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3" r:id="rId1"/>
  </p:sldMasterIdLst>
  <p:notesMasterIdLst>
    <p:notesMasterId r:id="rId123"/>
  </p:notesMasterIdLst>
  <p:sldIdLst>
    <p:sldId id="256" r:id="rId2"/>
    <p:sldId id="475" r:id="rId3"/>
    <p:sldId id="258" r:id="rId4"/>
    <p:sldId id="259" r:id="rId5"/>
    <p:sldId id="260" r:id="rId6"/>
    <p:sldId id="261" r:id="rId7"/>
    <p:sldId id="263" r:id="rId8"/>
    <p:sldId id="397" r:id="rId9"/>
    <p:sldId id="265" r:id="rId10"/>
    <p:sldId id="266" r:id="rId11"/>
    <p:sldId id="398" r:id="rId12"/>
    <p:sldId id="402" r:id="rId13"/>
    <p:sldId id="404" r:id="rId14"/>
    <p:sldId id="405" r:id="rId15"/>
    <p:sldId id="406" r:id="rId16"/>
    <p:sldId id="407" r:id="rId17"/>
    <p:sldId id="328" r:id="rId18"/>
    <p:sldId id="355" r:id="rId19"/>
    <p:sldId id="324" r:id="rId20"/>
    <p:sldId id="325" r:id="rId21"/>
    <p:sldId id="358" r:id="rId22"/>
    <p:sldId id="359" r:id="rId23"/>
    <p:sldId id="360" r:id="rId24"/>
    <p:sldId id="361" r:id="rId25"/>
    <p:sldId id="278" r:id="rId26"/>
    <p:sldId id="410" r:id="rId27"/>
    <p:sldId id="415" r:id="rId28"/>
    <p:sldId id="425" r:id="rId29"/>
    <p:sldId id="411" r:id="rId30"/>
    <p:sldId id="412" r:id="rId31"/>
    <p:sldId id="413" r:id="rId32"/>
    <p:sldId id="414" r:id="rId33"/>
    <p:sldId id="483" r:id="rId34"/>
    <p:sldId id="279" r:id="rId35"/>
    <p:sldId id="280" r:id="rId36"/>
    <p:sldId id="281" r:id="rId37"/>
    <p:sldId id="282" r:id="rId38"/>
    <p:sldId id="326" r:id="rId39"/>
    <p:sldId id="478" r:id="rId40"/>
    <p:sldId id="337" r:id="rId41"/>
    <p:sldId id="416" r:id="rId42"/>
    <p:sldId id="417" r:id="rId43"/>
    <p:sldId id="418" r:id="rId44"/>
    <p:sldId id="396" r:id="rId45"/>
    <p:sldId id="449" r:id="rId46"/>
    <p:sldId id="426" r:id="rId47"/>
    <p:sldId id="448" r:id="rId48"/>
    <p:sldId id="427" r:id="rId49"/>
    <p:sldId id="428" r:id="rId50"/>
    <p:sldId id="431" r:id="rId51"/>
    <p:sldId id="439" r:id="rId52"/>
    <p:sldId id="440" r:id="rId53"/>
    <p:sldId id="441" r:id="rId54"/>
    <p:sldId id="479" r:id="rId55"/>
    <p:sldId id="480" r:id="rId56"/>
    <p:sldId id="481" r:id="rId57"/>
    <p:sldId id="482" r:id="rId58"/>
    <p:sldId id="455" r:id="rId59"/>
    <p:sldId id="456" r:id="rId60"/>
    <p:sldId id="457" r:id="rId61"/>
    <p:sldId id="458" r:id="rId62"/>
    <p:sldId id="459" r:id="rId63"/>
    <p:sldId id="460" r:id="rId64"/>
    <p:sldId id="462" r:id="rId65"/>
    <p:sldId id="463" r:id="rId66"/>
    <p:sldId id="464" r:id="rId67"/>
    <p:sldId id="467" r:id="rId68"/>
    <p:sldId id="468" r:id="rId69"/>
    <p:sldId id="469" r:id="rId70"/>
    <p:sldId id="378" r:id="rId71"/>
    <p:sldId id="419" r:id="rId72"/>
    <p:sldId id="420" r:id="rId73"/>
    <p:sldId id="421" r:id="rId74"/>
    <p:sldId id="422" r:id="rId75"/>
    <p:sldId id="424" r:id="rId76"/>
    <p:sldId id="446" r:id="rId77"/>
    <p:sldId id="444" r:id="rId78"/>
    <p:sldId id="445" r:id="rId79"/>
    <p:sldId id="447" r:id="rId80"/>
    <p:sldId id="450" r:id="rId81"/>
    <p:sldId id="451" r:id="rId82"/>
    <p:sldId id="452" r:id="rId83"/>
    <p:sldId id="453" r:id="rId84"/>
    <p:sldId id="454" r:id="rId85"/>
    <p:sldId id="287" r:id="rId86"/>
    <p:sldId id="472" r:id="rId87"/>
    <p:sldId id="474" r:id="rId88"/>
    <p:sldId id="473" r:id="rId89"/>
    <p:sldId id="470" r:id="rId90"/>
    <p:sldId id="471" r:id="rId91"/>
    <p:sldId id="369" r:id="rId92"/>
    <p:sldId id="370" r:id="rId93"/>
    <p:sldId id="371" r:id="rId94"/>
    <p:sldId id="318" r:id="rId95"/>
    <p:sldId id="392" r:id="rId96"/>
    <p:sldId id="382" r:id="rId97"/>
    <p:sldId id="383" r:id="rId98"/>
    <p:sldId id="384" r:id="rId99"/>
    <p:sldId id="293" r:id="rId100"/>
    <p:sldId id="294" r:id="rId101"/>
    <p:sldId id="388" r:id="rId102"/>
    <p:sldId id="389" r:id="rId103"/>
    <p:sldId id="295" r:id="rId104"/>
    <p:sldId id="386" r:id="rId105"/>
    <p:sldId id="387" r:id="rId106"/>
    <p:sldId id="297" r:id="rId107"/>
    <p:sldId id="298" r:id="rId108"/>
    <p:sldId id="299" r:id="rId109"/>
    <p:sldId id="476" r:id="rId110"/>
    <p:sldId id="477" r:id="rId111"/>
    <p:sldId id="393" r:id="rId112"/>
    <p:sldId id="486" r:id="rId113"/>
    <p:sldId id="485" r:id="rId114"/>
    <p:sldId id="491" r:id="rId115"/>
    <p:sldId id="492" r:id="rId116"/>
    <p:sldId id="484" r:id="rId117"/>
    <p:sldId id="487" r:id="rId118"/>
    <p:sldId id="488" r:id="rId119"/>
    <p:sldId id="489" r:id="rId120"/>
    <p:sldId id="490" r:id="rId121"/>
    <p:sldId id="321" r:id="rId12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Varsayılan Bölüm" id="{2A740B9B-9493-4184-AE1D-39F80F114182}">
          <p14:sldIdLst>
            <p14:sldId id="256"/>
            <p14:sldId id="475"/>
            <p14:sldId id="258"/>
            <p14:sldId id="259"/>
            <p14:sldId id="260"/>
            <p14:sldId id="261"/>
            <p14:sldId id="263"/>
            <p14:sldId id="397"/>
            <p14:sldId id="265"/>
            <p14:sldId id="266"/>
            <p14:sldId id="398"/>
            <p14:sldId id="402"/>
            <p14:sldId id="404"/>
            <p14:sldId id="405"/>
            <p14:sldId id="406"/>
            <p14:sldId id="407"/>
            <p14:sldId id="328"/>
            <p14:sldId id="355"/>
            <p14:sldId id="324"/>
            <p14:sldId id="325"/>
            <p14:sldId id="358"/>
            <p14:sldId id="359"/>
            <p14:sldId id="360"/>
            <p14:sldId id="361"/>
          </p14:sldIdLst>
        </p14:section>
        <p14:section name="Makale bulma" id="{8219AAA6-CE01-4C6E-B1A1-50DE603F97B2}">
          <p14:sldIdLst>
            <p14:sldId id="278"/>
            <p14:sldId id="410"/>
            <p14:sldId id="415"/>
            <p14:sldId id="425"/>
            <p14:sldId id="411"/>
            <p14:sldId id="412"/>
            <p14:sldId id="413"/>
            <p14:sldId id="414"/>
            <p14:sldId id="483"/>
            <p14:sldId id="279"/>
            <p14:sldId id="280"/>
            <p14:sldId id="281"/>
            <p14:sldId id="282"/>
            <p14:sldId id="326"/>
            <p14:sldId id="478"/>
            <p14:sldId id="337"/>
            <p14:sldId id="416"/>
            <p14:sldId id="417"/>
            <p14:sldId id="418"/>
            <p14:sldId id="396"/>
            <p14:sldId id="449"/>
            <p14:sldId id="426"/>
            <p14:sldId id="448"/>
            <p14:sldId id="427"/>
            <p14:sldId id="428"/>
            <p14:sldId id="431"/>
            <p14:sldId id="439"/>
            <p14:sldId id="440"/>
            <p14:sldId id="441"/>
            <p14:sldId id="479"/>
            <p14:sldId id="480"/>
            <p14:sldId id="481"/>
            <p14:sldId id="482"/>
            <p14:sldId id="455"/>
            <p14:sldId id="456"/>
            <p14:sldId id="457"/>
            <p14:sldId id="458"/>
            <p14:sldId id="459"/>
            <p14:sldId id="460"/>
            <p14:sldId id="462"/>
            <p14:sldId id="463"/>
            <p14:sldId id="464"/>
            <p14:sldId id="467"/>
            <p14:sldId id="468"/>
            <p14:sldId id="469"/>
            <p14:sldId id="378"/>
            <p14:sldId id="419"/>
            <p14:sldId id="420"/>
            <p14:sldId id="421"/>
            <p14:sldId id="422"/>
            <p14:sldId id="424"/>
            <p14:sldId id="446"/>
            <p14:sldId id="444"/>
            <p14:sldId id="445"/>
            <p14:sldId id="447"/>
            <p14:sldId id="450"/>
            <p14:sldId id="451"/>
            <p14:sldId id="452"/>
            <p14:sldId id="453"/>
            <p14:sldId id="454"/>
            <p14:sldId id="287"/>
            <p14:sldId id="472"/>
            <p14:sldId id="474"/>
            <p14:sldId id="473"/>
            <p14:sldId id="470"/>
            <p14:sldId id="471"/>
            <p14:sldId id="369"/>
            <p14:sldId id="370"/>
            <p14:sldId id="371"/>
            <p14:sldId id="318"/>
            <p14:sldId id="392"/>
            <p14:sldId id="382"/>
            <p14:sldId id="383"/>
            <p14:sldId id="384"/>
            <p14:sldId id="293"/>
            <p14:sldId id="294"/>
            <p14:sldId id="388"/>
            <p14:sldId id="389"/>
            <p14:sldId id="295"/>
            <p14:sldId id="386"/>
            <p14:sldId id="387"/>
            <p14:sldId id="297"/>
            <p14:sldId id="298"/>
            <p14:sldId id="299"/>
            <p14:sldId id="476"/>
            <p14:sldId id="477"/>
            <p14:sldId id="393"/>
            <p14:sldId id="486"/>
            <p14:sldId id="485"/>
            <p14:sldId id="491"/>
            <p14:sldId id="492"/>
            <p14:sldId id="484"/>
            <p14:sldId id="487"/>
            <p14:sldId id="488"/>
            <p14:sldId id="489"/>
            <p14:sldId id="490"/>
            <p14:sldId id="32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00"/>
    <a:srgbClr val="FFEAD5"/>
    <a:srgbClr val="E7F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746598-8B7D-401C-9057-07E451B06C8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91D0F3C-F933-4473-8909-9F3567CD8783}">
      <dgm:prSet/>
      <dgm:spPr/>
      <dgm:t>
        <a:bodyPr/>
        <a:lstStyle/>
        <a:p>
          <a:pPr rtl="0"/>
          <a:r>
            <a:rPr lang="tr-TR" dirty="0" smtClean="0"/>
            <a:t>KİTAP</a:t>
          </a:r>
          <a:endParaRPr lang="tr-TR" dirty="0"/>
        </a:p>
      </dgm:t>
    </dgm:pt>
    <dgm:pt modelId="{A3F7A9C7-7C75-420D-BA19-361E74EC4B57}" type="parTrans" cxnId="{DB03DB17-364A-4BCC-90EE-D7A11A0D4321}">
      <dgm:prSet/>
      <dgm:spPr/>
      <dgm:t>
        <a:bodyPr/>
        <a:lstStyle/>
        <a:p>
          <a:endParaRPr lang="tr-TR"/>
        </a:p>
      </dgm:t>
    </dgm:pt>
    <dgm:pt modelId="{6F73A707-C96F-43FD-9256-36EEBDE7591E}" type="sibTrans" cxnId="{DB03DB17-364A-4BCC-90EE-D7A11A0D4321}">
      <dgm:prSet/>
      <dgm:spPr/>
      <dgm:t>
        <a:bodyPr/>
        <a:lstStyle/>
        <a:p>
          <a:endParaRPr lang="tr-TR"/>
        </a:p>
      </dgm:t>
    </dgm:pt>
    <dgm:pt modelId="{A2EA007F-1DCB-420D-A58E-24B00A6243F1}">
      <dgm:prSet/>
      <dgm:spPr/>
      <dgm:t>
        <a:bodyPr/>
        <a:lstStyle/>
        <a:p>
          <a:pPr rtl="0"/>
          <a:r>
            <a:rPr lang="tr-TR" dirty="0" smtClean="0"/>
            <a:t>Bibliyografik Veri tabanları (Web of Knowledge, SCOPUS, </a:t>
          </a:r>
          <a:r>
            <a:rPr lang="tr-TR" dirty="0" err="1" smtClean="0"/>
            <a:t>SciFinder</a:t>
          </a:r>
          <a:r>
            <a:rPr lang="tr-TR" dirty="0" smtClean="0"/>
            <a:t>, Türkiye Makaleler </a:t>
          </a:r>
          <a:r>
            <a:rPr lang="tr-TR" dirty="0" err="1" smtClean="0"/>
            <a:t>Bib</a:t>
          </a:r>
          <a:r>
            <a:rPr lang="tr-TR" dirty="0" smtClean="0"/>
            <a:t>., Cumhuriyet Dönemi Makaleler </a:t>
          </a:r>
          <a:r>
            <a:rPr lang="tr-TR" dirty="0" err="1" smtClean="0"/>
            <a:t>Bib</a:t>
          </a:r>
          <a:r>
            <a:rPr lang="tr-TR" dirty="0" smtClean="0"/>
            <a:t>., </a:t>
          </a:r>
          <a:r>
            <a:rPr lang="tr-TR" dirty="0" err="1" smtClean="0"/>
            <a:t>Ulakbim</a:t>
          </a:r>
          <a:r>
            <a:rPr lang="tr-TR" dirty="0" smtClean="0"/>
            <a:t> Ulusal </a:t>
          </a:r>
          <a:r>
            <a:rPr lang="tr-TR" dirty="0" err="1" smtClean="0"/>
            <a:t>Veritabanları</a:t>
          </a:r>
          <a:r>
            <a:rPr lang="tr-TR" dirty="0" smtClean="0"/>
            <a:t>)</a:t>
          </a:r>
          <a:endParaRPr lang="tr-TR" b="1" dirty="0"/>
        </a:p>
      </dgm:t>
    </dgm:pt>
    <dgm:pt modelId="{BFCD8CB8-E5F6-4112-B309-F4F72FF58FEB}" type="parTrans" cxnId="{C46334D2-BC26-4D8D-90E8-63BA4000AC66}">
      <dgm:prSet/>
      <dgm:spPr/>
      <dgm:t>
        <a:bodyPr/>
        <a:lstStyle/>
        <a:p>
          <a:endParaRPr lang="tr-TR"/>
        </a:p>
      </dgm:t>
    </dgm:pt>
    <dgm:pt modelId="{274925D7-8F26-4BAB-8563-19AD3F2299EA}" type="sibTrans" cxnId="{C46334D2-BC26-4D8D-90E8-63BA4000AC66}">
      <dgm:prSet/>
      <dgm:spPr/>
      <dgm:t>
        <a:bodyPr/>
        <a:lstStyle/>
        <a:p>
          <a:endParaRPr lang="tr-TR"/>
        </a:p>
      </dgm:t>
    </dgm:pt>
    <dgm:pt modelId="{B20FAE67-1976-4E1D-A3BA-78F9848F02D1}">
      <dgm:prSet/>
      <dgm:spPr/>
      <dgm:t>
        <a:bodyPr/>
        <a:lstStyle/>
        <a:p>
          <a:pPr rtl="0"/>
          <a:r>
            <a:rPr lang="tr-TR" dirty="0" smtClean="0"/>
            <a:t>Açık Erişim Kaynaklarında (</a:t>
          </a:r>
          <a:r>
            <a:rPr lang="tr-TR" dirty="0" err="1" smtClean="0"/>
            <a:t>OAIster-worldcat</a:t>
          </a:r>
          <a:r>
            <a:rPr lang="tr-TR" dirty="0" smtClean="0"/>
            <a:t>, </a:t>
          </a:r>
          <a:r>
            <a:rPr lang="tr-TR" dirty="0" err="1" smtClean="0"/>
            <a:t>Atauni</a:t>
          </a:r>
          <a:r>
            <a:rPr lang="tr-TR" dirty="0" smtClean="0"/>
            <a:t>-Açık Arşiv)</a:t>
          </a:r>
          <a:endParaRPr lang="tr-TR" dirty="0"/>
        </a:p>
      </dgm:t>
    </dgm:pt>
    <dgm:pt modelId="{A3500B31-91CD-4335-BEE6-A6A978CF943C}" type="parTrans" cxnId="{FC01A0B6-802A-4221-83F8-8F289C9363C0}">
      <dgm:prSet/>
      <dgm:spPr/>
      <dgm:t>
        <a:bodyPr/>
        <a:lstStyle/>
        <a:p>
          <a:endParaRPr lang="tr-TR"/>
        </a:p>
      </dgm:t>
    </dgm:pt>
    <dgm:pt modelId="{CB5C5B33-1B01-4C66-92DC-189D94001F24}" type="sibTrans" cxnId="{FC01A0B6-802A-4221-83F8-8F289C9363C0}">
      <dgm:prSet/>
      <dgm:spPr/>
      <dgm:t>
        <a:bodyPr/>
        <a:lstStyle/>
        <a:p>
          <a:endParaRPr lang="tr-TR"/>
        </a:p>
      </dgm:t>
    </dgm:pt>
    <dgm:pt modelId="{F1DA1125-7723-412A-8AD3-002361E0ED65}">
      <dgm:prSet/>
      <dgm:spPr/>
      <dgm:t>
        <a:bodyPr/>
        <a:lstStyle/>
        <a:p>
          <a:pPr rtl="0"/>
          <a:r>
            <a:rPr lang="tr-TR" dirty="0" smtClean="0"/>
            <a:t>Arama Motorları (</a:t>
          </a:r>
          <a:r>
            <a:rPr lang="tr-TR" dirty="0" err="1" smtClean="0"/>
            <a:t>Scholar</a:t>
          </a:r>
          <a:r>
            <a:rPr lang="tr-TR" dirty="0" smtClean="0"/>
            <a:t> Google, Federe Tarama Motorları…)……</a:t>
          </a:r>
          <a:endParaRPr lang="tr-TR" dirty="0"/>
        </a:p>
      </dgm:t>
    </dgm:pt>
    <dgm:pt modelId="{5F4D4304-E510-496C-A21C-4E012D473C0C}" type="parTrans" cxnId="{0A8BE65A-CBA7-4C1B-95CA-843BDA7F9DE4}">
      <dgm:prSet/>
      <dgm:spPr/>
      <dgm:t>
        <a:bodyPr/>
        <a:lstStyle/>
        <a:p>
          <a:endParaRPr lang="tr-TR"/>
        </a:p>
      </dgm:t>
    </dgm:pt>
    <dgm:pt modelId="{4CB989D9-32A6-43BB-90F5-1F485FD8BCBC}" type="sibTrans" cxnId="{0A8BE65A-CBA7-4C1B-95CA-843BDA7F9DE4}">
      <dgm:prSet/>
      <dgm:spPr/>
      <dgm:t>
        <a:bodyPr/>
        <a:lstStyle/>
        <a:p>
          <a:endParaRPr lang="tr-TR"/>
        </a:p>
      </dgm:t>
    </dgm:pt>
    <dgm:pt modelId="{2CF89496-CBB7-4601-9473-865D18EB6147}">
      <dgm:prSet/>
      <dgm:spPr/>
      <dgm:t>
        <a:bodyPr/>
        <a:lstStyle/>
        <a:p>
          <a:pPr rtl="0"/>
          <a:r>
            <a:rPr lang="tr-TR" dirty="0" smtClean="0"/>
            <a:t>ANALİZ</a:t>
          </a:r>
          <a:endParaRPr lang="tr-TR" dirty="0"/>
        </a:p>
      </dgm:t>
    </dgm:pt>
    <dgm:pt modelId="{FCBF283E-F05E-4912-9153-FE1421A086DF}" type="parTrans" cxnId="{CB59BEC9-CF44-4FB8-BED9-2FBE151B2F4C}">
      <dgm:prSet/>
      <dgm:spPr/>
      <dgm:t>
        <a:bodyPr/>
        <a:lstStyle/>
        <a:p>
          <a:endParaRPr lang="tr-TR"/>
        </a:p>
      </dgm:t>
    </dgm:pt>
    <dgm:pt modelId="{4CEF5292-0FF9-4641-8278-2FD0D205A7D4}" type="sibTrans" cxnId="{CB59BEC9-CF44-4FB8-BED9-2FBE151B2F4C}">
      <dgm:prSet/>
      <dgm:spPr/>
      <dgm:t>
        <a:bodyPr/>
        <a:lstStyle/>
        <a:p>
          <a:endParaRPr lang="tr-TR"/>
        </a:p>
      </dgm:t>
    </dgm:pt>
    <dgm:pt modelId="{BD0C82C1-9C58-410B-AFBA-715203984039}">
      <dgm:prSet/>
      <dgm:spPr/>
      <dgm:t>
        <a:bodyPr/>
        <a:lstStyle/>
        <a:p>
          <a:pPr rtl="0"/>
          <a:r>
            <a:rPr lang="tr-TR" dirty="0" smtClean="0"/>
            <a:t>ALTERNATİF KAYNAKLAR</a:t>
          </a:r>
          <a:endParaRPr lang="tr-TR" dirty="0"/>
        </a:p>
      </dgm:t>
    </dgm:pt>
    <dgm:pt modelId="{C1CCECE1-1C00-49A7-8728-C6ADA73FFDEE}" type="parTrans" cxnId="{2B77B97A-DC5B-4787-9793-FF5AEDE191F7}">
      <dgm:prSet/>
      <dgm:spPr/>
      <dgm:t>
        <a:bodyPr/>
        <a:lstStyle/>
        <a:p>
          <a:endParaRPr lang="tr-TR"/>
        </a:p>
      </dgm:t>
    </dgm:pt>
    <dgm:pt modelId="{6D7F5C10-7564-4B99-9D06-59C21740A29F}" type="sibTrans" cxnId="{2B77B97A-DC5B-4787-9793-FF5AEDE191F7}">
      <dgm:prSet/>
      <dgm:spPr/>
      <dgm:t>
        <a:bodyPr/>
        <a:lstStyle/>
        <a:p>
          <a:endParaRPr lang="tr-TR"/>
        </a:p>
      </dgm:t>
    </dgm:pt>
    <dgm:pt modelId="{A87811F4-F9BD-4906-BD64-64CD1B0E1746}">
      <dgm:prSet/>
      <dgm:spPr/>
      <dgm:t>
        <a:bodyPr/>
        <a:lstStyle/>
        <a:p>
          <a:pPr rtl="0"/>
          <a:endParaRPr lang="tr-TR" dirty="0"/>
        </a:p>
      </dgm:t>
    </dgm:pt>
    <dgm:pt modelId="{D760D863-8DF5-4D3C-BA32-D98BDD3CD529}" type="parTrans" cxnId="{5D370AB4-9FEC-4FB0-BA5D-8F1C7B39A49D}">
      <dgm:prSet/>
      <dgm:spPr/>
      <dgm:t>
        <a:bodyPr/>
        <a:lstStyle/>
        <a:p>
          <a:endParaRPr lang="tr-TR"/>
        </a:p>
      </dgm:t>
    </dgm:pt>
    <dgm:pt modelId="{40F2B767-BD8C-4E13-8988-E5484F3ECB07}" type="sibTrans" cxnId="{5D370AB4-9FEC-4FB0-BA5D-8F1C7B39A49D}">
      <dgm:prSet/>
      <dgm:spPr/>
      <dgm:t>
        <a:bodyPr/>
        <a:lstStyle/>
        <a:p>
          <a:endParaRPr lang="tr-TR"/>
        </a:p>
      </dgm:t>
    </dgm:pt>
    <dgm:pt modelId="{29415995-8BDB-49C6-A423-C2A97833A9C3}">
      <dgm:prSet/>
      <dgm:spPr/>
      <dgm:t>
        <a:bodyPr/>
        <a:lstStyle/>
        <a:p>
          <a:pPr rtl="0"/>
          <a:r>
            <a:rPr lang="tr-TR" dirty="0" smtClean="0"/>
            <a:t>VERİNİN İLETİLMESİ</a:t>
          </a:r>
          <a:endParaRPr lang="tr-TR" dirty="0"/>
        </a:p>
      </dgm:t>
    </dgm:pt>
    <dgm:pt modelId="{2CD22B84-27B6-4D61-903E-0C17609FB615}" type="parTrans" cxnId="{E758B093-AFB8-4D41-AE6C-D27E73B0363C}">
      <dgm:prSet/>
      <dgm:spPr/>
      <dgm:t>
        <a:bodyPr/>
        <a:lstStyle/>
        <a:p>
          <a:endParaRPr lang="tr-TR"/>
        </a:p>
      </dgm:t>
    </dgm:pt>
    <dgm:pt modelId="{C6391BA2-A153-4233-B8C0-DAC3A9DFDAB5}" type="sibTrans" cxnId="{E758B093-AFB8-4D41-AE6C-D27E73B0363C}">
      <dgm:prSet/>
      <dgm:spPr/>
      <dgm:t>
        <a:bodyPr/>
        <a:lstStyle/>
        <a:p>
          <a:endParaRPr lang="tr-TR"/>
        </a:p>
      </dgm:t>
    </dgm:pt>
    <dgm:pt modelId="{AA902F42-41E8-4435-861D-5587584CD237}">
      <dgm:prSet/>
      <dgm:spPr/>
      <dgm:t>
        <a:bodyPr/>
        <a:lstStyle/>
        <a:p>
          <a:pPr rtl="0"/>
          <a:r>
            <a:rPr lang="tr-TR" dirty="0" smtClean="0"/>
            <a:t>Kütüphane Katalogları</a:t>
          </a:r>
          <a:endParaRPr lang="tr-TR" dirty="0"/>
        </a:p>
      </dgm:t>
    </dgm:pt>
    <dgm:pt modelId="{799E9D56-2601-4053-8530-7C470EAAD32A}" type="parTrans" cxnId="{EDCB60A9-2F49-4929-882D-AAF96D8FDA82}">
      <dgm:prSet/>
      <dgm:spPr/>
      <dgm:t>
        <a:bodyPr/>
        <a:lstStyle/>
        <a:p>
          <a:endParaRPr lang="tr-TR"/>
        </a:p>
      </dgm:t>
    </dgm:pt>
    <dgm:pt modelId="{92BA4890-383C-4EDD-AFAB-3B5DCAEF794F}" type="sibTrans" cxnId="{EDCB60A9-2F49-4929-882D-AAF96D8FDA82}">
      <dgm:prSet/>
      <dgm:spPr/>
      <dgm:t>
        <a:bodyPr/>
        <a:lstStyle/>
        <a:p>
          <a:endParaRPr lang="tr-TR"/>
        </a:p>
      </dgm:t>
    </dgm:pt>
    <dgm:pt modelId="{CF5CB9C3-3BBC-47E0-B6BD-45FDBE9412F8}">
      <dgm:prSet/>
      <dgm:spPr/>
      <dgm:t>
        <a:bodyPr/>
        <a:lstStyle/>
        <a:p>
          <a:pPr rtl="0"/>
          <a:r>
            <a:rPr lang="tr-TR" dirty="0" smtClean="0"/>
            <a:t>Toplu Katalog</a:t>
          </a:r>
          <a:endParaRPr lang="tr-TR" dirty="0"/>
        </a:p>
      </dgm:t>
    </dgm:pt>
    <dgm:pt modelId="{2D5C4ABD-3DDF-477F-87B3-B5AEFB0BF7EC}" type="parTrans" cxnId="{A6A8F99C-102C-4849-90F5-149CD3DAAD97}">
      <dgm:prSet/>
      <dgm:spPr/>
      <dgm:t>
        <a:bodyPr/>
        <a:lstStyle/>
        <a:p>
          <a:endParaRPr lang="tr-TR"/>
        </a:p>
      </dgm:t>
    </dgm:pt>
    <dgm:pt modelId="{905A22D3-B8E6-4CAC-B388-EF952C3672E5}" type="sibTrans" cxnId="{A6A8F99C-102C-4849-90F5-149CD3DAAD97}">
      <dgm:prSet/>
      <dgm:spPr/>
      <dgm:t>
        <a:bodyPr/>
        <a:lstStyle/>
        <a:p>
          <a:endParaRPr lang="tr-TR"/>
        </a:p>
      </dgm:t>
    </dgm:pt>
    <dgm:pt modelId="{A6C1B87A-C05C-4ED3-B9B9-34FE8FEDC3A2}">
      <dgm:prSet/>
      <dgm:spPr/>
      <dgm:t>
        <a:bodyPr/>
        <a:lstStyle/>
        <a:p>
          <a:pPr rtl="0"/>
          <a:r>
            <a:rPr lang="tr-TR" dirty="0" smtClean="0"/>
            <a:t>E-Kitap </a:t>
          </a:r>
          <a:r>
            <a:rPr lang="tr-TR" dirty="0" err="1" smtClean="0"/>
            <a:t>Veritabanları</a:t>
          </a:r>
          <a:r>
            <a:rPr lang="tr-TR" dirty="0" smtClean="0"/>
            <a:t> (</a:t>
          </a:r>
          <a:r>
            <a:rPr lang="tr-TR" dirty="0" err="1" smtClean="0"/>
            <a:t>Ebrary,Springer</a:t>
          </a:r>
          <a:r>
            <a:rPr lang="tr-TR" dirty="0" smtClean="0"/>
            <a:t> E-</a:t>
          </a:r>
          <a:r>
            <a:rPr lang="tr-TR" dirty="0" err="1" smtClean="0"/>
            <a:t>Books</a:t>
          </a:r>
          <a:r>
            <a:rPr lang="tr-TR" dirty="0" smtClean="0"/>
            <a:t> )</a:t>
          </a:r>
          <a:endParaRPr lang="tr-TR" dirty="0"/>
        </a:p>
      </dgm:t>
    </dgm:pt>
    <dgm:pt modelId="{647DC88C-8E30-4E9D-8B81-F57130F91EB3}" type="parTrans" cxnId="{E70DF93B-B656-4032-AD51-122A8F4607CB}">
      <dgm:prSet/>
      <dgm:spPr/>
      <dgm:t>
        <a:bodyPr/>
        <a:lstStyle/>
        <a:p>
          <a:endParaRPr lang="tr-TR"/>
        </a:p>
      </dgm:t>
    </dgm:pt>
    <dgm:pt modelId="{D11C6DB2-46AD-43AB-BB4A-D849B664FC71}" type="sibTrans" cxnId="{E70DF93B-B656-4032-AD51-122A8F4607CB}">
      <dgm:prSet/>
      <dgm:spPr/>
      <dgm:t>
        <a:bodyPr/>
        <a:lstStyle/>
        <a:p>
          <a:endParaRPr lang="tr-TR"/>
        </a:p>
      </dgm:t>
    </dgm:pt>
    <dgm:pt modelId="{08A1A7BC-A70E-4517-B433-C09503212FC9}">
      <dgm:prSet/>
      <dgm:spPr/>
      <dgm:t>
        <a:bodyPr/>
        <a:lstStyle/>
        <a:p>
          <a:pPr rtl="0"/>
          <a:r>
            <a:rPr lang="tr-TR" dirty="0" smtClean="0"/>
            <a:t>Arama Motorları (Google </a:t>
          </a:r>
          <a:r>
            <a:rPr lang="tr-TR" dirty="0" err="1" smtClean="0"/>
            <a:t>Books</a:t>
          </a:r>
          <a:r>
            <a:rPr lang="tr-TR" dirty="0" smtClean="0"/>
            <a:t>)…..</a:t>
          </a:r>
          <a:endParaRPr lang="tr-TR" dirty="0"/>
        </a:p>
      </dgm:t>
    </dgm:pt>
    <dgm:pt modelId="{550BDCDF-C951-4574-8A1D-56C9A2421E75}" type="parTrans" cxnId="{93AF154E-4E9E-4978-8B3F-BA5A4A14A809}">
      <dgm:prSet/>
      <dgm:spPr/>
      <dgm:t>
        <a:bodyPr/>
        <a:lstStyle/>
        <a:p>
          <a:endParaRPr lang="tr-TR"/>
        </a:p>
      </dgm:t>
    </dgm:pt>
    <dgm:pt modelId="{971A5857-B869-4DDB-90E1-6CDC0101F1BE}" type="sibTrans" cxnId="{93AF154E-4E9E-4978-8B3F-BA5A4A14A809}">
      <dgm:prSet/>
      <dgm:spPr/>
      <dgm:t>
        <a:bodyPr/>
        <a:lstStyle/>
        <a:p>
          <a:endParaRPr lang="tr-TR"/>
        </a:p>
      </dgm:t>
    </dgm:pt>
    <dgm:pt modelId="{83C88E4F-531A-4D6A-B6D5-116FF3724E4A}">
      <dgm:prSet/>
      <dgm:spPr/>
      <dgm:t>
        <a:bodyPr/>
        <a:lstStyle/>
        <a:p>
          <a:pPr rtl="0"/>
          <a:r>
            <a:rPr lang="tr-TR" dirty="0" smtClean="0"/>
            <a:t>TEZ</a:t>
          </a:r>
          <a:endParaRPr lang="tr-TR" dirty="0"/>
        </a:p>
      </dgm:t>
    </dgm:pt>
    <dgm:pt modelId="{02AA3ECA-F562-41E2-A7C7-DD755510472E}" type="parTrans" cxnId="{1C9F9DC7-565E-460B-B88F-65A595271343}">
      <dgm:prSet/>
      <dgm:spPr/>
      <dgm:t>
        <a:bodyPr/>
        <a:lstStyle/>
        <a:p>
          <a:endParaRPr lang="tr-TR"/>
        </a:p>
      </dgm:t>
    </dgm:pt>
    <dgm:pt modelId="{1E4D2F60-3BD9-49C7-A0F5-A6C5CE675A57}" type="sibTrans" cxnId="{1C9F9DC7-565E-460B-B88F-65A595271343}">
      <dgm:prSet/>
      <dgm:spPr/>
      <dgm:t>
        <a:bodyPr/>
        <a:lstStyle/>
        <a:p>
          <a:endParaRPr lang="tr-TR"/>
        </a:p>
      </dgm:t>
    </dgm:pt>
    <dgm:pt modelId="{99410FF2-95E2-485A-9900-4DA130E838F5}">
      <dgm:prSet/>
      <dgm:spPr/>
      <dgm:t>
        <a:bodyPr/>
        <a:lstStyle/>
        <a:p>
          <a:pPr rtl="0"/>
          <a:r>
            <a:rPr lang="tr-TR" dirty="0" smtClean="0"/>
            <a:t>Kütüphane Katalogları</a:t>
          </a:r>
          <a:endParaRPr lang="tr-TR" dirty="0"/>
        </a:p>
      </dgm:t>
    </dgm:pt>
    <dgm:pt modelId="{B04B56DA-6442-49AB-81DF-CCBF4C4E8BAC}" type="parTrans" cxnId="{8201851C-54D0-4080-9EB4-02F430F8F6BB}">
      <dgm:prSet/>
      <dgm:spPr/>
      <dgm:t>
        <a:bodyPr/>
        <a:lstStyle/>
        <a:p>
          <a:endParaRPr lang="tr-TR"/>
        </a:p>
      </dgm:t>
    </dgm:pt>
    <dgm:pt modelId="{64BD335E-28DD-4596-8C03-5590D4C00F3F}" type="sibTrans" cxnId="{8201851C-54D0-4080-9EB4-02F430F8F6BB}">
      <dgm:prSet/>
      <dgm:spPr/>
      <dgm:t>
        <a:bodyPr/>
        <a:lstStyle/>
        <a:p>
          <a:endParaRPr lang="tr-TR"/>
        </a:p>
      </dgm:t>
    </dgm:pt>
    <dgm:pt modelId="{7F471EAD-3FFE-4F4C-B9EC-A9EE3BA75EA6}">
      <dgm:prSet/>
      <dgm:spPr/>
      <dgm:t>
        <a:bodyPr/>
        <a:lstStyle/>
        <a:p>
          <a:pPr rtl="0"/>
          <a:r>
            <a:rPr lang="tr-TR" dirty="0" smtClean="0"/>
            <a:t>E-Tez </a:t>
          </a:r>
          <a:r>
            <a:rPr lang="tr-TR" dirty="0" err="1" smtClean="0"/>
            <a:t>Veritabanları</a:t>
          </a:r>
          <a:r>
            <a:rPr lang="tr-TR" dirty="0" smtClean="0"/>
            <a:t> (</a:t>
          </a:r>
          <a:r>
            <a:rPr lang="tr-TR" dirty="0" err="1" smtClean="0"/>
            <a:t>Yök</a:t>
          </a:r>
          <a:r>
            <a:rPr lang="tr-TR" dirty="0" smtClean="0"/>
            <a:t> Tez Kataloğu, </a:t>
          </a:r>
          <a:r>
            <a:rPr lang="tr-TR" b="0" dirty="0" err="1" smtClean="0"/>
            <a:t>ProQuest</a:t>
          </a:r>
          <a:r>
            <a:rPr lang="tr-TR" b="0" dirty="0" smtClean="0"/>
            <a:t> </a:t>
          </a:r>
          <a:r>
            <a:rPr lang="tr-TR" b="0" dirty="0" err="1" smtClean="0"/>
            <a:t>Dissertations</a:t>
          </a:r>
          <a:r>
            <a:rPr lang="tr-TR" b="0" dirty="0" smtClean="0"/>
            <a:t> </a:t>
          </a:r>
          <a:r>
            <a:rPr lang="tr-TR" b="0" dirty="0" err="1" smtClean="0"/>
            <a:t>and</a:t>
          </a:r>
          <a:r>
            <a:rPr lang="tr-TR" b="0" dirty="0" smtClean="0"/>
            <a:t> </a:t>
          </a:r>
          <a:r>
            <a:rPr lang="tr-TR" b="0" dirty="0" err="1" smtClean="0"/>
            <a:t>Thesis</a:t>
          </a:r>
          <a:endParaRPr lang="tr-TR" b="0" dirty="0"/>
        </a:p>
      </dgm:t>
    </dgm:pt>
    <dgm:pt modelId="{63ACBE89-F2D1-430C-91AD-A4C11940AF59}" type="parTrans" cxnId="{23DA5509-9CA2-4DD8-A956-3AC3C197228D}">
      <dgm:prSet/>
      <dgm:spPr/>
      <dgm:t>
        <a:bodyPr/>
        <a:lstStyle/>
        <a:p>
          <a:endParaRPr lang="tr-TR"/>
        </a:p>
      </dgm:t>
    </dgm:pt>
    <dgm:pt modelId="{88A2DB92-D6E6-4320-9479-BAD6897A4AD9}" type="sibTrans" cxnId="{23DA5509-9CA2-4DD8-A956-3AC3C197228D}">
      <dgm:prSet/>
      <dgm:spPr/>
      <dgm:t>
        <a:bodyPr/>
        <a:lstStyle/>
        <a:p>
          <a:endParaRPr lang="tr-TR"/>
        </a:p>
      </dgm:t>
    </dgm:pt>
    <dgm:pt modelId="{406D40A4-6939-4001-A71C-AE1627C3D99D}">
      <dgm:prSet/>
      <dgm:spPr/>
      <dgm:t>
        <a:bodyPr/>
        <a:lstStyle/>
        <a:p>
          <a:pPr rtl="0"/>
          <a:r>
            <a:rPr lang="tr-TR" dirty="0" smtClean="0"/>
            <a:t>Açık Arşivler….</a:t>
          </a:r>
          <a:endParaRPr lang="tr-TR" dirty="0"/>
        </a:p>
      </dgm:t>
    </dgm:pt>
    <dgm:pt modelId="{2BE1B3EF-2EEB-4025-9C3D-8D20D403854D}" type="parTrans" cxnId="{9D9437B1-A084-40E3-A1D0-05361DAE31DD}">
      <dgm:prSet/>
      <dgm:spPr/>
      <dgm:t>
        <a:bodyPr/>
        <a:lstStyle/>
        <a:p>
          <a:endParaRPr lang="tr-TR"/>
        </a:p>
      </dgm:t>
    </dgm:pt>
    <dgm:pt modelId="{41C9FDAB-AC76-4F8D-B5B8-6F20157BEA1A}" type="sibTrans" cxnId="{9D9437B1-A084-40E3-A1D0-05361DAE31DD}">
      <dgm:prSet/>
      <dgm:spPr/>
      <dgm:t>
        <a:bodyPr/>
        <a:lstStyle/>
        <a:p>
          <a:endParaRPr lang="tr-TR"/>
        </a:p>
      </dgm:t>
    </dgm:pt>
    <dgm:pt modelId="{1A36EEDB-5FB3-4274-AA3B-4A88B076B310}">
      <dgm:prSet/>
      <dgm:spPr/>
      <dgm:t>
        <a:bodyPr/>
        <a:lstStyle/>
        <a:p>
          <a:r>
            <a:rPr lang="tr-TR" smtClean="0"/>
            <a:t>BİLİMSEL </a:t>
          </a:r>
          <a:r>
            <a:rPr lang="tr-TR" dirty="0" smtClean="0"/>
            <a:t>MAKALE</a:t>
          </a:r>
          <a:endParaRPr lang="tr-TR"/>
        </a:p>
      </dgm:t>
    </dgm:pt>
    <dgm:pt modelId="{1DA31CAD-CA02-46E3-8FA3-B89B518E0746}" type="parTrans" cxnId="{A0B301B4-EA6A-4738-81E9-066504362B8F}">
      <dgm:prSet/>
      <dgm:spPr/>
      <dgm:t>
        <a:bodyPr/>
        <a:lstStyle/>
        <a:p>
          <a:endParaRPr lang="tr-TR"/>
        </a:p>
      </dgm:t>
    </dgm:pt>
    <dgm:pt modelId="{1676F4DC-B1A0-43EA-9183-B3B6BDEB009D}" type="sibTrans" cxnId="{A0B301B4-EA6A-4738-81E9-066504362B8F}">
      <dgm:prSet/>
      <dgm:spPr/>
      <dgm:t>
        <a:bodyPr/>
        <a:lstStyle/>
        <a:p>
          <a:endParaRPr lang="tr-TR"/>
        </a:p>
      </dgm:t>
    </dgm:pt>
    <dgm:pt modelId="{5F328B6A-D8D9-4111-B41F-CBA2DC228D43}">
      <dgm:prSet/>
      <dgm:spPr/>
      <dgm:t>
        <a:bodyPr/>
        <a:lstStyle/>
        <a:p>
          <a:pPr rtl="0"/>
          <a:r>
            <a:rPr lang="tr-TR" dirty="0" smtClean="0"/>
            <a:t>Patent</a:t>
          </a:r>
          <a:endParaRPr lang="tr-TR" dirty="0"/>
        </a:p>
      </dgm:t>
    </dgm:pt>
    <dgm:pt modelId="{7B8677C5-DE39-4C3C-8A2E-71555A19D7EB}" type="parTrans" cxnId="{38BDAC96-EA53-4A5A-A310-8934DAE82DE2}">
      <dgm:prSet/>
      <dgm:spPr/>
      <dgm:t>
        <a:bodyPr/>
        <a:lstStyle/>
        <a:p>
          <a:endParaRPr lang="tr-TR"/>
        </a:p>
      </dgm:t>
    </dgm:pt>
    <dgm:pt modelId="{772B43CA-6049-47BC-A99F-54BB8331315C}" type="sibTrans" cxnId="{38BDAC96-EA53-4A5A-A310-8934DAE82DE2}">
      <dgm:prSet/>
      <dgm:spPr/>
      <dgm:t>
        <a:bodyPr/>
        <a:lstStyle/>
        <a:p>
          <a:endParaRPr lang="tr-TR"/>
        </a:p>
      </dgm:t>
    </dgm:pt>
    <dgm:pt modelId="{4AB2B4E4-B87B-43D0-B0C0-4EF62F62B7B2}" type="pres">
      <dgm:prSet presAssocID="{6F746598-8B7D-401C-9057-07E451B06C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BB6AD22-0E7D-41A2-B469-19A50165AF5A}" type="pres">
      <dgm:prSet presAssocID="{591D0F3C-F933-4473-8909-9F3567CD8783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885B460-3DE9-4082-9A20-CADD1944FDC9}" type="pres">
      <dgm:prSet presAssocID="{591D0F3C-F933-4473-8909-9F3567CD8783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C0C160-EC34-4060-BBFE-F67396E88A15}" type="pres">
      <dgm:prSet presAssocID="{83C88E4F-531A-4D6A-B6D5-116FF3724E4A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E2D6305-F017-4095-834C-EF663376BC2B}" type="pres">
      <dgm:prSet presAssocID="{83C88E4F-531A-4D6A-B6D5-116FF3724E4A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4EB88B5-B449-4320-B3EB-AC0CE8DFD13D}" type="pres">
      <dgm:prSet presAssocID="{1A36EEDB-5FB3-4274-AA3B-4A88B076B310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0B4EC38-B9D1-4B04-9CE4-9F8B1526D8AA}" type="pres">
      <dgm:prSet presAssocID="{1A36EEDB-5FB3-4274-AA3B-4A88B076B310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392BA5-C517-448F-B0A2-F75E598EC44E}" type="pres">
      <dgm:prSet presAssocID="{5F328B6A-D8D9-4111-B41F-CBA2DC228D43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DFB0F1-D24E-4D6F-803C-172B3186DAD8}" type="pres">
      <dgm:prSet presAssocID="{772B43CA-6049-47BC-A99F-54BB8331315C}" presName="spacer" presStyleCnt="0"/>
      <dgm:spPr/>
    </dgm:pt>
    <dgm:pt modelId="{3B089F79-6CC2-46CD-B777-656D5E087BA1}" type="pres">
      <dgm:prSet presAssocID="{BD0C82C1-9C58-410B-AFBA-715203984039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17A8D8-26D5-41C1-A95A-9A1138761A4F}" type="pres">
      <dgm:prSet presAssocID="{BD0C82C1-9C58-410B-AFBA-715203984039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DA8E2AF-4311-49B9-87FA-C1338B39BA68}" type="pres">
      <dgm:prSet presAssocID="{2CF89496-CBB7-4601-9473-865D18EB6147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E04C440-ED9D-4BED-98F8-93FC5FD04FC9}" type="pres">
      <dgm:prSet presAssocID="{4CEF5292-0FF9-4641-8278-2FD0D205A7D4}" presName="spacer" presStyleCnt="0"/>
      <dgm:spPr/>
    </dgm:pt>
    <dgm:pt modelId="{26921563-AD98-4DCC-8313-9E69B32A0556}" type="pres">
      <dgm:prSet presAssocID="{29415995-8BDB-49C6-A423-C2A97833A9C3}" presName="parentText" presStyleLbl="node1" presStyleIdx="6" presStyleCnt="7" custLinFactNeighborX="-13874" custLinFactNeighborY="8965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8BDAC96-EA53-4A5A-A310-8934DAE82DE2}" srcId="{6F746598-8B7D-401C-9057-07E451B06C8A}" destId="{5F328B6A-D8D9-4111-B41F-CBA2DC228D43}" srcOrd="3" destOrd="0" parTransId="{7B8677C5-DE39-4C3C-8A2E-71555A19D7EB}" sibTransId="{772B43CA-6049-47BC-A99F-54BB8331315C}"/>
    <dgm:cxn modelId="{E758B093-AFB8-4D41-AE6C-D27E73B0363C}" srcId="{6F746598-8B7D-401C-9057-07E451B06C8A}" destId="{29415995-8BDB-49C6-A423-C2A97833A9C3}" srcOrd="6" destOrd="0" parTransId="{2CD22B84-27B6-4D61-903E-0C17609FB615}" sibTransId="{C6391BA2-A153-4233-B8C0-DAC3A9DFDAB5}"/>
    <dgm:cxn modelId="{EC420332-7BE3-4561-82CA-184126C21A64}" type="presOf" srcId="{A87811F4-F9BD-4906-BD64-64CD1B0E1746}" destId="{8717A8D8-26D5-41C1-A95A-9A1138761A4F}" srcOrd="0" destOrd="0" presId="urn:microsoft.com/office/officeart/2005/8/layout/vList2"/>
    <dgm:cxn modelId="{BFEDADA2-1E5B-4243-A122-7EE2A81D7DAA}" type="presOf" srcId="{CF5CB9C3-3BBC-47E0-B6BD-45FDBE9412F8}" destId="{D885B460-3DE9-4082-9A20-CADD1944FDC9}" srcOrd="0" destOrd="1" presId="urn:microsoft.com/office/officeart/2005/8/layout/vList2"/>
    <dgm:cxn modelId="{B4510573-45A0-42C3-8215-2AA31BA47BF2}" type="presOf" srcId="{A6C1B87A-C05C-4ED3-B9B9-34FE8FEDC3A2}" destId="{D885B460-3DE9-4082-9A20-CADD1944FDC9}" srcOrd="0" destOrd="2" presId="urn:microsoft.com/office/officeart/2005/8/layout/vList2"/>
    <dgm:cxn modelId="{61C15820-493C-4FE7-882F-94A85EAE9709}" type="presOf" srcId="{BD0C82C1-9C58-410B-AFBA-715203984039}" destId="{3B089F79-6CC2-46CD-B777-656D5E087BA1}" srcOrd="0" destOrd="0" presId="urn:microsoft.com/office/officeart/2005/8/layout/vList2"/>
    <dgm:cxn modelId="{8201851C-54D0-4080-9EB4-02F430F8F6BB}" srcId="{83C88E4F-531A-4D6A-B6D5-116FF3724E4A}" destId="{99410FF2-95E2-485A-9900-4DA130E838F5}" srcOrd="0" destOrd="0" parTransId="{B04B56DA-6442-49AB-81DF-CCBF4C4E8BAC}" sibTransId="{64BD335E-28DD-4596-8C03-5590D4C00F3F}"/>
    <dgm:cxn modelId="{9DBF282E-CE3E-48F2-9616-9C212F094DFB}" type="presOf" srcId="{406D40A4-6939-4001-A71C-AE1627C3D99D}" destId="{5E2D6305-F017-4095-834C-EF663376BC2B}" srcOrd="0" destOrd="2" presId="urn:microsoft.com/office/officeart/2005/8/layout/vList2"/>
    <dgm:cxn modelId="{B4D45C6A-6128-4B6E-B4C4-A0515846FEC6}" type="presOf" srcId="{6F746598-8B7D-401C-9057-07E451B06C8A}" destId="{4AB2B4E4-B87B-43D0-B0C0-4EF62F62B7B2}" srcOrd="0" destOrd="0" presId="urn:microsoft.com/office/officeart/2005/8/layout/vList2"/>
    <dgm:cxn modelId="{82B8911E-78E1-49C3-A899-BFD782B2B390}" type="presOf" srcId="{99410FF2-95E2-485A-9900-4DA130E838F5}" destId="{5E2D6305-F017-4095-834C-EF663376BC2B}" srcOrd="0" destOrd="0" presId="urn:microsoft.com/office/officeart/2005/8/layout/vList2"/>
    <dgm:cxn modelId="{93AF154E-4E9E-4978-8B3F-BA5A4A14A809}" srcId="{591D0F3C-F933-4473-8909-9F3567CD8783}" destId="{08A1A7BC-A70E-4517-B433-C09503212FC9}" srcOrd="3" destOrd="0" parTransId="{550BDCDF-C951-4574-8A1D-56C9A2421E75}" sibTransId="{971A5857-B869-4DDB-90E1-6CDC0101F1BE}"/>
    <dgm:cxn modelId="{2E5221E8-CAC3-4224-9E2F-4A64C33E41DD}" type="presOf" srcId="{AA902F42-41E8-4435-861D-5587584CD237}" destId="{D885B460-3DE9-4082-9A20-CADD1944FDC9}" srcOrd="0" destOrd="0" presId="urn:microsoft.com/office/officeart/2005/8/layout/vList2"/>
    <dgm:cxn modelId="{9D9437B1-A084-40E3-A1D0-05361DAE31DD}" srcId="{83C88E4F-531A-4D6A-B6D5-116FF3724E4A}" destId="{406D40A4-6939-4001-A71C-AE1627C3D99D}" srcOrd="2" destOrd="0" parTransId="{2BE1B3EF-2EEB-4025-9C3D-8D20D403854D}" sibTransId="{41C9FDAB-AC76-4F8D-B5B8-6F20157BEA1A}"/>
    <dgm:cxn modelId="{B992346D-2752-4D14-B973-ACC2DB6F446C}" type="presOf" srcId="{A2EA007F-1DCB-420D-A58E-24B00A6243F1}" destId="{D0B4EC38-B9D1-4B04-9CE4-9F8B1526D8AA}" srcOrd="0" destOrd="0" presId="urn:microsoft.com/office/officeart/2005/8/layout/vList2"/>
    <dgm:cxn modelId="{FC01A0B6-802A-4221-83F8-8F289C9363C0}" srcId="{1A36EEDB-5FB3-4274-AA3B-4A88B076B310}" destId="{B20FAE67-1976-4E1D-A3BA-78F9848F02D1}" srcOrd="1" destOrd="0" parTransId="{A3500B31-91CD-4335-BEE6-A6A978CF943C}" sibTransId="{CB5C5B33-1B01-4C66-92DC-189D94001F24}"/>
    <dgm:cxn modelId="{23DA5509-9CA2-4DD8-A956-3AC3C197228D}" srcId="{83C88E4F-531A-4D6A-B6D5-116FF3724E4A}" destId="{7F471EAD-3FFE-4F4C-B9EC-A9EE3BA75EA6}" srcOrd="1" destOrd="0" parTransId="{63ACBE89-F2D1-430C-91AD-A4C11940AF59}" sibTransId="{88A2DB92-D6E6-4320-9479-BAD6897A4AD9}"/>
    <dgm:cxn modelId="{A0B301B4-EA6A-4738-81E9-066504362B8F}" srcId="{6F746598-8B7D-401C-9057-07E451B06C8A}" destId="{1A36EEDB-5FB3-4274-AA3B-4A88B076B310}" srcOrd="2" destOrd="0" parTransId="{1DA31CAD-CA02-46E3-8FA3-B89B518E0746}" sibTransId="{1676F4DC-B1A0-43EA-9183-B3B6BDEB009D}"/>
    <dgm:cxn modelId="{FE01FA22-8D09-41B3-BFC2-100B630FEABC}" type="presOf" srcId="{591D0F3C-F933-4473-8909-9F3567CD8783}" destId="{3BB6AD22-0E7D-41A2-B469-19A50165AF5A}" srcOrd="0" destOrd="0" presId="urn:microsoft.com/office/officeart/2005/8/layout/vList2"/>
    <dgm:cxn modelId="{F3617619-D965-42D4-88E0-8FD0A9007412}" type="presOf" srcId="{83C88E4F-531A-4D6A-B6D5-116FF3724E4A}" destId="{69C0C160-EC34-4060-BBFE-F67396E88A15}" srcOrd="0" destOrd="0" presId="urn:microsoft.com/office/officeart/2005/8/layout/vList2"/>
    <dgm:cxn modelId="{41D6AC51-7063-40A5-B108-D4AC9A5DDB63}" type="presOf" srcId="{2CF89496-CBB7-4601-9473-865D18EB6147}" destId="{BDA8E2AF-4311-49B9-87FA-C1338B39BA68}" srcOrd="0" destOrd="0" presId="urn:microsoft.com/office/officeart/2005/8/layout/vList2"/>
    <dgm:cxn modelId="{1AEC6814-B27B-42D5-AD3C-18CB5F57D7D8}" type="presOf" srcId="{B20FAE67-1976-4E1D-A3BA-78F9848F02D1}" destId="{D0B4EC38-B9D1-4B04-9CE4-9F8B1526D8AA}" srcOrd="0" destOrd="1" presId="urn:microsoft.com/office/officeart/2005/8/layout/vList2"/>
    <dgm:cxn modelId="{1C9F9DC7-565E-460B-B88F-65A595271343}" srcId="{6F746598-8B7D-401C-9057-07E451B06C8A}" destId="{83C88E4F-531A-4D6A-B6D5-116FF3724E4A}" srcOrd="1" destOrd="0" parTransId="{02AA3ECA-F562-41E2-A7C7-DD755510472E}" sibTransId="{1E4D2F60-3BD9-49C7-A0F5-A6C5CE675A57}"/>
    <dgm:cxn modelId="{CB59BEC9-CF44-4FB8-BED9-2FBE151B2F4C}" srcId="{6F746598-8B7D-401C-9057-07E451B06C8A}" destId="{2CF89496-CBB7-4601-9473-865D18EB6147}" srcOrd="5" destOrd="0" parTransId="{FCBF283E-F05E-4912-9153-FE1421A086DF}" sibTransId="{4CEF5292-0FF9-4641-8278-2FD0D205A7D4}"/>
    <dgm:cxn modelId="{CCF63B35-8C21-4B40-8E1A-2B854580FB27}" type="presOf" srcId="{1A36EEDB-5FB3-4274-AA3B-4A88B076B310}" destId="{34EB88B5-B449-4320-B3EB-AC0CE8DFD13D}" srcOrd="0" destOrd="0" presId="urn:microsoft.com/office/officeart/2005/8/layout/vList2"/>
    <dgm:cxn modelId="{0A8BE65A-CBA7-4C1B-95CA-843BDA7F9DE4}" srcId="{1A36EEDB-5FB3-4274-AA3B-4A88B076B310}" destId="{F1DA1125-7723-412A-8AD3-002361E0ED65}" srcOrd="2" destOrd="0" parTransId="{5F4D4304-E510-496C-A21C-4E012D473C0C}" sibTransId="{4CB989D9-32A6-43BB-90F5-1F485FD8BCBC}"/>
    <dgm:cxn modelId="{A638F0EA-178A-42F4-BFCE-2CF0FAB5CC0F}" type="presOf" srcId="{08A1A7BC-A70E-4517-B433-C09503212FC9}" destId="{D885B460-3DE9-4082-9A20-CADD1944FDC9}" srcOrd="0" destOrd="3" presId="urn:microsoft.com/office/officeart/2005/8/layout/vList2"/>
    <dgm:cxn modelId="{8BEF9845-2721-4493-A684-834E4C09EEE1}" type="presOf" srcId="{5F328B6A-D8D9-4111-B41F-CBA2DC228D43}" destId="{E6392BA5-C517-448F-B0A2-F75E598EC44E}" srcOrd="0" destOrd="0" presId="urn:microsoft.com/office/officeart/2005/8/layout/vList2"/>
    <dgm:cxn modelId="{EDCB60A9-2F49-4929-882D-AAF96D8FDA82}" srcId="{591D0F3C-F933-4473-8909-9F3567CD8783}" destId="{AA902F42-41E8-4435-861D-5587584CD237}" srcOrd="0" destOrd="0" parTransId="{799E9D56-2601-4053-8530-7C470EAAD32A}" sibTransId="{92BA4890-383C-4EDD-AFAB-3B5DCAEF794F}"/>
    <dgm:cxn modelId="{A6A8F99C-102C-4849-90F5-149CD3DAAD97}" srcId="{591D0F3C-F933-4473-8909-9F3567CD8783}" destId="{CF5CB9C3-3BBC-47E0-B6BD-45FDBE9412F8}" srcOrd="1" destOrd="0" parTransId="{2D5C4ABD-3DDF-477F-87B3-B5AEFB0BF7EC}" sibTransId="{905A22D3-B8E6-4CAC-B388-EF952C3672E5}"/>
    <dgm:cxn modelId="{C46334D2-BC26-4D8D-90E8-63BA4000AC66}" srcId="{1A36EEDB-5FB3-4274-AA3B-4A88B076B310}" destId="{A2EA007F-1DCB-420D-A58E-24B00A6243F1}" srcOrd="0" destOrd="0" parTransId="{BFCD8CB8-E5F6-4112-B309-F4F72FF58FEB}" sibTransId="{274925D7-8F26-4BAB-8563-19AD3F2299EA}"/>
    <dgm:cxn modelId="{F248ADE8-1F25-44D1-9A80-67592E265DE1}" type="presOf" srcId="{29415995-8BDB-49C6-A423-C2A97833A9C3}" destId="{26921563-AD98-4DCC-8313-9E69B32A0556}" srcOrd="0" destOrd="0" presId="urn:microsoft.com/office/officeart/2005/8/layout/vList2"/>
    <dgm:cxn modelId="{3E03B63B-D807-4F26-B89F-2CFD03DD7F53}" type="presOf" srcId="{7F471EAD-3FFE-4F4C-B9EC-A9EE3BA75EA6}" destId="{5E2D6305-F017-4095-834C-EF663376BC2B}" srcOrd="0" destOrd="1" presId="urn:microsoft.com/office/officeart/2005/8/layout/vList2"/>
    <dgm:cxn modelId="{E70DF93B-B656-4032-AD51-122A8F4607CB}" srcId="{591D0F3C-F933-4473-8909-9F3567CD8783}" destId="{A6C1B87A-C05C-4ED3-B9B9-34FE8FEDC3A2}" srcOrd="2" destOrd="0" parTransId="{647DC88C-8E30-4E9D-8B81-F57130F91EB3}" sibTransId="{D11C6DB2-46AD-43AB-BB4A-D849B664FC71}"/>
    <dgm:cxn modelId="{5D370AB4-9FEC-4FB0-BA5D-8F1C7B39A49D}" srcId="{BD0C82C1-9C58-410B-AFBA-715203984039}" destId="{A87811F4-F9BD-4906-BD64-64CD1B0E1746}" srcOrd="0" destOrd="0" parTransId="{D760D863-8DF5-4D3C-BA32-D98BDD3CD529}" sibTransId="{40F2B767-BD8C-4E13-8988-E5484F3ECB07}"/>
    <dgm:cxn modelId="{2B77B97A-DC5B-4787-9793-FF5AEDE191F7}" srcId="{6F746598-8B7D-401C-9057-07E451B06C8A}" destId="{BD0C82C1-9C58-410B-AFBA-715203984039}" srcOrd="4" destOrd="0" parTransId="{C1CCECE1-1C00-49A7-8728-C6ADA73FFDEE}" sibTransId="{6D7F5C10-7564-4B99-9D06-59C21740A29F}"/>
    <dgm:cxn modelId="{A66B4780-3FCA-4F8F-9B91-C028A2D1AF05}" type="presOf" srcId="{F1DA1125-7723-412A-8AD3-002361E0ED65}" destId="{D0B4EC38-B9D1-4B04-9CE4-9F8B1526D8AA}" srcOrd="0" destOrd="2" presId="urn:microsoft.com/office/officeart/2005/8/layout/vList2"/>
    <dgm:cxn modelId="{DB03DB17-364A-4BCC-90EE-D7A11A0D4321}" srcId="{6F746598-8B7D-401C-9057-07E451B06C8A}" destId="{591D0F3C-F933-4473-8909-9F3567CD8783}" srcOrd="0" destOrd="0" parTransId="{A3F7A9C7-7C75-420D-BA19-361E74EC4B57}" sibTransId="{6F73A707-C96F-43FD-9256-36EEBDE7591E}"/>
    <dgm:cxn modelId="{C23F45CF-CD20-4E71-9BC4-055E558DBDBE}" type="presParOf" srcId="{4AB2B4E4-B87B-43D0-B0C0-4EF62F62B7B2}" destId="{3BB6AD22-0E7D-41A2-B469-19A50165AF5A}" srcOrd="0" destOrd="0" presId="urn:microsoft.com/office/officeart/2005/8/layout/vList2"/>
    <dgm:cxn modelId="{C7749053-781A-487B-8297-1BA91D4BE6F3}" type="presParOf" srcId="{4AB2B4E4-B87B-43D0-B0C0-4EF62F62B7B2}" destId="{D885B460-3DE9-4082-9A20-CADD1944FDC9}" srcOrd="1" destOrd="0" presId="urn:microsoft.com/office/officeart/2005/8/layout/vList2"/>
    <dgm:cxn modelId="{60FCF6A1-4819-4F01-B7B8-C1D74B01DC39}" type="presParOf" srcId="{4AB2B4E4-B87B-43D0-B0C0-4EF62F62B7B2}" destId="{69C0C160-EC34-4060-BBFE-F67396E88A15}" srcOrd="2" destOrd="0" presId="urn:microsoft.com/office/officeart/2005/8/layout/vList2"/>
    <dgm:cxn modelId="{1EED7226-1603-46AE-8BA6-D7C30888D848}" type="presParOf" srcId="{4AB2B4E4-B87B-43D0-B0C0-4EF62F62B7B2}" destId="{5E2D6305-F017-4095-834C-EF663376BC2B}" srcOrd="3" destOrd="0" presId="urn:microsoft.com/office/officeart/2005/8/layout/vList2"/>
    <dgm:cxn modelId="{1952637F-A9B8-4AD1-8B41-AD034B4E3DBA}" type="presParOf" srcId="{4AB2B4E4-B87B-43D0-B0C0-4EF62F62B7B2}" destId="{34EB88B5-B449-4320-B3EB-AC0CE8DFD13D}" srcOrd="4" destOrd="0" presId="urn:microsoft.com/office/officeart/2005/8/layout/vList2"/>
    <dgm:cxn modelId="{8D978BC3-32E1-43EA-9C48-7CE716B1E6FE}" type="presParOf" srcId="{4AB2B4E4-B87B-43D0-B0C0-4EF62F62B7B2}" destId="{D0B4EC38-B9D1-4B04-9CE4-9F8B1526D8AA}" srcOrd="5" destOrd="0" presId="urn:microsoft.com/office/officeart/2005/8/layout/vList2"/>
    <dgm:cxn modelId="{63095BA0-894E-4F88-A25D-041DD0CFF8D2}" type="presParOf" srcId="{4AB2B4E4-B87B-43D0-B0C0-4EF62F62B7B2}" destId="{E6392BA5-C517-448F-B0A2-F75E598EC44E}" srcOrd="6" destOrd="0" presId="urn:microsoft.com/office/officeart/2005/8/layout/vList2"/>
    <dgm:cxn modelId="{02C3767B-0F3D-482E-B921-DFA301964C9D}" type="presParOf" srcId="{4AB2B4E4-B87B-43D0-B0C0-4EF62F62B7B2}" destId="{F0DFB0F1-D24E-4D6F-803C-172B3186DAD8}" srcOrd="7" destOrd="0" presId="urn:microsoft.com/office/officeart/2005/8/layout/vList2"/>
    <dgm:cxn modelId="{52F8DAD5-5DDE-4DF8-A2A4-8C3EDEA09FFE}" type="presParOf" srcId="{4AB2B4E4-B87B-43D0-B0C0-4EF62F62B7B2}" destId="{3B089F79-6CC2-46CD-B777-656D5E087BA1}" srcOrd="8" destOrd="0" presId="urn:microsoft.com/office/officeart/2005/8/layout/vList2"/>
    <dgm:cxn modelId="{81744972-9960-41FA-9F95-A31D8D6FE8A1}" type="presParOf" srcId="{4AB2B4E4-B87B-43D0-B0C0-4EF62F62B7B2}" destId="{8717A8D8-26D5-41C1-A95A-9A1138761A4F}" srcOrd="9" destOrd="0" presId="urn:microsoft.com/office/officeart/2005/8/layout/vList2"/>
    <dgm:cxn modelId="{C59A05AB-BE27-4AF9-8380-1BB5307B5E18}" type="presParOf" srcId="{4AB2B4E4-B87B-43D0-B0C0-4EF62F62B7B2}" destId="{BDA8E2AF-4311-49B9-87FA-C1338B39BA68}" srcOrd="10" destOrd="0" presId="urn:microsoft.com/office/officeart/2005/8/layout/vList2"/>
    <dgm:cxn modelId="{099C1DFD-BCCB-4D07-9A47-A4CD3427FAB8}" type="presParOf" srcId="{4AB2B4E4-B87B-43D0-B0C0-4EF62F62B7B2}" destId="{4E04C440-ED9D-4BED-98F8-93FC5FD04FC9}" srcOrd="11" destOrd="0" presId="urn:microsoft.com/office/officeart/2005/8/layout/vList2"/>
    <dgm:cxn modelId="{E14F97DA-0098-4703-B953-9094DD928BB9}" type="presParOf" srcId="{4AB2B4E4-B87B-43D0-B0C0-4EF62F62B7B2}" destId="{26921563-AD98-4DCC-8313-9E69B32A055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B299BF-7CEF-4BB7-9ABA-317B40112A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C3A63AE-B4AC-4E04-B83A-37CD54B3534F}">
      <dgm:prSet/>
      <dgm:spPr/>
      <dgm:t>
        <a:bodyPr/>
        <a:lstStyle/>
        <a:p>
          <a:pPr rtl="0"/>
          <a:r>
            <a:rPr lang="tr-TR" smtClean="0"/>
            <a:t>Nerede?</a:t>
          </a:r>
          <a:endParaRPr lang="tr-TR"/>
        </a:p>
      </dgm:t>
    </dgm:pt>
    <dgm:pt modelId="{E21FEBE3-DE61-4AE2-9787-38FA13888364}" type="parTrans" cxnId="{1611DD4D-189E-4089-B6FA-E69D7F0F8E9F}">
      <dgm:prSet/>
      <dgm:spPr/>
      <dgm:t>
        <a:bodyPr/>
        <a:lstStyle/>
        <a:p>
          <a:endParaRPr lang="tr-TR"/>
        </a:p>
      </dgm:t>
    </dgm:pt>
    <dgm:pt modelId="{74710A8C-DB2B-403B-9277-75741D925948}" type="sibTrans" cxnId="{1611DD4D-189E-4089-B6FA-E69D7F0F8E9F}">
      <dgm:prSet/>
      <dgm:spPr/>
      <dgm:t>
        <a:bodyPr/>
        <a:lstStyle/>
        <a:p>
          <a:endParaRPr lang="tr-TR"/>
        </a:p>
      </dgm:t>
    </dgm:pt>
    <dgm:pt modelId="{6A510A0A-9446-49BD-B8DE-EB2CE0DA6619}">
      <dgm:prSet/>
      <dgm:spPr/>
      <dgm:t>
        <a:bodyPr/>
        <a:lstStyle/>
        <a:p>
          <a:pPr rtl="0"/>
          <a:r>
            <a:rPr lang="tr-TR" smtClean="0"/>
            <a:t>Bilimsel Dergiler</a:t>
          </a:r>
          <a:endParaRPr lang="tr-TR"/>
        </a:p>
      </dgm:t>
    </dgm:pt>
    <dgm:pt modelId="{A15C3E4A-1A15-4E39-84C7-269EB404965D}" type="parTrans" cxnId="{2B025F7F-C139-4F87-A32A-62801DF644E6}">
      <dgm:prSet/>
      <dgm:spPr/>
      <dgm:t>
        <a:bodyPr/>
        <a:lstStyle/>
        <a:p>
          <a:endParaRPr lang="tr-TR"/>
        </a:p>
      </dgm:t>
    </dgm:pt>
    <dgm:pt modelId="{590F1351-14DE-4AB5-91BA-92CDAF14CE3A}" type="sibTrans" cxnId="{2B025F7F-C139-4F87-A32A-62801DF644E6}">
      <dgm:prSet/>
      <dgm:spPr/>
      <dgm:t>
        <a:bodyPr/>
        <a:lstStyle/>
        <a:p>
          <a:endParaRPr lang="tr-TR"/>
        </a:p>
      </dgm:t>
    </dgm:pt>
    <dgm:pt modelId="{262BFFF4-07B1-4C05-9775-74993AD3D68D}">
      <dgm:prSet/>
      <dgm:spPr/>
      <dgm:t>
        <a:bodyPr/>
        <a:lstStyle/>
        <a:p>
          <a:pPr rtl="0"/>
          <a:r>
            <a:rPr lang="tr-TR" smtClean="0"/>
            <a:t>Popüler Dergiler</a:t>
          </a:r>
          <a:endParaRPr lang="tr-TR"/>
        </a:p>
      </dgm:t>
    </dgm:pt>
    <dgm:pt modelId="{3D9681A2-1061-424E-BB62-2F9B749F9461}" type="parTrans" cxnId="{B26090D1-6AF8-4210-92CF-D96F90AED469}">
      <dgm:prSet/>
      <dgm:spPr/>
      <dgm:t>
        <a:bodyPr/>
        <a:lstStyle/>
        <a:p>
          <a:endParaRPr lang="tr-TR"/>
        </a:p>
      </dgm:t>
    </dgm:pt>
    <dgm:pt modelId="{6119B736-DDD6-4EC6-8065-60E53437E94A}" type="sibTrans" cxnId="{B26090D1-6AF8-4210-92CF-D96F90AED469}">
      <dgm:prSet/>
      <dgm:spPr/>
      <dgm:t>
        <a:bodyPr/>
        <a:lstStyle/>
        <a:p>
          <a:endParaRPr lang="tr-TR"/>
        </a:p>
      </dgm:t>
    </dgm:pt>
    <dgm:pt modelId="{95A4FEBA-FAF2-4835-B487-4B0E22BFDEEF}">
      <dgm:prSet/>
      <dgm:spPr/>
      <dgm:t>
        <a:bodyPr/>
        <a:lstStyle/>
        <a:p>
          <a:pPr rtl="0"/>
          <a:r>
            <a:rPr lang="tr-TR" smtClean="0"/>
            <a:t>Nasıl?</a:t>
          </a:r>
          <a:endParaRPr lang="tr-TR"/>
        </a:p>
      </dgm:t>
    </dgm:pt>
    <dgm:pt modelId="{2755FC58-225B-4DC9-BF5E-6B153F298733}" type="parTrans" cxnId="{E3DB9BE6-99B5-4B9D-B65A-FC21184EC146}">
      <dgm:prSet/>
      <dgm:spPr/>
      <dgm:t>
        <a:bodyPr/>
        <a:lstStyle/>
        <a:p>
          <a:endParaRPr lang="tr-TR"/>
        </a:p>
      </dgm:t>
    </dgm:pt>
    <dgm:pt modelId="{20CDE33B-645B-480A-A257-33E34A88BA5C}" type="sibTrans" cxnId="{E3DB9BE6-99B5-4B9D-B65A-FC21184EC146}">
      <dgm:prSet/>
      <dgm:spPr/>
      <dgm:t>
        <a:bodyPr/>
        <a:lstStyle/>
        <a:p>
          <a:endParaRPr lang="tr-TR"/>
        </a:p>
      </dgm:t>
    </dgm:pt>
    <dgm:pt modelId="{FB094696-F384-4534-93EA-9314EFF2BEFA}">
      <dgm:prSet/>
      <dgm:spPr/>
      <dgm:t>
        <a:bodyPr/>
        <a:lstStyle/>
        <a:p>
          <a:pPr rtl="0"/>
          <a:r>
            <a:rPr lang="tr-TR" smtClean="0"/>
            <a:t>Önce Bibliyografik veritabanlarından Tarama Yapılır</a:t>
          </a:r>
          <a:endParaRPr lang="tr-TR"/>
        </a:p>
      </dgm:t>
    </dgm:pt>
    <dgm:pt modelId="{8C7BB937-B5A8-4305-9A33-D88ECA9D1E4C}" type="parTrans" cxnId="{DBD1258D-68F6-4E0C-B41B-38FD463D4017}">
      <dgm:prSet/>
      <dgm:spPr/>
      <dgm:t>
        <a:bodyPr/>
        <a:lstStyle/>
        <a:p>
          <a:endParaRPr lang="tr-TR"/>
        </a:p>
      </dgm:t>
    </dgm:pt>
    <dgm:pt modelId="{AB9840FD-19CC-4DB1-9E25-51ABDBB3BC90}" type="sibTrans" cxnId="{DBD1258D-68F6-4E0C-B41B-38FD463D4017}">
      <dgm:prSet/>
      <dgm:spPr/>
      <dgm:t>
        <a:bodyPr/>
        <a:lstStyle/>
        <a:p>
          <a:endParaRPr lang="tr-TR"/>
        </a:p>
      </dgm:t>
    </dgm:pt>
    <dgm:pt modelId="{457BA675-A02F-4101-983B-456ECD4AF99C}">
      <dgm:prSet/>
      <dgm:spPr/>
      <dgm:t>
        <a:bodyPr/>
        <a:lstStyle/>
        <a:p>
          <a:pPr rtl="0"/>
          <a:r>
            <a:rPr lang="tr-TR" dirty="0" smtClean="0"/>
            <a:t>Tam Metin veya Basılı Temin Edilir.</a:t>
          </a:r>
          <a:endParaRPr lang="tr-TR" dirty="0"/>
        </a:p>
      </dgm:t>
    </dgm:pt>
    <dgm:pt modelId="{843858CC-1AD6-45C0-9123-506DF3EF2153}" type="parTrans" cxnId="{5AC9568B-E9DE-4341-9E16-67984319A3D7}">
      <dgm:prSet/>
      <dgm:spPr/>
      <dgm:t>
        <a:bodyPr/>
        <a:lstStyle/>
        <a:p>
          <a:endParaRPr lang="tr-TR"/>
        </a:p>
      </dgm:t>
    </dgm:pt>
    <dgm:pt modelId="{4D748689-5C7B-43EC-B94B-845510BD6EB5}" type="sibTrans" cxnId="{5AC9568B-E9DE-4341-9E16-67984319A3D7}">
      <dgm:prSet/>
      <dgm:spPr/>
      <dgm:t>
        <a:bodyPr/>
        <a:lstStyle/>
        <a:p>
          <a:endParaRPr lang="tr-TR"/>
        </a:p>
      </dgm:t>
    </dgm:pt>
    <dgm:pt modelId="{AE55C1CE-A7A3-43C6-ABE7-0B577821A104}">
      <dgm:prSet/>
      <dgm:spPr/>
      <dgm:t>
        <a:bodyPr/>
        <a:lstStyle/>
        <a:p>
          <a:pPr rtl="0"/>
          <a:r>
            <a:rPr lang="tr-TR" dirty="0" smtClean="0"/>
            <a:t>Kütüphanenin abone olduğu Tam Metin V.T.(</a:t>
          </a:r>
          <a:r>
            <a:rPr lang="tr-TR" dirty="0" err="1" smtClean="0"/>
            <a:t>Science</a:t>
          </a:r>
          <a:r>
            <a:rPr lang="tr-TR" dirty="0" smtClean="0"/>
            <a:t> Direct, </a:t>
          </a:r>
          <a:r>
            <a:rPr lang="tr-TR" dirty="0" err="1" smtClean="0"/>
            <a:t>EbscoHost</a:t>
          </a:r>
          <a:r>
            <a:rPr lang="tr-TR" dirty="0" smtClean="0"/>
            <a:t>, </a:t>
          </a:r>
          <a:r>
            <a:rPr lang="tr-TR" dirty="0" err="1" smtClean="0"/>
            <a:t>PreQuest</a:t>
          </a:r>
          <a:r>
            <a:rPr lang="tr-TR" dirty="0" smtClean="0"/>
            <a:t>, ACS, </a:t>
          </a:r>
          <a:r>
            <a:rPr lang="tr-TR" dirty="0" err="1" smtClean="0"/>
            <a:t>Blackwell</a:t>
          </a:r>
          <a:r>
            <a:rPr lang="tr-TR" dirty="0" smtClean="0"/>
            <a:t>, </a:t>
          </a:r>
          <a:r>
            <a:rPr lang="tr-TR" dirty="0" err="1" smtClean="0"/>
            <a:t>vb</a:t>
          </a:r>
          <a:r>
            <a:rPr lang="tr-TR" dirty="0" smtClean="0"/>
            <a:t>)</a:t>
          </a:r>
          <a:endParaRPr lang="tr-TR" dirty="0"/>
        </a:p>
      </dgm:t>
    </dgm:pt>
    <dgm:pt modelId="{A60C90E0-BF45-4C12-9D2B-5361460D2B7F}" type="parTrans" cxnId="{A74CC68B-25E2-44C5-9B8E-8A033F43AE41}">
      <dgm:prSet/>
      <dgm:spPr/>
      <dgm:t>
        <a:bodyPr/>
        <a:lstStyle/>
        <a:p>
          <a:endParaRPr lang="tr-TR"/>
        </a:p>
      </dgm:t>
    </dgm:pt>
    <dgm:pt modelId="{00EA7ACB-4165-41A6-BAFC-3ED039DAEA29}" type="sibTrans" cxnId="{A74CC68B-25E2-44C5-9B8E-8A033F43AE41}">
      <dgm:prSet/>
      <dgm:spPr/>
      <dgm:t>
        <a:bodyPr/>
        <a:lstStyle/>
        <a:p>
          <a:endParaRPr lang="tr-TR"/>
        </a:p>
      </dgm:t>
    </dgm:pt>
    <dgm:pt modelId="{A94800E2-A22C-43E7-A4BE-A5DA31FFAB19}">
      <dgm:prSet/>
      <dgm:spPr/>
      <dgm:t>
        <a:bodyPr/>
        <a:lstStyle/>
        <a:p>
          <a:pPr rtl="0"/>
          <a:r>
            <a:rPr lang="tr-TR" dirty="0" smtClean="0"/>
            <a:t>Kütüphanenin Abone Olduğu Basılı Dergiler</a:t>
          </a:r>
          <a:endParaRPr lang="tr-TR" dirty="0"/>
        </a:p>
      </dgm:t>
    </dgm:pt>
    <dgm:pt modelId="{6ECC9ED2-3B30-4707-AAD8-F22681594541}" type="parTrans" cxnId="{CF4E9A72-DCA0-4BF3-8F29-5966A83DAEE4}">
      <dgm:prSet/>
      <dgm:spPr/>
      <dgm:t>
        <a:bodyPr/>
        <a:lstStyle/>
        <a:p>
          <a:endParaRPr lang="tr-TR"/>
        </a:p>
      </dgm:t>
    </dgm:pt>
    <dgm:pt modelId="{93A85F1F-23C9-4286-A607-547BA6570B48}" type="sibTrans" cxnId="{CF4E9A72-DCA0-4BF3-8F29-5966A83DAEE4}">
      <dgm:prSet/>
      <dgm:spPr/>
      <dgm:t>
        <a:bodyPr/>
        <a:lstStyle/>
        <a:p>
          <a:endParaRPr lang="tr-TR"/>
        </a:p>
      </dgm:t>
    </dgm:pt>
    <dgm:pt modelId="{D74EBD1D-6801-416D-B1C6-2657EA58FF6F}">
      <dgm:prSet/>
      <dgm:spPr/>
      <dgm:t>
        <a:bodyPr/>
        <a:lstStyle/>
        <a:p>
          <a:pPr rtl="0"/>
          <a:r>
            <a:rPr lang="tr-TR" dirty="0" smtClean="0"/>
            <a:t>Kütüphaneler arası işbirliği</a:t>
          </a:r>
          <a:endParaRPr lang="tr-TR" dirty="0"/>
        </a:p>
      </dgm:t>
    </dgm:pt>
    <dgm:pt modelId="{A902975A-B82A-4E75-9C99-45709A5E5E82}" type="parTrans" cxnId="{034C71C7-DEB7-4936-A480-49B5178A8D0E}">
      <dgm:prSet/>
      <dgm:spPr/>
      <dgm:t>
        <a:bodyPr/>
        <a:lstStyle/>
        <a:p>
          <a:endParaRPr lang="tr-TR"/>
        </a:p>
      </dgm:t>
    </dgm:pt>
    <dgm:pt modelId="{DF4EF004-04B8-414C-A731-7E3E48F6869F}" type="sibTrans" cxnId="{034C71C7-DEB7-4936-A480-49B5178A8D0E}">
      <dgm:prSet/>
      <dgm:spPr/>
      <dgm:t>
        <a:bodyPr/>
        <a:lstStyle/>
        <a:p>
          <a:endParaRPr lang="tr-TR"/>
        </a:p>
      </dgm:t>
    </dgm:pt>
    <dgm:pt modelId="{347E3C6B-7139-4565-9036-B2807A8D9E37}" type="pres">
      <dgm:prSet presAssocID="{15B299BF-7CEF-4BB7-9ABA-317B40112A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2E282FC-DF5D-4F86-B38F-998DE5928A7A}" type="pres">
      <dgm:prSet presAssocID="{6C3A63AE-B4AC-4E04-B83A-37CD54B3534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7E270E0-E5BE-457C-BB25-07AE93A4B018}" type="pres">
      <dgm:prSet presAssocID="{6C3A63AE-B4AC-4E04-B83A-37CD54B3534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DC41DD0-7BDB-4767-A4EE-BEED89D5EBAA}" type="pres">
      <dgm:prSet presAssocID="{95A4FEBA-FAF2-4835-B487-4B0E22BFDEE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3D8B74D-3813-4AEE-9831-7AD855097894}" type="pres">
      <dgm:prSet presAssocID="{95A4FEBA-FAF2-4835-B487-4B0E22BFDEE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DEBCAF3-FBAC-4DC6-BFC5-7B0277FA781E}" type="presOf" srcId="{15B299BF-7CEF-4BB7-9ABA-317B40112A64}" destId="{347E3C6B-7139-4565-9036-B2807A8D9E37}" srcOrd="0" destOrd="0" presId="urn:microsoft.com/office/officeart/2005/8/layout/vList2"/>
    <dgm:cxn modelId="{A74CC68B-25E2-44C5-9B8E-8A033F43AE41}" srcId="{457BA675-A02F-4101-983B-456ECD4AF99C}" destId="{AE55C1CE-A7A3-43C6-ABE7-0B577821A104}" srcOrd="0" destOrd="0" parTransId="{A60C90E0-BF45-4C12-9D2B-5361460D2B7F}" sibTransId="{00EA7ACB-4165-41A6-BAFC-3ED039DAEA29}"/>
    <dgm:cxn modelId="{6437556E-4A98-4FA2-9E42-1233959C73D8}" type="presOf" srcId="{A94800E2-A22C-43E7-A4BE-A5DA31FFAB19}" destId="{43D8B74D-3813-4AEE-9831-7AD855097894}" srcOrd="0" destOrd="3" presId="urn:microsoft.com/office/officeart/2005/8/layout/vList2"/>
    <dgm:cxn modelId="{D97AF750-4C9A-4F23-B32C-21E6C23DD477}" type="presOf" srcId="{D74EBD1D-6801-416D-B1C6-2657EA58FF6F}" destId="{43D8B74D-3813-4AEE-9831-7AD855097894}" srcOrd="0" destOrd="4" presId="urn:microsoft.com/office/officeart/2005/8/layout/vList2"/>
    <dgm:cxn modelId="{0982FE1A-6F37-4C3C-B58F-508FDD75B562}" type="presOf" srcId="{AE55C1CE-A7A3-43C6-ABE7-0B577821A104}" destId="{43D8B74D-3813-4AEE-9831-7AD855097894}" srcOrd="0" destOrd="2" presId="urn:microsoft.com/office/officeart/2005/8/layout/vList2"/>
    <dgm:cxn modelId="{5AC9568B-E9DE-4341-9E16-67984319A3D7}" srcId="{95A4FEBA-FAF2-4835-B487-4B0E22BFDEEF}" destId="{457BA675-A02F-4101-983B-456ECD4AF99C}" srcOrd="1" destOrd="0" parTransId="{843858CC-1AD6-45C0-9123-506DF3EF2153}" sibTransId="{4D748689-5C7B-43EC-B94B-845510BD6EB5}"/>
    <dgm:cxn modelId="{1611DD4D-189E-4089-B6FA-E69D7F0F8E9F}" srcId="{15B299BF-7CEF-4BB7-9ABA-317B40112A64}" destId="{6C3A63AE-B4AC-4E04-B83A-37CD54B3534F}" srcOrd="0" destOrd="0" parTransId="{E21FEBE3-DE61-4AE2-9787-38FA13888364}" sibTransId="{74710A8C-DB2B-403B-9277-75741D925948}"/>
    <dgm:cxn modelId="{E3DB9BE6-99B5-4B9D-B65A-FC21184EC146}" srcId="{15B299BF-7CEF-4BB7-9ABA-317B40112A64}" destId="{95A4FEBA-FAF2-4835-B487-4B0E22BFDEEF}" srcOrd="1" destOrd="0" parTransId="{2755FC58-225B-4DC9-BF5E-6B153F298733}" sibTransId="{20CDE33B-645B-480A-A257-33E34A88BA5C}"/>
    <dgm:cxn modelId="{6FC78733-B8B8-4FDD-B2EA-C10E3CFA9CDB}" type="presOf" srcId="{6C3A63AE-B4AC-4E04-B83A-37CD54B3534F}" destId="{62E282FC-DF5D-4F86-B38F-998DE5928A7A}" srcOrd="0" destOrd="0" presId="urn:microsoft.com/office/officeart/2005/8/layout/vList2"/>
    <dgm:cxn modelId="{034C71C7-DEB7-4936-A480-49B5178A8D0E}" srcId="{457BA675-A02F-4101-983B-456ECD4AF99C}" destId="{D74EBD1D-6801-416D-B1C6-2657EA58FF6F}" srcOrd="2" destOrd="0" parTransId="{A902975A-B82A-4E75-9C99-45709A5E5E82}" sibTransId="{DF4EF004-04B8-414C-A731-7E3E48F6869F}"/>
    <dgm:cxn modelId="{DBD1258D-68F6-4E0C-B41B-38FD463D4017}" srcId="{95A4FEBA-FAF2-4835-B487-4B0E22BFDEEF}" destId="{FB094696-F384-4534-93EA-9314EFF2BEFA}" srcOrd="0" destOrd="0" parTransId="{8C7BB937-B5A8-4305-9A33-D88ECA9D1E4C}" sibTransId="{AB9840FD-19CC-4DB1-9E25-51ABDBB3BC90}"/>
    <dgm:cxn modelId="{E7D71778-4B1F-4E53-B708-AFCC3D543B83}" type="presOf" srcId="{262BFFF4-07B1-4C05-9775-74993AD3D68D}" destId="{17E270E0-E5BE-457C-BB25-07AE93A4B018}" srcOrd="0" destOrd="1" presId="urn:microsoft.com/office/officeart/2005/8/layout/vList2"/>
    <dgm:cxn modelId="{D122BDBC-D6ED-4B68-891D-1CA7E15172B4}" type="presOf" srcId="{95A4FEBA-FAF2-4835-B487-4B0E22BFDEEF}" destId="{FDC41DD0-7BDB-4767-A4EE-BEED89D5EBAA}" srcOrd="0" destOrd="0" presId="urn:microsoft.com/office/officeart/2005/8/layout/vList2"/>
    <dgm:cxn modelId="{DC88DB06-5E23-471F-A365-CD508158ECDD}" type="presOf" srcId="{457BA675-A02F-4101-983B-456ECD4AF99C}" destId="{43D8B74D-3813-4AEE-9831-7AD855097894}" srcOrd="0" destOrd="1" presId="urn:microsoft.com/office/officeart/2005/8/layout/vList2"/>
    <dgm:cxn modelId="{2B025F7F-C139-4F87-A32A-62801DF644E6}" srcId="{6C3A63AE-B4AC-4E04-B83A-37CD54B3534F}" destId="{6A510A0A-9446-49BD-B8DE-EB2CE0DA6619}" srcOrd="0" destOrd="0" parTransId="{A15C3E4A-1A15-4E39-84C7-269EB404965D}" sibTransId="{590F1351-14DE-4AB5-91BA-92CDAF14CE3A}"/>
    <dgm:cxn modelId="{B26090D1-6AF8-4210-92CF-D96F90AED469}" srcId="{6C3A63AE-B4AC-4E04-B83A-37CD54B3534F}" destId="{262BFFF4-07B1-4C05-9775-74993AD3D68D}" srcOrd="1" destOrd="0" parTransId="{3D9681A2-1061-424E-BB62-2F9B749F9461}" sibTransId="{6119B736-DDD6-4EC6-8065-60E53437E94A}"/>
    <dgm:cxn modelId="{3838D3E9-99CB-45C7-A822-42B443D2AF40}" type="presOf" srcId="{FB094696-F384-4534-93EA-9314EFF2BEFA}" destId="{43D8B74D-3813-4AEE-9831-7AD855097894}" srcOrd="0" destOrd="0" presId="urn:microsoft.com/office/officeart/2005/8/layout/vList2"/>
    <dgm:cxn modelId="{C05C95F0-F5EA-4CE7-A6FA-F95B52A2B974}" type="presOf" srcId="{6A510A0A-9446-49BD-B8DE-EB2CE0DA6619}" destId="{17E270E0-E5BE-457C-BB25-07AE93A4B018}" srcOrd="0" destOrd="0" presId="urn:microsoft.com/office/officeart/2005/8/layout/vList2"/>
    <dgm:cxn modelId="{CF4E9A72-DCA0-4BF3-8F29-5966A83DAEE4}" srcId="{457BA675-A02F-4101-983B-456ECD4AF99C}" destId="{A94800E2-A22C-43E7-A4BE-A5DA31FFAB19}" srcOrd="1" destOrd="0" parTransId="{6ECC9ED2-3B30-4707-AAD8-F22681594541}" sibTransId="{93A85F1F-23C9-4286-A607-547BA6570B48}"/>
    <dgm:cxn modelId="{996206F1-7FC4-4CF8-A710-2A1B6CB73B7D}" type="presParOf" srcId="{347E3C6B-7139-4565-9036-B2807A8D9E37}" destId="{62E282FC-DF5D-4F86-B38F-998DE5928A7A}" srcOrd="0" destOrd="0" presId="urn:microsoft.com/office/officeart/2005/8/layout/vList2"/>
    <dgm:cxn modelId="{9859F67E-781F-43C5-AB03-019BA232075C}" type="presParOf" srcId="{347E3C6B-7139-4565-9036-B2807A8D9E37}" destId="{17E270E0-E5BE-457C-BB25-07AE93A4B018}" srcOrd="1" destOrd="0" presId="urn:microsoft.com/office/officeart/2005/8/layout/vList2"/>
    <dgm:cxn modelId="{B6779D2D-25E3-41A4-B9C4-68A3C95DA440}" type="presParOf" srcId="{347E3C6B-7139-4565-9036-B2807A8D9E37}" destId="{FDC41DD0-7BDB-4767-A4EE-BEED89D5EBAA}" srcOrd="2" destOrd="0" presId="urn:microsoft.com/office/officeart/2005/8/layout/vList2"/>
    <dgm:cxn modelId="{E17217F3-06E7-40CE-810F-A6F7786C146D}" type="presParOf" srcId="{347E3C6B-7139-4565-9036-B2807A8D9E37}" destId="{43D8B74D-3813-4AEE-9831-7AD85509789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6AD22-0E7D-41A2-B469-19A50165AF5A}">
      <dsp:nvSpPr>
        <dsp:cNvPr id="0" name=""/>
        <dsp:cNvSpPr/>
      </dsp:nvSpPr>
      <dsp:spPr>
        <a:xfrm>
          <a:off x="0" y="130452"/>
          <a:ext cx="8229600" cy="397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KİTAP</a:t>
          </a:r>
          <a:endParaRPr lang="tr-TR" sz="1700" kern="1200" dirty="0"/>
        </a:p>
      </dsp:txBody>
      <dsp:txXfrm>
        <a:off x="19419" y="149871"/>
        <a:ext cx="8190762" cy="358962"/>
      </dsp:txXfrm>
    </dsp:sp>
    <dsp:sp modelId="{D885B460-3DE9-4082-9A20-CADD1944FDC9}">
      <dsp:nvSpPr>
        <dsp:cNvPr id="0" name=""/>
        <dsp:cNvSpPr/>
      </dsp:nvSpPr>
      <dsp:spPr>
        <a:xfrm>
          <a:off x="0" y="528252"/>
          <a:ext cx="8229600" cy="844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1590" rIns="120904" bIns="21590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Kütüphane Katalogları</a:t>
          </a:r>
          <a:endParaRPr lang="tr-TR" sz="1300" kern="120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Toplu Katalog</a:t>
          </a:r>
          <a:endParaRPr lang="tr-TR" sz="1300" kern="120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E-Kitap </a:t>
          </a:r>
          <a:r>
            <a:rPr lang="tr-TR" sz="1300" kern="1200" dirty="0" err="1" smtClean="0"/>
            <a:t>Veritabanları</a:t>
          </a:r>
          <a:r>
            <a:rPr lang="tr-TR" sz="1300" kern="1200" dirty="0" smtClean="0"/>
            <a:t> (</a:t>
          </a:r>
          <a:r>
            <a:rPr lang="tr-TR" sz="1300" kern="1200" dirty="0" err="1" smtClean="0"/>
            <a:t>Ebrary,Springer</a:t>
          </a:r>
          <a:r>
            <a:rPr lang="tr-TR" sz="1300" kern="1200" dirty="0" smtClean="0"/>
            <a:t> E-</a:t>
          </a:r>
          <a:r>
            <a:rPr lang="tr-TR" sz="1300" kern="1200" dirty="0" err="1" smtClean="0"/>
            <a:t>Books</a:t>
          </a:r>
          <a:r>
            <a:rPr lang="tr-TR" sz="1300" kern="1200" dirty="0" smtClean="0"/>
            <a:t> )</a:t>
          </a:r>
          <a:endParaRPr lang="tr-TR" sz="1300" kern="120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Arama Motorları (Google </a:t>
          </a:r>
          <a:r>
            <a:rPr lang="tr-TR" sz="1300" kern="1200" dirty="0" err="1" smtClean="0"/>
            <a:t>Books</a:t>
          </a:r>
          <a:r>
            <a:rPr lang="tr-TR" sz="1300" kern="1200" dirty="0" smtClean="0"/>
            <a:t>)…..</a:t>
          </a:r>
          <a:endParaRPr lang="tr-TR" sz="1300" kern="1200" dirty="0"/>
        </a:p>
      </dsp:txBody>
      <dsp:txXfrm>
        <a:off x="0" y="528252"/>
        <a:ext cx="8229600" cy="844560"/>
      </dsp:txXfrm>
    </dsp:sp>
    <dsp:sp modelId="{69C0C160-EC34-4060-BBFE-F67396E88A15}">
      <dsp:nvSpPr>
        <dsp:cNvPr id="0" name=""/>
        <dsp:cNvSpPr/>
      </dsp:nvSpPr>
      <dsp:spPr>
        <a:xfrm>
          <a:off x="0" y="1372812"/>
          <a:ext cx="8229600" cy="397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TEZ</a:t>
          </a:r>
          <a:endParaRPr lang="tr-TR" sz="1700" kern="1200" dirty="0"/>
        </a:p>
      </dsp:txBody>
      <dsp:txXfrm>
        <a:off x="19419" y="1392231"/>
        <a:ext cx="8190762" cy="358962"/>
      </dsp:txXfrm>
    </dsp:sp>
    <dsp:sp modelId="{5E2D6305-F017-4095-834C-EF663376BC2B}">
      <dsp:nvSpPr>
        <dsp:cNvPr id="0" name=""/>
        <dsp:cNvSpPr/>
      </dsp:nvSpPr>
      <dsp:spPr>
        <a:xfrm>
          <a:off x="0" y="1770612"/>
          <a:ext cx="8229600" cy="633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1590" rIns="120904" bIns="21590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Kütüphane Katalogları</a:t>
          </a:r>
          <a:endParaRPr lang="tr-TR" sz="1300" kern="120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E-Tez </a:t>
          </a:r>
          <a:r>
            <a:rPr lang="tr-TR" sz="1300" kern="1200" dirty="0" err="1" smtClean="0"/>
            <a:t>Veritabanları</a:t>
          </a:r>
          <a:r>
            <a:rPr lang="tr-TR" sz="1300" kern="1200" dirty="0" smtClean="0"/>
            <a:t> (</a:t>
          </a:r>
          <a:r>
            <a:rPr lang="tr-TR" sz="1300" kern="1200" dirty="0" err="1" smtClean="0"/>
            <a:t>Yök</a:t>
          </a:r>
          <a:r>
            <a:rPr lang="tr-TR" sz="1300" kern="1200" dirty="0" smtClean="0"/>
            <a:t> Tez Kataloğu, </a:t>
          </a:r>
          <a:r>
            <a:rPr lang="tr-TR" sz="1300" b="0" kern="1200" dirty="0" err="1" smtClean="0"/>
            <a:t>ProQuest</a:t>
          </a:r>
          <a:r>
            <a:rPr lang="tr-TR" sz="1300" b="0" kern="1200" dirty="0" smtClean="0"/>
            <a:t> </a:t>
          </a:r>
          <a:r>
            <a:rPr lang="tr-TR" sz="1300" b="0" kern="1200" dirty="0" err="1" smtClean="0"/>
            <a:t>Dissertations</a:t>
          </a:r>
          <a:r>
            <a:rPr lang="tr-TR" sz="1300" b="0" kern="1200" dirty="0" smtClean="0"/>
            <a:t> </a:t>
          </a:r>
          <a:r>
            <a:rPr lang="tr-TR" sz="1300" b="0" kern="1200" dirty="0" err="1" smtClean="0"/>
            <a:t>and</a:t>
          </a:r>
          <a:r>
            <a:rPr lang="tr-TR" sz="1300" b="0" kern="1200" dirty="0" smtClean="0"/>
            <a:t> </a:t>
          </a:r>
          <a:r>
            <a:rPr lang="tr-TR" sz="1300" b="0" kern="1200" dirty="0" err="1" smtClean="0"/>
            <a:t>Thesis</a:t>
          </a:r>
          <a:endParaRPr lang="tr-TR" sz="1300" b="0" kern="120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Açık Arşivler….</a:t>
          </a:r>
          <a:endParaRPr lang="tr-TR" sz="1300" kern="1200" dirty="0"/>
        </a:p>
      </dsp:txBody>
      <dsp:txXfrm>
        <a:off x="0" y="1770612"/>
        <a:ext cx="8229600" cy="633420"/>
      </dsp:txXfrm>
    </dsp:sp>
    <dsp:sp modelId="{34EB88B5-B449-4320-B3EB-AC0CE8DFD13D}">
      <dsp:nvSpPr>
        <dsp:cNvPr id="0" name=""/>
        <dsp:cNvSpPr/>
      </dsp:nvSpPr>
      <dsp:spPr>
        <a:xfrm>
          <a:off x="0" y="2404032"/>
          <a:ext cx="8229600" cy="397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smtClean="0"/>
            <a:t>BİLİMSEL </a:t>
          </a:r>
          <a:r>
            <a:rPr lang="tr-TR" sz="1700" kern="1200" dirty="0" smtClean="0"/>
            <a:t>MAKALE</a:t>
          </a:r>
          <a:endParaRPr lang="tr-TR" sz="1700" kern="1200"/>
        </a:p>
      </dsp:txBody>
      <dsp:txXfrm>
        <a:off x="19419" y="2423451"/>
        <a:ext cx="8190762" cy="358962"/>
      </dsp:txXfrm>
    </dsp:sp>
    <dsp:sp modelId="{D0B4EC38-B9D1-4B04-9CE4-9F8B1526D8AA}">
      <dsp:nvSpPr>
        <dsp:cNvPr id="0" name=""/>
        <dsp:cNvSpPr/>
      </dsp:nvSpPr>
      <dsp:spPr>
        <a:xfrm>
          <a:off x="0" y="2801832"/>
          <a:ext cx="8229600" cy="809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1590" rIns="120904" bIns="21590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Bibliyografik Veri tabanları (Web of Knowledge, SCOPUS, </a:t>
          </a:r>
          <a:r>
            <a:rPr lang="tr-TR" sz="1300" kern="1200" dirty="0" err="1" smtClean="0"/>
            <a:t>SciFinder</a:t>
          </a:r>
          <a:r>
            <a:rPr lang="tr-TR" sz="1300" kern="1200" dirty="0" smtClean="0"/>
            <a:t>, Türkiye Makaleler </a:t>
          </a:r>
          <a:r>
            <a:rPr lang="tr-TR" sz="1300" kern="1200" dirty="0" err="1" smtClean="0"/>
            <a:t>Bib</a:t>
          </a:r>
          <a:r>
            <a:rPr lang="tr-TR" sz="1300" kern="1200" dirty="0" smtClean="0"/>
            <a:t>., Cumhuriyet Dönemi Makaleler </a:t>
          </a:r>
          <a:r>
            <a:rPr lang="tr-TR" sz="1300" kern="1200" dirty="0" err="1" smtClean="0"/>
            <a:t>Bib</a:t>
          </a:r>
          <a:r>
            <a:rPr lang="tr-TR" sz="1300" kern="1200" dirty="0" smtClean="0"/>
            <a:t>., </a:t>
          </a:r>
          <a:r>
            <a:rPr lang="tr-TR" sz="1300" kern="1200" dirty="0" err="1" smtClean="0"/>
            <a:t>Ulakbim</a:t>
          </a:r>
          <a:r>
            <a:rPr lang="tr-TR" sz="1300" kern="1200" dirty="0" smtClean="0"/>
            <a:t> Ulusal </a:t>
          </a:r>
          <a:r>
            <a:rPr lang="tr-TR" sz="1300" kern="1200" dirty="0" err="1" smtClean="0"/>
            <a:t>Veritabanları</a:t>
          </a:r>
          <a:r>
            <a:rPr lang="tr-TR" sz="1300" kern="1200" dirty="0" smtClean="0"/>
            <a:t>)</a:t>
          </a:r>
          <a:endParaRPr lang="tr-TR" sz="1300" b="1" kern="120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Açık Erişim Kaynaklarında (</a:t>
          </a:r>
          <a:r>
            <a:rPr lang="tr-TR" sz="1300" kern="1200" dirty="0" err="1" smtClean="0"/>
            <a:t>OAIster-worldcat</a:t>
          </a:r>
          <a:r>
            <a:rPr lang="tr-TR" sz="1300" kern="1200" dirty="0" smtClean="0"/>
            <a:t>, </a:t>
          </a:r>
          <a:r>
            <a:rPr lang="tr-TR" sz="1300" kern="1200" dirty="0" err="1" smtClean="0"/>
            <a:t>Atauni</a:t>
          </a:r>
          <a:r>
            <a:rPr lang="tr-TR" sz="1300" kern="1200" dirty="0" smtClean="0"/>
            <a:t>-Açık Arşiv)</a:t>
          </a:r>
          <a:endParaRPr lang="tr-TR" sz="1300" kern="120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300" kern="1200" dirty="0" smtClean="0"/>
            <a:t>Arama Motorları (</a:t>
          </a:r>
          <a:r>
            <a:rPr lang="tr-TR" sz="1300" kern="1200" dirty="0" err="1" smtClean="0"/>
            <a:t>Scholar</a:t>
          </a:r>
          <a:r>
            <a:rPr lang="tr-TR" sz="1300" kern="1200" dirty="0" smtClean="0"/>
            <a:t> Google, Federe Tarama Motorları…)……</a:t>
          </a:r>
          <a:endParaRPr lang="tr-TR" sz="1300" kern="1200" dirty="0"/>
        </a:p>
      </dsp:txBody>
      <dsp:txXfrm>
        <a:off x="0" y="2801832"/>
        <a:ext cx="8229600" cy="809370"/>
      </dsp:txXfrm>
    </dsp:sp>
    <dsp:sp modelId="{E6392BA5-C517-448F-B0A2-F75E598EC44E}">
      <dsp:nvSpPr>
        <dsp:cNvPr id="0" name=""/>
        <dsp:cNvSpPr/>
      </dsp:nvSpPr>
      <dsp:spPr>
        <a:xfrm>
          <a:off x="0" y="3611202"/>
          <a:ext cx="8229600" cy="397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Patent</a:t>
          </a:r>
          <a:endParaRPr lang="tr-TR" sz="1700" kern="1200" dirty="0"/>
        </a:p>
      </dsp:txBody>
      <dsp:txXfrm>
        <a:off x="19419" y="3630621"/>
        <a:ext cx="8190762" cy="358962"/>
      </dsp:txXfrm>
    </dsp:sp>
    <dsp:sp modelId="{3B089F79-6CC2-46CD-B777-656D5E087BA1}">
      <dsp:nvSpPr>
        <dsp:cNvPr id="0" name=""/>
        <dsp:cNvSpPr/>
      </dsp:nvSpPr>
      <dsp:spPr>
        <a:xfrm>
          <a:off x="0" y="4057962"/>
          <a:ext cx="8229600" cy="397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ALTERNATİF KAYNAKLAR</a:t>
          </a:r>
          <a:endParaRPr lang="tr-TR" sz="1700" kern="1200" dirty="0"/>
        </a:p>
      </dsp:txBody>
      <dsp:txXfrm>
        <a:off x="19419" y="4077381"/>
        <a:ext cx="8190762" cy="358962"/>
      </dsp:txXfrm>
    </dsp:sp>
    <dsp:sp modelId="{8717A8D8-26D5-41C1-A95A-9A1138761A4F}">
      <dsp:nvSpPr>
        <dsp:cNvPr id="0" name=""/>
        <dsp:cNvSpPr/>
      </dsp:nvSpPr>
      <dsp:spPr>
        <a:xfrm>
          <a:off x="0" y="4455762"/>
          <a:ext cx="8229600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1590" rIns="120904" bIns="21590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tr-TR" sz="1300" kern="1200" dirty="0"/>
        </a:p>
      </dsp:txBody>
      <dsp:txXfrm>
        <a:off x="0" y="4455762"/>
        <a:ext cx="8229600" cy="281520"/>
      </dsp:txXfrm>
    </dsp:sp>
    <dsp:sp modelId="{BDA8E2AF-4311-49B9-87FA-C1338B39BA68}">
      <dsp:nvSpPr>
        <dsp:cNvPr id="0" name=""/>
        <dsp:cNvSpPr/>
      </dsp:nvSpPr>
      <dsp:spPr>
        <a:xfrm>
          <a:off x="0" y="4737282"/>
          <a:ext cx="8229600" cy="397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ANALİZ</a:t>
          </a:r>
          <a:endParaRPr lang="tr-TR" sz="1700" kern="1200" dirty="0"/>
        </a:p>
      </dsp:txBody>
      <dsp:txXfrm>
        <a:off x="19419" y="4756701"/>
        <a:ext cx="8190762" cy="358962"/>
      </dsp:txXfrm>
    </dsp:sp>
    <dsp:sp modelId="{26921563-AD98-4DCC-8313-9E69B32A0556}">
      <dsp:nvSpPr>
        <dsp:cNvPr id="0" name=""/>
        <dsp:cNvSpPr/>
      </dsp:nvSpPr>
      <dsp:spPr>
        <a:xfrm>
          <a:off x="0" y="5227937"/>
          <a:ext cx="8229600" cy="397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VERİNİN İLETİLMESİ</a:t>
          </a:r>
          <a:endParaRPr lang="tr-TR" sz="1700" kern="1200" dirty="0"/>
        </a:p>
      </dsp:txBody>
      <dsp:txXfrm>
        <a:off x="19419" y="5247356"/>
        <a:ext cx="8190762" cy="3589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F04E9FF-9E7E-47AB-B072-933E25DC1203}" type="datetimeFigureOut">
              <a:rPr lang="tr-TR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 smtClean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26202EA-4680-4142-8047-915626E1FA5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9361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9114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BC444C-80FC-45AA-B551-865D2FDE3342}" type="slidenum">
              <a:rPr lang="tr-TR" smtClean="0"/>
              <a:pPr>
                <a:defRPr/>
              </a:pPr>
              <a:t>1</a:t>
            </a:fld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202EA-4680-4142-8047-915626E1FA5A}" type="slidenum">
              <a:rPr lang="tr-TR" smtClean="0"/>
              <a:pPr>
                <a:defRPr/>
              </a:pPr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654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70C8A8-BE29-400B-A31E-2B0CD8320FF6}" type="slidenum">
              <a:rPr lang="tr-TR" smtClean="0"/>
              <a:pPr>
                <a:defRPr/>
              </a:pPr>
              <a:t>89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202EA-4680-4142-8047-915626E1FA5A}" type="slidenum">
              <a:rPr lang="tr-TR" smtClean="0"/>
              <a:pPr>
                <a:defRPr/>
              </a:pPr>
              <a:t>100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327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45856-C20F-49C0-8904-D6C3494D7A54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FEC529-653D-488B-B181-6843AF16B05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BE4468-720B-40AD-8164-A9271A61DB48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6A6F6A-0AFC-413D-B790-8DAB90A55966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3FB7F-D969-4D82-8BB1-7009501DDB4B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465D3D-33D0-4C9D-A946-EA5F00EEC0D0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8254EA-C8BA-4972-94B0-CDAA8596F8FE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55D2A6-4312-4B4D-9241-CEA26EEB2211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96C10-520B-4359-8940-19A79668592C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A0CAB2-7339-4E9A-BADA-C24F05753F69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2E234-0F66-4602-82A6-75170B479F3B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6F382-3B2A-43CE-AD4D-88B929BD7D3F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DC14C5-8CDB-456D-B1E8-0F16FF5941D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018785-94DD-43BF-B0BB-65C8E6C0A30F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435817-3B17-4757-97A4-0785E649EDCD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AEA4A3-D9AB-41EA-B460-5B62D346C3AE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9B4EC-9C13-4288-8287-1A3271776021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6CC545-8602-44D8-A774-921B95A342FA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C55F7-D7CD-4908-ABE4-4536A3819361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4C8214-C8FD-4DFD-B05A-2EE9C7E1E4D0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6BA644-0074-4122-BB3C-68DF06C03C8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CC20AC7-04E0-488F-805E-2621AF77C048}" type="datetime1">
              <a:rPr lang="tr-TR" smtClean="0"/>
              <a:pPr>
                <a:defRPr/>
              </a:pPr>
              <a:t>07.10.2011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tr-TR" smtClean="0"/>
              <a:t>Bilim, Etik ve Eğitim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ACE438-EAF8-48A3-B16C-52FA2D4041ED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.tr/imgres?imgurl=http://www.resimsite.com/data/media/40/Hitting_the_Books.jpg&amp;imgrefurl=http://www.resimsite.com/img2813.htm&amp;h=1200&amp;w=1600&amp;sz=330&amp;hl=tr&amp;start=5&amp;tbnid=6LhNJVKyC3n9VM:&amp;tbnh=113&amp;tbnw=150&amp;prev=/images?q=Books&amp;gbv=2&amp;svnum=10&amp;hl=tr" TargetMode="External"/><Relationship Id="rId13" Type="http://schemas.openxmlformats.org/officeDocument/2006/relationships/image" Target="../media/image8.jpeg"/><Relationship Id="rId3" Type="http://schemas.openxmlformats.org/officeDocument/2006/relationships/hyperlink" Target="http://tilt.lib.utsystem.edu/module1/perindex.htm" TargetMode="External"/><Relationship Id="rId7" Type="http://schemas.openxmlformats.org/officeDocument/2006/relationships/image" Target="../media/image5.jpeg"/><Relationship Id="rId12" Type="http://schemas.openxmlformats.org/officeDocument/2006/relationships/hyperlink" Target="http://images.google.com.tr/imgres?imgurl=http://upload.wikimedia.org/wikipedia/commons/thumb/b/b9/WorldWideWebAroundWikipedia.png/800px-WorldWideWebAroundWikipedia.png&amp;imgrefurl=http://commons.wikimedia.org/wiki/Image:WorldWideWebAroundWikipedia.png&amp;h=576&amp;w=800&amp;sz=348&amp;hl=tr&amp;start=20&amp;tbnid=piuvHaBmK7SD5M:&amp;tbnh=103&amp;tbnw=143&amp;prev=/images?q=World+Wide+Web&amp;gbv=2&amp;svnum=10&amp;hl=t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.tr/imgres?imgurl=http://www.turkgazeteler.net/gazeteler.jpg&amp;imgrefurl=http://www.cocoyuz.biz/?p=866&amp;h=170&amp;w=250&amp;sz=50&amp;hl=tr&amp;start=8&amp;tbnid=F5SlpthS8fmamM:&amp;tbnh=75&amp;tbnw=111&amp;prev=/images?q=Gazeteler&amp;gbv=2&amp;svnum=10&amp;hl=tr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4.jpeg"/><Relationship Id="rId15" Type="http://schemas.openxmlformats.org/officeDocument/2006/relationships/image" Target="../media/image10.png"/><Relationship Id="rId10" Type="http://schemas.openxmlformats.org/officeDocument/2006/relationships/hyperlink" Target="http://images.google.com.tr/imgres?imgurl=http://www.ac-grenoble.fr/cite.scolaire.internationale/Peda/Discipli/CDI/Travaux/Visite/IMAGES/encyclo.jpg&amp;imgrefurl=http://www.ac-grenoble.fr/cite.scolaire.internationale/Peda/Discipli/CDI/Travaux/Visite/encycl.htm&amp;h=600&amp;w=800&amp;sz=25&amp;hl=tr&amp;start=5&amp;tbnid=IEkDy6lXHqqVfM:&amp;tbnh=107&amp;tbnw=143&amp;prev=/images?q=Encyclopedies&amp;gbv=2&amp;svnum=10&amp;hl=tr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.jpeg"/><Relationship Id="rId1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mp"/><Relationship Id="rId5" Type="http://schemas.openxmlformats.org/officeDocument/2006/relationships/image" Target="../media/image17.tmp"/><Relationship Id="rId4" Type="http://schemas.openxmlformats.org/officeDocument/2006/relationships/image" Target="../media/image16.tm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mp"/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mp"/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tmp"/><Relationship Id="rId4" Type="http://schemas.openxmlformats.org/officeDocument/2006/relationships/image" Target="../media/image45.tm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mp"/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mp"/><Relationship Id="rId2" Type="http://schemas.openxmlformats.org/officeDocument/2006/relationships/image" Target="../media/image6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tmp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Relationship Id="rId9" Type="http://schemas.openxmlformats.org/officeDocument/2006/relationships/image" Target="../media/image123.tmp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tmp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tmp"/><Relationship Id="rId2" Type="http://schemas.openxmlformats.org/officeDocument/2006/relationships/image" Target="../media/image125.tmp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tmp"/><Relationship Id="rId2" Type="http://schemas.openxmlformats.org/officeDocument/2006/relationships/image" Target="../media/image12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tmp"/><Relationship Id="rId5" Type="http://schemas.openxmlformats.org/officeDocument/2006/relationships/image" Target="../media/image130.tmp"/><Relationship Id="rId4" Type="http://schemas.openxmlformats.org/officeDocument/2006/relationships/image" Target="../media/image129.tmp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tmp"/><Relationship Id="rId7" Type="http://schemas.openxmlformats.org/officeDocument/2006/relationships/image" Target="../media/image137.tmp"/><Relationship Id="rId2" Type="http://schemas.openxmlformats.org/officeDocument/2006/relationships/image" Target="../media/image13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tmp"/><Relationship Id="rId5" Type="http://schemas.openxmlformats.org/officeDocument/2006/relationships/image" Target="../media/image135.tmp"/><Relationship Id="rId4" Type="http://schemas.openxmlformats.org/officeDocument/2006/relationships/image" Target="../media/image134.tmp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tmp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tmp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tmp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tmp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tmp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tmp"/><Relationship Id="rId2" Type="http://schemas.openxmlformats.org/officeDocument/2006/relationships/image" Target="../media/image143.tmp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tmp"/><Relationship Id="rId2" Type="http://schemas.openxmlformats.org/officeDocument/2006/relationships/image" Target="../media/image145.tmp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tmp"/><Relationship Id="rId2" Type="http://schemas.openxmlformats.org/officeDocument/2006/relationships/image" Target="../media/image147.tmp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tmp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tmp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tmp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tmp"/><Relationship Id="rId5" Type="http://schemas.openxmlformats.org/officeDocument/2006/relationships/image" Target="../media/image154.tmp"/><Relationship Id="rId4" Type="http://schemas.openxmlformats.org/officeDocument/2006/relationships/image" Target="../media/image153.tmp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tmp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tmp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tmp"/><Relationship Id="rId2" Type="http://schemas.openxmlformats.org/officeDocument/2006/relationships/image" Target="../media/image162.tmp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9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Relationship Id="rId9" Type="http://schemas.openxmlformats.org/officeDocument/2006/relationships/image" Target="../media/image176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10" Type="http://schemas.openxmlformats.org/officeDocument/2006/relationships/image" Target="../media/image187.png"/><Relationship Id="rId4" Type="http://schemas.openxmlformats.org/officeDocument/2006/relationships/image" Target="../media/image181.png"/><Relationship Id="rId9" Type="http://schemas.openxmlformats.org/officeDocument/2006/relationships/image" Target="../media/image186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wmf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tmp"/><Relationship Id="rId2" Type="http://schemas.openxmlformats.org/officeDocument/2006/relationships/image" Target="../media/image191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tmp"/><Relationship Id="rId5" Type="http://schemas.openxmlformats.org/officeDocument/2006/relationships/hyperlink" Target="http://roar.eprints.org/?action=browse" TargetMode="External"/><Relationship Id="rId4" Type="http://schemas.openxmlformats.org/officeDocument/2006/relationships/image" Target="../media/image193.tmp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tmp"/><Relationship Id="rId2" Type="http://schemas.openxmlformats.org/officeDocument/2006/relationships/image" Target="../media/image195.tmp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tmp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tmp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tmp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tmp"/><Relationship Id="rId2" Type="http://schemas.openxmlformats.org/officeDocument/2006/relationships/image" Target="../media/image201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3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wmf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tmp"/><Relationship Id="rId2" Type="http://schemas.openxmlformats.org/officeDocument/2006/relationships/image" Target="../media/image207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9.tmp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1556792"/>
            <a:ext cx="5848350" cy="2320925"/>
          </a:xfrm>
        </p:spPr>
        <p:txBody>
          <a:bodyPr/>
          <a:lstStyle/>
          <a:p>
            <a:pPr algn="ctr" eaLnBrk="1" hangingPunct="1"/>
            <a:r>
              <a:rPr lang="tr-TR" sz="3600" b="1" i="1" cap="none" dirty="0" smtClean="0"/>
              <a:t>BİLİMSEL BİLGİYE ERİŞİM </a:t>
            </a:r>
            <a:r>
              <a:rPr lang="tr-TR" sz="3200" b="1" i="1" dirty="0" smtClean="0"/>
              <a:t/>
            </a:r>
            <a:br>
              <a:rPr lang="tr-TR" sz="3200" b="1" i="1" dirty="0" smtClean="0"/>
            </a:br>
            <a:endParaRPr lang="tr-TR" sz="3200" b="1" i="1" dirty="0" smtClean="0"/>
          </a:p>
        </p:txBody>
      </p:sp>
      <p:sp>
        <p:nvSpPr>
          <p:cNvPr id="3075" name="4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/>
            <a:r>
              <a:rPr lang="tr-TR" dirty="0" smtClean="0"/>
              <a:t>Arş. Gör. Kasım BİNİCİ</a:t>
            </a:r>
          </a:p>
          <a:p>
            <a:pPr algn="r" eaLnBrk="1" hangingPunct="1"/>
            <a:r>
              <a:rPr lang="tr-TR" dirty="0" smtClean="0"/>
              <a:t>kbinici@atauni.edu.tr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600923-761D-45F6-9006-AC0AAB99AC81}" type="slidenum">
              <a:rPr lang="tr-TR" smtClean="0"/>
              <a:pPr>
                <a:defRPr/>
              </a:pPr>
              <a:t>1</a:t>
            </a:fld>
            <a:endParaRPr lang="tr-TR"/>
          </a:p>
        </p:txBody>
      </p:sp>
      <p:sp>
        <p:nvSpPr>
          <p:cNvPr id="3076" name="3 Metin kutusu"/>
          <p:cNvSpPr txBox="1">
            <a:spLocks noChangeArrowheads="1"/>
          </p:cNvSpPr>
          <p:nvPr/>
        </p:nvSpPr>
        <p:spPr bwMode="auto">
          <a:xfrm>
            <a:off x="785813" y="5643563"/>
            <a:ext cx="7572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 dirty="0"/>
              <a:t>A.Ü. Fen Bilimleri Enstitüsü</a:t>
            </a:r>
          </a:p>
          <a:p>
            <a:pPr algn="ctr" eaLnBrk="1" hangingPunct="1"/>
            <a:r>
              <a:rPr lang="tr-TR" dirty="0"/>
              <a:t>Bilim, Etik ve Eğitim Dersi, </a:t>
            </a:r>
            <a:r>
              <a:rPr lang="tr-TR" smtClean="0"/>
              <a:t>07 Ekim 2011</a:t>
            </a:r>
            <a:r>
              <a:rPr lang="tr-TR" dirty="0" smtClean="0"/>
              <a:t>, </a:t>
            </a:r>
            <a:r>
              <a:rPr lang="tr-TR" dirty="0"/>
              <a:t>Erzurum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tr-TR" dirty="0" err="1" smtClean="0"/>
              <a:t>BaŞLaRKeN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764704"/>
            <a:ext cx="8424936" cy="6093297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Bilginin yönetimi zor bir iştir. </a:t>
            </a:r>
            <a:r>
              <a:rPr lang="tr-TR" dirty="0"/>
              <a:t>Bu zoru başaran ülkeler dünyanın en gelişmiş ve güçlü ülkeleri olmuştur.</a:t>
            </a:r>
            <a:endParaRPr lang="tr-TR" dirty="0" smtClean="0"/>
          </a:p>
          <a:p>
            <a:pPr marL="0" indent="0" algn="just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319588"/>
              </p:ext>
            </p:extLst>
          </p:nvPr>
        </p:nvGraphicFramePr>
        <p:xfrm>
          <a:off x="467544" y="2564904"/>
          <a:ext cx="8208912" cy="3548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3"/>
                <a:gridCol w="1296144"/>
                <a:gridCol w="2016225"/>
              </a:tblGrid>
              <a:tr h="460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Kütüphane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Milyon Kitap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rowSpan="1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1" dirty="0" smtClean="0"/>
                        <a:t>Kaynak: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1" dirty="0" smtClean="0"/>
                        <a:t>Library </a:t>
                      </a:r>
                      <a:r>
                        <a:rPr lang="tr-TR" sz="1400" i="1" dirty="0" err="1" smtClean="0"/>
                        <a:t>world</a:t>
                      </a:r>
                      <a:r>
                        <a:rPr lang="tr-TR" sz="1400" i="1" dirty="0" smtClean="0"/>
                        <a:t> </a:t>
                      </a:r>
                      <a:r>
                        <a:rPr lang="tr-TR" sz="1400" i="1" dirty="0" err="1" smtClean="0"/>
                        <a:t>records</a:t>
                      </a:r>
                      <a:r>
                        <a:rPr lang="tr-TR" sz="1400" dirty="0" smtClean="0"/>
                        <a:t> (2nd ed. ). Jefferson, N.C.: </a:t>
                      </a:r>
                      <a:r>
                        <a:rPr lang="tr-TR" sz="1400" dirty="0" err="1" smtClean="0"/>
                        <a:t>McFarland</a:t>
                      </a:r>
                      <a:r>
                        <a:rPr lang="tr-TR" sz="1400" dirty="0" smtClean="0"/>
                        <a:t> ; </a:t>
                      </a:r>
                      <a:r>
                        <a:rPr lang="tr-TR" sz="1400" dirty="0" err="1" smtClean="0"/>
                        <a:t>London</a:t>
                      </a:r>
                      <a:r>
                        <a:rPr lang="tr-TR" sz="1400" dirty="0" smtClean="0"/>
                        <a:t>. 2009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5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ABD, Kongre Kütüphanesi = Library </a:t>
                      </a:r>
                      <a:r>
                        <a:rPr lang="tr-TR" sz="1400" dirty="0">
                          <a:effectLst/>
                        </a:rPr>
                        <a:t>of </a:t>
                      </a:r>
                      <a:r>
                        <a:rPr lang="tr-TR" sz="1400" dirty="0" err="1">
                          <a:effectLst/>
                        </a:rPr>
                        <a:t>Congress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30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1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Çin Ulusal Kütüphanesi =</a:t>
                      </a:r>
                      <a:r>
                        <a:rPr lang="tr-TR" sz="1400" dirty="0" err="1" smtClean="0">
                          <a:effectLst/>
                        </a:rPr>
                        <a:t>National</a:t>
                      </a:r>
                      <a:r>
                        <a:rPr lang="tr-TR" sz="1400" dirty="0" smtClean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Library of </a:t>
                      </a:r>
                      <a:r>
                        <a:rPr lang="tr-TR" sz="1400" dirty="0" err="1">
                          <a:effectLst/>
                        </a:rPr>
                        <a:t>China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27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5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Rusya Devlet Kütüphanesi = Russian </a:t>
                      </a:r>
                      <a:r>
                        <a:rPr lang="tr-TR" sz="1400" dirty="0" err="1">
                          <a:effectLst/>
                        </a:rPr>
                        <a:t>State</a:t>
                      </a:r>
                      <a:r>
                        <a:rPr lang="tr-TR" sz="1400" dirty="0">
                          <a:effectLst/>
                        </a:rPr>
                        <a:t> Library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24.2 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5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Almanya Milli Kütüphanesi=</a:t>
                      </a:r>
                      <a:r>
                        <a:rPr lang="tr-TR" sz="1400" dirty="0" err="1" smtClean="0">
                          <a:effectLst/>
                        </a:rPr>
                        <a:t>National</a:t>
                      </a:r>
                      <a:r>
                        <a:rPr lang="tr-TR" sz="1400" dirty="0" smtClean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Library of Germany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17 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5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Fransa Milli Kütüphanesi  = </a:t>
                      </a:r>
                      <a:r>
                        <a:rPr lang="tr-TR" sz="1400" dirty="0" err="1" smtClean="0">
                          <a:effectLst/>
                        </a:rPr>
                        <a:t>National</a:t>
                      </a:r>
                      <a:r>
                        <a:rPr lang="tr-TR" sz="1400" dirty="0" smtClean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Library of France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15.3 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5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İngiliz Kütüphanesi = </a:t>
                      </a:r>
                      <a:r>
                        <a:rPr lang="tr-TR" sz="1400" dirty="0" err="1" smtClean="0">
                          <a:effectLst/>
                        </a:rPr>
                        <a:t>The</a:t>
                      </a:r>
                      <a:r>
                        <a:rPr lang="tr-TR" sz="1400" dirty="0" smtClean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British Library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14.5 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8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Rusya Milli Kütüphanesi = </a:t>
                      </a:r>
                      <a:r>
                        <a:rPr lang="tr-TR" sz="1400" dirty="0" err="1" smtClean="0">
                          <a:effectLst/>
                        </a:rPr>
                        <a:t>National</a:t>
                      </a:r>
                      <a:r>
                        <a:rPr lang="tr-TR" sz="1400" dirty="0" smtClean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Library of </a:t>
                      </a:r>
                      <a:r>
                        <a:rPr lang="tr-TR" sz="1400" dirty="0" err="1">
                          <a:effectLst/>
                        </a:rPr>
                        <a:t>Russia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12.1 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8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Kanada</a:t>
                      </a:r>
                      <a:r>
                        <a:rPr lang="tr-TR" sz="1400" baseline="0" dirty="0" smtClean="0">
                          <a:effectLst/>
                        </a:rPr>
                        <a:t> Milli Kütüphanesi = </a:t>
                      </a:r>
                      <a:r>
                        <a:rPr lang="tr-TR" sz="1400" dirty="0" err="1" smtClean="0">
                          <a:effectLst/>
                        </a:rPr>
                        <a:t>National</a:t>
                      </a:r>
                      <a:r>
                        <a:rPr lang="tr-TR" sz="1400" dirty="0" smtClean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Library of </a:t>
                      </a:r>
                      <a:r>
                        <a:rPr lang="tr-TR" sz="1400" dirty="0" err="1">
                          <a:effectLst/>
                        </a:rPr>
                        <a:t>Canada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11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8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Japonya Milli Kütüphanesi = </a:t>
                      </a:r>
                      <a:r>
                        <a:rPr lang="tr-TR" sz="1400" dirty="0" err="1" smtClean="0">
                          <a:effectLst/>
                        </a:rPr>
                        <a:t>National</a:t>
                      </a:r>
                      <a:r>
                        <a:rPr lang="tr-TR" sz="1400" dirty="0" smtClean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Library of Japan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10 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01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……………………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8629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Türkiye Milli Kütüphanesi</a:t>
                      </a:r>
                      <a:endParaRPr lang="tr-TR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64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PLAN</a:t>
            </a:r>
          </a:p>
        </p:txBody>
      </p:sp>
      <p:sp>
        <p:nvSpPr>
          <p:cNvPr id="409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Araştırma Süreci</a:t>
            </a:r>
          </a:p>
          <a:p>
            <a:pPr eaLnBrk="1" hangingPunct="1"/>
            <a:r>
              <a:rPr lang="tr-TR" dirty="0" smtClean="0"/>
              <a:t>Bilimsel Bilgi Kaynak</a:t>
            </a:r>
            <a:r>
              <a:rPr lang="en-US" dirty="0" err="1" smtClean="0"/>
              <a:t>lar</a:t>
            </a:r>
            <a:r>
              <a:rPr lang="tr-TR" dirty="0" smtClean="0"/>
              <a:t>ı Türleri</a:t>
            </a:r>
          </a:p>
          <a:p>
            <a:pPr eaLnBrk="1" hangingPunct="1"/>
            <a:r>
              <a:rPr lang="tr-TR" dirty="0" smtClean="0"/>
              <a:t>Bilimsel Bilginin Bulunması ve Elde Edilmesi</a:t>
            </a:r>
          </a:p>
          <a:p>
            <a:pPr lvl="1"/>
            <a:r>
              <a:rPr lang="tr-TR" dirty="0" smtClean="0"/>
              <a:t>Kütüphane Kullanımı</a:t>
            </a:r>
          </a:p>
          <a:p>
            <a:pPr eaLnBrk="1" hangingPunct="1"/>
            <a:r>
              <a:rPr lang="tr-TR" dirty="0" smtClean="0"/>
              <a:t>Bilimsel </a:t>
            </a:r>
            <a:r>
              <a:rPr lang="tr-TR" dirty="0"/>
              <a:t>B</a:t>
            </a:r>
            <a:r>
              <a:rPr lang="tr-TR" dirty="0" smtClean="0"/>
              <a:t>ilginin Kullanılması, İletilmesi (Yazım Aşaması)</a:t>
            </a:r>
          </a:p>
          <a:p>
            <a:pPr eaLnBrk="1" hangingPunct="1"/>
            <a:r>
              <a:rPr lang="tr-TR" dirty="0" smtClean="0"/>
              <a:t>Alternatif Bilgi Erişim Kaynakları</a:t>
            </a:r>
          </a:p>
          <a:p>
            <a:pPr eaLnBrk="1" hangingPunct="1">
              <a:buFont typeface="Wingdings" pitchFamily="2" charset="2"/>
              <a:buNone/>
            </a:pPr>
            <a:endParaRPr lang="tr-TR" dirty="0" smtClean="0"/>
          </a:p>
          <a:p>
            <a:pPr eaLnBrk="1" hangingPunct="1"/>
            <a:endParaRPr lang="tr-TR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FEEFF-C0EA-4DFD-82BF-2125B815E043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9 İçerik Yer Tutucusu"/>
          <p:cNvSpPr>
            <a:spLocks noGrp="1"/>
          </p:cNvSpPr>
          <p:nvPr>
            <p:ph idx="1"/>
          </p:nvPr>
        </p:nvSpPr>
        <p:spPr>
          <a:xfrm>
            <a:off x="2428875" y="3714750"/>
            <a:ext cx="6286500" cy="2411413"/>
          </a:xfrm>
        </p:spPr>
        <p:txBody>
          <a:bodyPr/>
          <a:lstStyle/>
          <a:p>
            <a:pPr eaLnBrk="1" hangingPunct="1"/>
            <a:endParaRPr lang="tr-TR" smtClean="0"/>
          </a:p>
          <a:p>
            <a:pPr eaLnBrk="1" hangingPunct="1"/>
            <a:endParaRPr lang="tr-TR" smtClean="0"/>
          </a:p>
          <a:p>
            <a:pPr eaLnBrk="1" hangingPunct="1"/>
            <a:endParaRPr lang="tr-TR" smtClean="0"/>
          </a:p>
        </p:txBody>
      </p:sp>
      <p:sp>
        <p:nvSpPr>
          <p:cNvPr id="44" name="4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C6E0B2-5D27-48BA-9F28-6B7DCCFBBC19}" type="slidenum">
              <a:rPr lang="tr-TR" smtClean="0"/>
              <a:pPr>
                <a:defRPr/>
              </a:pPr>
              <a:t>4</a:t>
            </a:fld>
            <a:endParaRPr lang="tr-TR"/>
          </a:p>
        </p:txBody>
      </p:sp>
      <p:grpSp>
        <p:nvGrpSpPr>
          <p:cNvPr id="2" name="81 Grup"/>
          <p:cNvGrpSpPr>
            <a:grpSpLocks/>
          </p:cNvGrpSpPr>
          <p:nvPr/>
        </p:nvGrpSpPr>
        <p:grpSpPr bwMode="auto">
          <a:xfrm>
            <a:off x="214313" y="428625"/>
            <a:ext cx="3714750" cy="5680075"/>
            <a:chOff x="357158" y="428604"/>
            <a:chExt cx="3714776" cy="5680202"/>
          </a:xfrm>
        </p:grpSpPr>
        <p:sp>
          <p:nvSpPr>
            <p:cNvPr id="61" name="60 Yedigen"/>
            <p:cNvSpPr/>
            <p:nvPr/>
          </p:nvSpPr>
          <p:spPr>
            <a:xfrm rot="1143416">
              <a:off x="1647804" y="3384595"/>
              <a:ext cx="704855" cy="588976"/>
            </a:xfrm>
            <a:prstGeom prst="heptagon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/>
            </a:p>
          </p:txBody>
        </p:sp>
        <p:grpSp>
          <p:nvGrpSpPr>
            <p:cNvPr id="5133" name="80 Grup"/>
            <p:cNvGrpSpPr>
              <a:grpSpLocks/>
            </p:cNvGrpSpPr>
            <p:nvPr/>
          </p:nvGrpSpPr>
          <p:grpSpPr bwMode="auto">
            <a:xfrm>
              <a:off x="357158" y="428604"/>
              <a:ext cx="3714776" cy="5680202"/>
              <a:chOff x="357159" y="384528"/>
              <a:chExt cx="3714776" cy="5680202"/>
            </a:xfrm>
          </p:grpSpPr>
          <p:sp>
            <p:nvSpPr>
              <p:cNvPr id="48" name="47 Yedigen"/>
              <p:cNvSpPr/>
              <p:nvPr/>
            </p:nvSpPr>
            <p:spPr>
              <a:xfrm rot="1143416">
                <a:off x="1576368" y="384528"/>
                <a:ext cx="704855" cy="587388"/>
              </a:xfrm>
              <a:prstGeom prst="heptagon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0" name="49 Yedigen"/>
              <p:cNvSpPr/>
              <p:nvPr/>
            </p:nvSpPr>
            <p:spPr>
              <a:xfrm rot="2167844">
                <a:off x="1035026" y="587733"/>
                <a:ext cx="703268" cy="588976"/>
              </a:xfrm>
              <a:prstGeom prst="hept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1" name="50 Yedigen"/>
              <p:cNvSpPr/>
              <p:nvPr/>
            </p:nvSpPr>
            <p:spPr>
              <a:xfrm rot="809577">
                <a:off x="647673" y="1027480"/>
                <a:ext cx="704855" cy="587388"/>
              </a:xfrm>
              <a:prstGeom prst="hept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2" name="51 Yedigen"/>
              <p:cNvSpPr/>
              <p:nvPr/>
            </p:nvSpPr>
            <p:spPr>
              <a:xfrm rot="20830204">
                <a:off x="457172" y="1606930"/>
                <a:ext cx="704855" cy="588976"/>
              </a:xfrm>
              <a:prstGeom prst="hept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3" name="52 Yedigen"/>
              <p:cNvSpPr/>
              <p:nvPr/>
            </p:nvSpPr>
            <p:spPr>
              <a:xfrm rot="344413">
                <a:off x="669898" y="2176856"/>
                <a:ext cx="704855" cy="587388"/>
              </a:xfrm>
              <a:prstGeom prst="hept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 sz="900" dirty="0"/>
              </a:p>
            </p:txBody>
          </p:sp>
          <p:sp>
            <p:nvSpPr>
              <p:cNvPr id="54" name="53 Yedigen"/>
              <p:cNvSpPr/>
              <p:nvPr/>
            </p:nvSpPr>
            <p:spPr>
              <a:xfrm rot="21067930">
                <a:off x="2255822" y="408342"/>
                <a:ext cx="703267" cy="587388"/>
              </a:xfrm>
              <a:prstGeom prst="heptagon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5" name="54 Yedigen"/>
              <p:cNvSpPr/>
              <p:nvPr/>
            </p:nvSpPr>
            <p:spPr>
              <a:xfrm rot="1143416">
                <a:off x="2862252" y="741724"/>
                <a:ext cx="704855" cy="587388"/>
              </a:xfrm>
              <a:prstGeom prst="heptagon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6" name="55 Yedigen"/>
              <p:cNvSpPr/>
              <p:nvPr/>
            </p:nvSpPr>
            <p:spPr>
              <a:xfrm rot="21327241">
                <a:off x="3236904" y="1241797"/>
                <a:ext cx="703267" cy="587388"/>
              </a:xfrm>
              <a:prstGeom prst="heptagon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7" name="56 Yedigen"/>
              <p:cNvSpPr/>
              <p:nvPr/>
            </p:nvSpPr>
            <p:spPr>
              <a:xfrm rot="1143416">
                <a:off x="3290880" y="1813310"/>
                <a:ext cx="704855" cy="587388"/>
              </a:xfrm>
              <a:prstGeom prst="heptagon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8" name="57 Yedigen"/>
              <p:cNvSpPr/>
              <p:nvPr/>
            </p:nvSpPr>
            <p:spPr>
              <a:xfrm>
                <a:off x="3071803" y="2357835"/>
                <a:ext cx="703267" cy="587388"/>
              </a:xfrm>
              <a:prstGeom prst="heptagon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9" name="58 Yedigen"/>
              <p:cNvSpPr/>
              <p:nvPr/>
            </p:nvSpPr>
            <p:spPr>
              <a:xfrm rot="1480546">
                <a:off x="2576500" y="2742019"/>
                <a:ext cx="704855" cy="587388"/>
              </a:xfrm>
              <a:prstGeom prst="heptagon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60" name="59 Yedigen"/>
              <p:cNvSpPr/>
              <p:nvPr/>
            </p:nvSpPr>
            <p:spPr>
              <a:xfrm rot="2414683">
                <a:off x="2035158" y="2943635"/>
                <a:ext cx="704855" cy="587388"/>
              </a:xfrm>
              <a:prstGeom prst="heptagon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62" name="61 Yedigen"/>
              <p:cNvSpPr/>
              <p:nvPr/>
            </p:nvSpPr>
            <p:spPr>
              <a:xfrm rot="2357313">
                <a:off x="1535092" y="3942196"/>
                <a:ext cx="704855" cy="588975"/>
              </a:xfrm>
              <a:prstGeom prst="heptagon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63" name="62 Yedigen"/>
              <p:cNvSpPr/>
              <p:nvPr/>
            </p:nvSpPr>
            <p:spPr>
              <a:xfrm rot="1356146">
                <a:off x="1585893" y="4542284"/>
                <a:ext cx="704855" cy="587388"/>
              </a:xfrm>
              <a:prstGeom prst="heptagon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64" name="63 Yedigen"/>
              <p:cNvSpPr/>
              <p:nvPr/>
            </p:nvSpPr>
            <p:spPr>
              <a:xfrm rot="1461635">
                <a:off x="1590655" y="5477342"/>
                <a:ext cx="703268" cy="587388"/>
              </a:xfrm>
              <a:prstGeom prst="heptagon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5149" name="64 Metin kutusu"/>
              <p:cNvSpPr txBox="1">
                <a:spLocks noChangeArrowheads="1"/>
              </p:cNvSpPr>
              <p:nvPr/>
            </p:nvSpPr>
            <p:spPr bwMode="auto">
              <a:xfrm>
                <a:off x="642911" y="2357430"/>
                <a:ext cx="8572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Belirle</a:t>
                </a:r>
              </a:p>
            </p:txBody>
          </p:sp>
          <p:sp>
            <p:nvSpPr>
              <p:cNvPr id="5150" name="65 Metin kutusu"/>
              <p:cNvSpPr txBox="1">
                <a:spLocks noChangeArrowheads="1"/>
              </p:cNvSpPr>
              <p:nvPr/>
            </p:nvSpPr>
            <p:spPr bwMode="auto">
              <a:xfrm>
                <a:off x="357159" y="1714488"/>
                <a:ext cx="8572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Araştır</a:t>
                </a:r>
              </a:p>
            </p:txBody>
          </p:sp>
          <p:sp>
            <p:nvSpPr>
              <p:cNvPr id="5151" name="66 Metin kutusu"/>
              <p:cNvSpPr txBox="1">
                <a:spLocks noChangeArrowheads="1"/>
              </p:cNvSpPr>
              <p:nvPr/>
            </p:nvSpPr>
            <p:spPr bwMode="auto">
              <a:xfrm>
                <a:off x="571473" y="1142984"/>
                <a:ext cx="8572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Tanımla</a:t>
                </a:r>
              </a:p>
            </p:txBody>
          </p:sp>
          <p:sp>
            <p:nvSpPr>
              <p:cNvPr id="5152" name="67 Metin kutusu"/>
              <p:cNvSpPr txBox="1">
                <a:spLocks noChangeArrowheads="1"/>
              </p:cNvSpPr>
              <p:nvPr/>
            </p:nvSpPr>
            <p:spPr bwMode="auto">
              <a:xfrm>
                <a:off x="928662" y="714356"/>
                <a:ext cx="8572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İlişkile</a:t>
                </a:r>
              </a:p>
            </p:txBody>
          </p:sp>
          <p:sp>
            <p:nvSpPr>
              <p:cNvPr id="5153" name="68 Metin kutusu"/>
              <p:cNvSpPr txBox="1">
                <a:spLocks noChangeArrowheads="1"/>
              </p:cNvSpPr>
              <p:nvPr/>
            </p:nvSpPr>
            <p:spPr bwMode="auto">
              <a:xfrm>
                <a:off x="1500166" y="428604"/>
                <a:ext cx="85725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Tespit</a:t>
                </a:r>
              </a:p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et</a:t>
                </a:r>
              </a:p>
            </p:txBody>
          </p:sp>
          <p:sp>
            <p:nvSpPr>
              <p:cNvPr id="5154" name="69 Metin kutusu"/>
              <p:cNvSpPr txBox="1">
                <a:spLocks noChangeArrowheads="1"/>
              </p:cNvSpPr>
              <p:nvPr/>
            </p:nvSpPr>
            <p:spPr bwMode="auto">
              <a:xfrm>
                <a:off x="2143109" y="500042"/>
                <a:ext cx="8572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Seç</a:t>
                </a:r>
              </a:p>
            </p:txBody>
          </p:sp>
          <p:sp>
            <p:nvSpPr>
              <p:cNvPr id="5155" name="70 Metin kutusu"/>
              <p:cNvSpPr txBox="1">
                <a:spLocks noChangeArrowheads="1"/>
              </p:cNvSpPr>
              <p:nvPr/>
            </p:nvSpPr>
            <p:spPr bwMode="auto">
              <a:xfrm>
                <a:off x="2786051" y="785794"/>
                <a:ext cx="85725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Elde et</a:t>
                </a:r>
              </a:p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(Eriş)</a:t>
                </a:r>
              </a:p>
            </p:txBody>
          </p:sp>
          <p:sp>
            <p:nvSpPr>
              <p:cNvPr id="5156" name="71 Metin kutusu"/>
              <p:cNvSpPr txBox="1">
                <a:spLocks noChangeArrowheads="1"/>
              </p:cNvSpPr>
              <p:nvPr/>
            </p:nvSpPr>
            <p:spPr bwMode="auto">
              <a:xfrm>
                <a:off x="3143241" y="1357298"/>
                <a:ext cx="8572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Düzenle</a:t>
                </a:r>
              </a:p>
            </p:txBody>
          </p:sp>
          <p:sp>
            <p:nvSpPr>
              <p:cNvPr id="5157" name="72 Metin kutusu"/>
              <p:cNvSpPr txBox="1">
                <a:spLocks noChangeArrowheads="1"/>
              </p:cNvSpPr>
              <p:nvPr/>
            </p:nvSpPr>
            <p:spPr bwMode="auto">
              <a:xfrm>
                <a:off x="3214679" y="1928802"/>
                <a:ext cx="85725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Analiz </a:t>
                </a:r>
              </a:p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et</a:t>
                </a:r>
              </a:p>
            </p:txBody>
          </p:sp>
          <p:sp>
            <p:nvSpPr>
              <p:cNvPr id="5158" name="73 Metin kutusu"/>
              <p:cNvSpPr txBox="1">
                <a:spLocks noChangeArrowheads="1"/>
              </p:cNvSpPr>
              <p:nvPr/>
            </p:nvSpPr>
            <p:spPr bwMode="auto">
              <a:xfrm>
                <a:off x="3000365" y="2500306"/>
                <a:ext cx="8572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Test et</a:t>
                </a:r>
              </a:p>
            </p:txBody>
          </p:sp>
          <p:sp>
            <p:nvSpPr>
              <p:cNvPr id="5159" name="74 Metin kutusu"/>
              <p:cNvSpPr txBox="1">
                <a:spLocks noChangeArrowheads="1"/>
              </p:cNvSpPr>
              <p:nvPr/>
            </p:nvSpPr>
            <p:spPr bwMode="auto">
              <a:xfrm>
                <a:off x="2500299" y="2857496"/>
                <a:ext cx="8572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Ayıkla</a:t>
                </a:r>
              </a:p>
            </p:txBody>
          </p:sp>
          <p:sp>
            <p:nvSpPr>
              <p:cNvPr id="5160" name="75 Metin kutusu"/>
              <p:cNvSpPr txBox="1">
                <a:spLocks noChangeArrowheads="1"/>
              </p:cNvSpPr>
              <p:nvPr/>
            </p:nvSpPr>
            <p:spPr bwMode="auto">
              <a:xfrm>
                <a:off x="1928795" y="3071810"/>
                <a:ext cx="85725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Sentez</a:t>
                </a:r>
              </a:p>
              <a:p>
                <a:pPr algn="ctr" eaLnBrk="1" hangingPunct="1"/>
                <a:r>
                  <a:rPr lang="tr-TR" sz="1400">
                    <a:solidFill>
                      <a:schemeClr val="bg1"/>
                    </a:solidFill>
                    <a:latin typeface="Calibri" pitchFamily="34" charset="0"/>
                  </a:rPr>
                  <a:t>et</a:t>
                </a:r>
              </a:p>
            </p:txBody>
          </p:sp>
          <p:sp>
            <p:nvSpPr>
              <p:cNvPr id="77" name="76 Metin kutusu"/>
              <p:cNvSpPr txBox="1"/>
              <p:nvPr/>
            </p:nvSpPr>
            <p:spPr>
              <a:xfrm>
                <a:off x="1571604" y="3429421"/>
                <a:ext cx="857256" cy="52230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400" dirty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cs typeface="+mn-cs"/>
                  </a:rPr>
                  <a:t>Gözden geçir</a:t>
                </a:r>
              </a:p>
            </p:txBody>
          </p:sp>
          <p:sp>
            <p:nvSpPr>
              <p:cNvPr id="78" name="77 Metin kutusu"/>
              <p:cNvSpPr txBox="1"/>
              <p:nvPr/>
            </p:nvSpPr>
            <p:spPr>
              <a:xfrm>
                <a:off x="1428728" y="4072373"/>
                <a:ext cx="857256" cy="3079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400" dirty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cs typeface="+mn-cs"/>
                  </a:rPr>
                  <a:t>Hazırla</a:t>
                </a:r>
              </a:p>
            </p:txBody>
          </p:sp>
          <p:sp>
            <p:nvSpPr>
              <p:cNvPr id="79" name="78 Metin kutusu"/>
              <p:cNvSpPr txBox="1"/>
              <p:nvPr/>
            </p:nvSpPr>
            <p:spPr>
              <a:xfrm>
                <a:off x="1500167" y="4643886"/>
                <a:ext cx="857256" cy="3079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400" dirty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cs typeface="+mn-cs"/>
                  </a:rPr>
                  <a:t>Sun</a:t>
                </a:r>
              </a:p>
            </p:txBody>
          </p:sp>
          <p:sp>
            <p:nvSpPr>
              <p:cNvPr id="80" name="79 Metin kutusu"/>
              <p:cNvSpPr txBox="1"/>
              <p:nvPr/>
            </p:nvSpPr>
            <p:spPr>
              <a:xfrm>
                <a:off x="1500167" y="5572594"/>
                <a:ext cx="857256" cy="3079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400" dirty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cs typeface="+mn-cs"/>
                  </a:rPr>
                  <a:t>Paylaş</a:t>
                </a:r>
              </a:p>
            </p:txBody>
          </p:sp>
        </p:grpSp>
      </p:grpSp>
      <p:sp>
        <p:nvSpPr>
          <p:cNvPr id="84" name="83 Dikdörtgen"/>
          <p:cNvSpPr/>
          <p:nvPr/>
        </p:nvSpPr>
        <p:spPr>
          <a:xfrm>
            <a:off x="2786063" y="3639056"/>
            <a:ext cx="6357937" cy="575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Aşama 1: Araştırma sorusunun belirlenmesi ve ifade edilmesi</a:t>
            </a:r>
          </a:p>
        </p:txBody>
      </p:sp>
      <p:sp>
        <p:nvSpPr>
          <p:cNvPr id="85" name="84 Dikdörtgen"/>
          <p:cNvSpPr/>
          <p:nvPr/>
        </p:nvSpPr>
        <p:spPr>
          <a:xfrm>
            <a:off x="2786063" y="4357688"/>
            <a:ext cx="6357937" cy="42862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Aşama 2:  Kaynakların bulunması ve elde edilmesi</a:t>
            </a:r>
          </a:p>
        </p:txBody>
      </p:sp>
      <p:sp>
        <p:nvSpPr>
          <p:cNvPr id="87" name="86 Dikdörtgen"/>
          <p:cNvSpPr/>
          <p:nvPr/>
        </p:nvSpPr>
        <p:spPr>
          <a:xfrm>
            <a:off x="2786063" y="4929188"/>
            <a:ext cx="6357937" cy="42862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Aşama 3:  Değerlendirme ve sentezleme</a:t>
            </a:r>
          </a:p>
        </p:txBody>
      </p:sp>
      <p:sp>
        <p:nvSpPr>
          <p:cNvPr id="89" name="88 Dikdörtgen"/>
          <p:cNvSpPr/>
          <p:nvPr/>
        </p:nvSpPr>
        <p:spPr>
          <a:xfrm>
            <a:off x="2786063" y="5500688"/>
            <a:ext cx="6357937" cy="4286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</a:rPr>
              <a:t>Aşama 4: Bilginin ya da ürünün iletilmesi</a:t>
            </a:r>
          </a:p>
        </p:txBody>
      </p:sp>
      <p:sp>
        <p:nvSpPr>
          <p:cNvPr id="91" name="90 Metin kutusu"/>
          <p:cNvSpPr txBox="1">
            <a:spLocks noChangeArrowheads="1"/>
          </p:cNvSpPr>
          <p:nvPr/>
        </p:nvSpPr>
        <p:spPr bwMode="auto">
          <a:xfrm>
            <a:off x="4572000" y="85725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3600">
                <a:latin typeface="Calibri" pitchFamily="34" charset="0"/>
              </a:rPr>
              <a:t>ARAŞTIRMA SÜRECİ</a:t>
            </a:r>
          </a:p>
        </p:txBody>
      </p:sp>
      <p:cxnSp>
        <p:nvCxnSpPr>
          <p:cNvPr id="93" name="92 Dirsek Bağlayıcısı"/>
          <p:cNvCxnSpPr>
            <a:stCxn id="85" idx="1"/>
          </p:cNvCxnSpPr>
          <p:nvPr/>
        </p:nvCxnSpPr>
        <p:spPr>
          <a:xfrm rot="10800000" flipH="1">
            <a:off x="2786063" y="3357563"/>
            <a:ext cx="2857500" cy="1214437"/>
          </a:xfrm>
          <a:prstGeom prst="bentConnector3">
            <a:avLst>
              <a:gd name="adj1" fmla="val -8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93 Metin kutusu"/>
          <p:cNvSpPr txBox="1">
            <a:spLocks noChangeArrowheads="1"/>
          </p:cNvSpPr>
          <p:nvPr/>
        </p:nvSpPr>
        <p:spPr bwMode="auto">
          <a:xfrm>
            <a:off x="5643563" y="3214688"/>
            <a:ext cx="3214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2000" b="1" dirty="0">
                <a:latin typeface="Calibri" pitchFamily="34" charset="0"/>
              </a:rPr>
              <a:t>BİLİMSEL BİLGİYE ERİŞİM</a:t>
            </a:r>
          </a:p>
        </p:txBody>
      </p:sp>
      <p:cxnSp>
        <p:nvCxnSpPr>
          <p:cNvPr id="45" name="92 Dirsek Bağlayıcısı"/>
          <p:cNvCxnSpPr/>
          <p:nvPr/>
        </p:nvCxnSpPr>
        <p:spPr>
          <a:xfrm>
            <a:off x="2830442" y="5797807"/>
            <a:ext cx="2389630" cy="583521"/>
          </a:xfrm>
          <a:prstGeom prst="bentConnector3">
            <a:avLst>
              <a:gd name="adj1" fmla="val -11979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93 Metin kutusu"/>
          <p:cNvSpPr txBox="1">
            <a:spLocks noChangeArrowheads="1"/>
          </p:cNvSpPr>
          <p:nvPr/>
        </p:nvSpPr>
        <p:spPr bwMode="auto">
          <a:xfrm>
            <a:off x="5436097" y="6181303"/>
            <a:ext cx="37436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2000" b="1" dirty="0" smtClean="0">
                <a:latin typeface="Calibri" pitchFamily="34" charset="0"/>
              </a:rPr>
              <a:t>YAZMA, KAYNAKÇA GÖSTERME</a:t>
            </a:r>
            <a:endParaRPr lang="tr-TR" sz="2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7" grpId="0" animBg="1"/>
      <p:bldP spid="89" grpId="0" animBg="1"/>
      <p:bldP spid="91" grpId="0"/>
      <p:bldP spid="94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785813" y="571500"/>
            <a:ext cx="8358187" cy="714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Bilimsel Bilgiye Erişim Süreci</a:t>
            </a:r>
          </a:p>
        </p:txBody>
      </p:sp>
      <p:sp>
        <p:nvSpPr>
          <p:cNvPr id="6147" name="6 İçerik Yer Tutucusu"/>
          <p:cNvSpPr>
            <a:spLocks noGrp="1"/>
          </p:cNvSpPr>
          <p:nvPr>
            <p:ph idx="1"/>
          </p:nvPr>
        </p:nvSpPr>
        <p:spPr>
          <a:xfrm>
            <a:off x="571500" y="1412776"/>
            <a:ext cx="8572500" cy="5184576"/>
          </a:xfrm>
        </p:spPr>
        <p:txBody>
          <a:bodyPr>
            <a:normAutofit/>
          </a:bodyPr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tr-TR" dirty="0" smtClean="0"/>
              <a:t>Araştırmaya Başlarken</a:t>
            </a:r>
          </a:p>
          <a:p>
            <a:pPr lvl="1"/>
            <a:r>
              <a:rPr lang="tr-TR" dirty="0" smtClean="0"/>
              <a:t>Konunun Seçimi</a:t>
            </a:r>
          </a:p>
          <a:p>
            <a:pPr lvl="1"/>
            <a:r>
              <a:rPr lang="tr-TR" dirty="0" smtClean="0"/>
              <a:t>Sorunun Belirlenmesi</a:t>
            </a:r>
          </a:p>
          <a:p>
            <a:pPr lvl="1"/>
            <a:r>
              <a:rPr lang="tr-TR" dirty="0" smtClean="0"/>
              <a:t>Anahtar Kelime Seçimi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tr-TR" dirty="0" smtClean="0"/>
              <a:t>Bilginin Bulunması(</a:t>
            </a:r>
            <a:r>
              <a:rPr lang="tr-TR" dirty="0"/>
              <a:t>Literatür </a:t>
            </a:r>
            <a:r>
              <a:rPr lang="tr-TR" dirty="0" smtClean="0"/>
              <a:t>Taraması)</a:t>
            </a:r>
          </a:p>
          <a:p>
            <a:pPr lvl="1"/>
            <a:r>
              <a:rPr lang="tr-TR" dirty="0" smtClean="0"/>
              <a:t>Kataloglar ve Veri tabanları</a:t>
            </a:r>
          </a:p>
          <a:p>
            <a:pPr lvl="1"/>
            <a:r>
              <a:rPr lang="tr-TR" dirty="0" smtClean="0"/>
              <a:t>Tarama Stratejisi ( «» işareti, *?$ joker kullanımı, Sözcük </a:t>
            </a:r>
            <a:r>
              <a:rPr lang="tr-TR" dirty="0" err="1" smtClean="0"/>
              <a:t>guruplama</a:t>
            </a:r>
            <a:r>
              <a:rPr lang="tr-TR" dirty="0" smtClean="0"/>
              <a:t>)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tr-TR" dirty="0" smtClean="0"/>
              <a:t>Bilginin Elde Edilmesi (Basılı, Elektronik)</a:t>
            </a:r>
          </a:p>
          <a:p>
            <a:pPr lvl="1"/>
            <a:r>
              <a:rPr lang="tr-TR" dirty="0" smtClean="0"/>
              <a:t>Kütüphaneler</a:t>
            </a:r>
          </a:p>
          <a:p>
            <a:pPr lvl="1"/>
            <a:r>
              <a:rPr lang="tr-TR" dirty="0" smtClean="0"/>
              <a:t>Tam Metin Veri tabanları</a:t>
            </a:r>
          </a:p>
          <a:p>
            <a:pPr lvl="1"/>
            <a:r>
              <a:rPr lang="tr-TR" dirty="0" smtClean="0"/>
              <a:t>Kütüphaneler Arası İşbirliği</a:t>
            </a:r>
          </a:p>
          <a:p>
            <a:pPr lvl="1"/>
            <a:r>
              <a:rPr lang="tr-TR" dirty="0" smtClean="0"/>
              <a:t>Açık Erişim Kaynakları</a:t>
            </a:r>
          </a:p>
          <a:p>
            <a:pPr lvl="1"/>
            <a:r>
              <a:rPr lang="tr-TR" dirty="0" smtClean="0"/>
              <a:t>Alternatif Bilgi Kaynakları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tr-TR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E706C-5FBA-49C9-97A6-81C7CE000DEB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1000125" y="500063"/>
            <a:ext cx="6786563" cy="714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Bilimsel Bilgiye Erişim Süreci</a:t>
            </a:r>
          </a:p>
        </p:txBody>
      </p:sp>
      <p:sp>
        <p:nvSpPr>
          <p:cNvPr id="7171" name="6 İçerik Yer Tutucusu"/>
          <p:cNvSpPr>
            <a:spLocks noGrp="1"/>
          </p:cNvSpPr>
          <p:nvPr>
            <p:ph idx="1"/>
          </p:nvPr>
        </p:nvSpPr>
        <p:spPr>
          <a:xfrm>
            <a:off x="571500" y="857250"/>
            <a:ext cx="8572500" cy="5715000"/>
          </a:xfrm>
        </p:spPr>
        <p:txBody>
          <a:bodyPr/>
          <a:lstStyle/>
          <a:p>
            <a:pPr marL="0" indent="0" eaLnBrk="1" hangingPunct="1">
              <a:buNone/>
            </a:pPr>
            <a:endParaRPr lang="tr-TR" sz="2800" dirty="0" smtClean="0"/>
          </a:p>
          <a:p>
            <a:pPr eaLnBrk="1" hangingPunct="1"/>
            <a:r>
              <a:rPr lang="tr-TR" sz="2800" dirty="0" smtClean="0"/>
              <a:t>Önceden yapılmış çalışmalar incelenir</a:t>
            </a:r>
          </a:p>
          <a:p>
            <a:pPr lvl="1"/>
            <a:r>
              <a:rPr lang="tr-TR" dirty="0" smtClean="0"/>
              <a:t>Bu Tarihe Kadar Yapılmış Değil, Bu Dakikaya Kadar Olan Bilgi</a:t>
            </a:r>
          </a:p>
          <a:p>
            <a:pPr lvl="1" eaLnBrk="1" hangingPunct="1"/>
            <a:r>
              <a:rPr lang="tr-TR" dirty="0" smtClean="0"/>
              <a:t>Kapsamlı Bilgi</a:t>
            </a:r>
          </a:p>
          <a:p>
            <a:pPr eaLnBrk="1" hangingPunct="1"/>
            <a:r>
              <a:rPr lang="tr-TR" sz="2800" dirty="0" smtClean="0"/>
              <a:t>“Gerçek” araştırılır (Ön bilgi elde edilmesi-Ansiklopediler, sözlükler, el kitapları, vb.)</a:t>
            </a:r>
          </a:p>
          <a:p>
            <a:pPr eaLnBrk="1" hangingPunct="1"/>
            <a:r>
              <a:rPr lang="tr-TR" sz="2800" dirty="0" smtClean="0"/>
              <a:t>Bilinen atıflardan bilgi erişim araçları ile aranır (kataloglar, dizinler, veri tabanları, web, </a:t>
            </a:r>
            <a:r>
              <a:rPr lang="tr-TR" sz="2800" dirty="0" err="1" smtClean="0"/>
              <a:t>vb</a:t>
            </a:r>
            <a:r>
              <a:rPr lang="tr-TR" sz="2800" dirty="0" smtClean="0"/>
              <a:t>)</a:t>
            </a:r>
          </a:p>
          <a:p>
            <a:pPr eaLnBrk="1" hangingPunct="1"/>
            <a:r>
              <a:rPr lang="tr-TR" sz="2800" dirty="0" smtClean="0"/>
              <a:t>Bulunan bilgiye erişilir (kütüphaneler, veri tabanları, web)</a:t>
            </a:r>
          </a:p>
          <a:p>
            <a:pPr eaLnBrk="1" hangingPunct="1"/>
            <a:r>
              <a:rPr lang="tr-TR" sz="2800" dirty="0" smtClean="0"/>
              <a:t>Analiz ve sentez yapılır.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7178EF-1332-4F97-87B4-C5845F7DB8C2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  <p:sp>
        <p:nvSpPr>
          <p:cNvPr id="2" name="5-Nokta Yıldız 1"/>
          <p:cNvSpPr/>
          <p:nvPr/>
        </p:nvSpPr>
        <p:spPr>
          <a:xfrm>
            <a:off x="395536" y="980728"/>
            <a:ext cx="792088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"/>
          <p:cNvSpPr>
            <a:spLocks noGrp="1"/>
          </p:cNvSpPr>
          <p:nvPr>
            <p:ph type="title"/>
          </p:nvPr>
        </p:nvSpPr>
        <p:spPr>
          <a:xfrm>
            <a:off x="1314450" y="264584"/>
            <a:ext cx="5800725" cy="47838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dirty="0" smtClean="0"/>
              <a:t>Bilgi Kaynakları</a:t>
            </a:r>
          </a:p>
        </p:txBody>
      </p:sp>
      <p:sp>
        <p:nvSpPr>
          <p:cNvPr id="8195" name="2 İçerik Yer Tutucusu"/>
          <p:cNvSpPr>
            <a:spLocks noGrp="1"/>
          </p:cNvSpPr>
          <p:nvPr>
            <p:ph idx="1"/>
          </p:nvPr>
        </p:nvSpPr>
        <p:spPr>
          <a:xfrm>
            <a:off x="367446" y="1628800"/>
            <a:ext cx="8229600" cy="4876800"/>
          </a:xfrm>
        </p:spPr>
        <p:txBody>
          <a:bodyPr/>
          <a:lstStyle/>
          <a:p>
            <a:pPr eaLnBrk="1" hangingPunct="1"/>
            <a:endParaRPr lang="tr-TR" dirty="0" smtClean="0"/>
          </a:p>
          <a:p>
            <a:pPr eaLnBrk="1" hangingPunct="1"/>
            <a:endParaRPr lang="tr-TR" dirty="0" smtClean="0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A05AA-0E5A-4EAC-91CA-A7B5EDD98638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  <p:pic>
        <p:nvPicPr>
          <p:cNvPr id="8196" name="Picture 3" descr="C:\Documents and Settings\cp\Belgelerim\Resimlerim\magazinl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000125"/>
            <a:ext cx="135731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6 Metin kutusu"/>
          <p:cNvSpPr txBox="1">
            <a:spLocks noChangeArrowheads="1"/>
          </p:cNvSpPr>
          <p:nvPr/>
        </p:nvSpPr>
        <p:spPr bwMode="auto">
          <a:xfrm>
            <a:off x="857250" y="3071813"/>
            <a:ext cx="1317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latin typeface="Calibri" pitchFamily="34" charset="0"/>
              </a:rPr>
              <a:t>Magazinler</a:t>
            </a:r>
          </a:p>
        </p:txBody>
      </p:sp>
      <p:sp>
        <p:nvSpPr>
          <p:cNvPr id="8198" name="8 Metin kutusu"/>
          <p:cNvSpPr txBox="1">
            <a:spLocks noChangeArrowheads="1"/>
          </p:cNvSpPr>
          <p:nvPr/>
        </p:nvSpPr>
        <p:spPr bwMode="auto">
          <a:xfrm>
            <a:off x="2786063" y="2928938"/>
            <a:ext cx="1214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>
                <a:latin typeface="Calibri" pitchFamily="34" charset="0"/>
              </a:rPr>
              <a:t>Dergiler</a:t>
            </a:r>
          </a:p>
        </p:txBody>
      </p:sp>
      <p:pic>
        <p:nvPicPr>
          <p:cNvPr id="8199" name="Picture 7" descr="Periodical Index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205" y="503776"/>
            <a:ext cx="1857375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9" descr="Cover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000125"/>
            <a:ext cx="1571625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1" descr="http://tbn0.google.com/images?q=tbn:F5SlpthS8fmamM:http://www.turkgazeteler.net/gazeteler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928688"/>
            <a:ext cx="17145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13 Metin kutusu"/>
          <p:cNvSpPr txBox="1">
            <a:spLocks noChangeArrowheads="1"/>
          </p:cNvSpPr>
          <p:nvPr/>
        </p:nvSpPr>
        <p:spPr bwMode="auto">
          <a:xfrm>
            <a:off x="6786563" y="2571750"/>
            <a:ext cx="1428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>
                <a:latin typeface="Calibri" pitchFamily="34" charset="0"/>
              </a:rPr>
              <a:t>Gazeteler</a:t>
            </a:r>
          </a:p>
        </p:txBody>
      </p:sp>
      <p:sp>
        <p:nvSpPr>
          <p:cNvPr id="8204" name="6 Metin kutusu"/>
          <p:cNvSpPr txBox="1">
            <a:spLocks noChangeArrowheads="1"/>
          </p:cNvSpPr>
          <p:nvPr/>
        </p:nvSpPr>
        <p:spPr bwMode="auto">
          <a:xfrm>
            <a:off x="642938" y="5286375"/>
            <a:ext cx="1500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>
                <a:latin typeface="Calibri" pitchFamily="34" charset="0"/>
              </a:rPr>
              <a:t>Kütüphane Kataloğu</a:t>
            </a:r>
          </a:p>
        </p:txBody>
      </p:sp>
      <p:pic>
        <p:nvPicPr>
          <p:cNvPr id="8205" name="Picture 15" descr="http://tbn0.google.com/images?q=tbn:6LhNJVKyC3n9VM:http://www.resimsite.com/data/media/40/Hitting_the_Books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4429125"/>
            <a:ext cx="157162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6 Metin kutusu"/>
          <p:cNvSpPr txBox="1">
            <a:spLocks noChangeArrowheads="1"/>
          </p:cNvSpPr>
          <p:nvPr/>
        </p:nvSpPr>
        <p:spPr bwMode="auto">
          <a:xfrm>
            <a:off x="2500313" y="5643563"/>
            <a:ext cx="1500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>
                <a:latin typeface="Calibri" pitchFamily="34" charset="0"/>
              </a:rPr>
              <a:t>Kitaplar</a:t>
            </a:r>
          </a:p>
        </p:txBody>
      </p:sp>
      <p:pic>
        <p:nvPicPr>
          <p:cNvPr id="8207" name="Picture 17" descr="http://tbn0.google.com/images?q=tbn:IEkDy6lXHqqVfM:http://www.ac-grenoble.fr/cite.scolaire.internationale/Peda/Discipli/CDI/Travaux/Visite/IMAGES/encyclo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4643438"/>
            <a:ext cx="150018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8" name="6 Metin kutusu"/>
          <p:cNvSpPr txBox="1">
            <a:spLocks noChangeArrowheads="1"/>
          </p:cNvSpPr>
          <p:nvPr/>
        </p:nvSpPr>
        <p:spPr bwMode="auto">
          <a:xfrm>
            <a:off x="4786313" y="5786438"/>
            <a:ext cx="1730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>
                <a:latin typeface="Calibri" pitchFamily="34" charset="0"/>
              </a:rPr>
              <a:t>Ansiklopediler</a:t>
            </a:r>
          </a:p>
        </p:txBody>
      </p:sp>
      <p:pic>
        <p:nvPicPr>
          <p:cNvPr id="8209" name="Picture 19" descr="http://tbn0.google.com/images?q=tbn:piuvHaBmK7SD5M:http://upload.wikimedia.org/wikipedia/commons/thumb/b/b9/WorldWideWebAroundWikipedia.png/800px-WorldWideWebAroundWikipedia.pn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000375"/>
            <a:ext cx="1714500" cy="1285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8210" name="6 Metin kutusu"/>
          <p:cNvSpPr txBox="1">
            <a:spLocks noChangeArrowheads="1"/>
          </p:cNvSpPr>
          <p:nvPr/>
        </p:nvSpPr>
        <p:spPr bwMode="auto">
          <a:xfrm>
            <a:off x="4071938" y="4286250"/>
            <a:ext cx="157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 dirty="0">
                <a:latin typeface="Calibri" pitchFamily="34" charset="0"/>
              </a:rPr>
              <a:t>WWW</a:t>
            </a:r>
          </a:p>
        </p:txBody>
      </p:sp>
      <p:pic>
        <p:nvPicPr>
          <p:cNvPr id="8211" name="Picture 2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500563"/>
            <a:ext cx="156686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2" name="6 Metin kutusu"/>
          <p:cNvSpPr txBox="1">
            <a:spLocks noChangeArrowheads="1"/>
          </p:cNvSpPr>
          <p:nvPr/>
        </p:nvSpPr>
        <p:spPr bwMode="auto">
          <a:xfrm>
            <a:off x="7000875" y="5786438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>
                <a:latin typeface="Calibri" pitchFamily="34" charset="0"/>
              </a:rPr>
              <a:t>E-Posta</a:t>
            </a:r>
          </a:p>
        </p:txBody>
      </p:sp>
      <p:pic>
        <p:nvPicPr>
          <p:cNvPr id="8213" name="Picture 2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429125"/>
            <a:ext cx="1143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11 Metin kutusu"/>
          <p:cNvSpPr txBox="1">
            <a:spLocks noChangeArrowheads="1"/>
          </p:cNvSpPr>
          <p:nvPr/>
        </p:nvSpPr>
        <p:spPr bwMode="auto">
          <a:xfrm>
            <a:off x="4643438" y="1700540"/>
            <a:ext cx="1428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tr-TR" dirty="0">
                <a:latin typeface="Calibri" pitchFamily="34" charset="0"/>
              </a:rPr>
              <a:t>Süreli Yayın </a:t>
            </a:r>
            <a:r>
              <a:rPr lang="tr-TR" dirty="0" smtClean="0">
                <a:latin typeface="Calibri" pitchFamily="34" charset="0"/>
              </a:rPr>
              <a:t>Dizinleri (İndeksleri)</a:t>
            </a:r>
            <a:endParaRPr lang="tr-T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15948"/>
            <a:ext cx="8229600" cy="316707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Literatür Taraması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841325"/>
              </p:ext>
            </p:extLst>
          </p:nvPr>
        </p:nvGraphicFramePr>
        <p:xfrm>
          <a:off x="457200" y="764704"/>
          <a:ext cx="8229600" cy="5712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204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642938" y="214313"/>
            <a:ext cx="8501062" cy="785812"/>
          </a:xfrm>
        </p:spPr>
        <p:txBody>
          <a:bodyPr>
            <a:normAutofit/>
          </a:bodyPr>
          <a:lstStyle/>
          <a:p>
            <a:pPr eaLnBrk="1" hangingPunct="1"/>
            <a:r>
              <a:rPr lang="tr-TR" sz="4000" dirty="0" smtClean="0"/>
              <a:t>Bilginin Bulunması ve Elde Edilmesi</a:t>
            </a:r>
          </a:p>
        </p:txBody>
      </p:sp>
      <p:sp>
        <p:nvSpPr>
          <p:cNvPr id="9219" name="2 Alt Başlık"/>
          <p:cNvSpPr>
            <a:spLocks noGrp="1"/>
          </p:cNvSpPr>
          <p:nvPr>
            <p:ph idx="1"/>
          </p:nvPr>
        </p:nvSpPr>
        <p:spPr>
          <a:xfrm>
            <a:off x="642938" y="1428750"/>
            <a:ext cx="7929562" cy="50006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Bilgi her yerdedir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Kitaplar, bilimsel dergiler ve Web bilimsel bilgi için en önemli kaynaklardır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Bilimsel bilginin elde edilmesinde başlangıç noktası kütüphanelerdir.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Kütüphanelerde danışma kaynakları, kitaplar, dergiler, tezler, görsel-işitsel bilgi kaynakları bulunur.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Günümüzde kütüphanedeki bilgi kaynakları da dahil olmak üzere çoğu bilgiye bilgisayarlar aracılığı ile erişmek mümkündür.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BB019C-9ED8-4A07-8AC0-4EB43748412C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  <p:sp>
        <p:nvSpPr>
          <p:cNvPr id="3" name="5-Nokta Yıldız 2"/>
          <p:cNvSpPr/>
          <p:nvPr/>
        </p:nvSpPr>
        <p:spPr>
          <a:xfrm>
            <a:off x="323528" y="836712"/>
            <a:ext cx="648072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>
          <a:xfrm>
            <a:off x="928688" y="285750"/>
            <a:ext cx="8215312" cy="785813"/>
          </a:xfrm>
        </p:spPr>
        <p:txBody>
          <a:bodyPr/>
          <a:lstStyle/>
          <a:p>
            <a:pPr eaLnBrk="1" hangingPunct="1"/>
            <a:r>
              <a:rPr lang="tr-TR" smtClean="0"/>
              <a:t>Niçin Kütüphane?</a:t>
            </a:r>
          </a:p>
        </p:txBody>
      </p:sp>
      <p:sp>
        <p:nvSpPr>
          <p:cNvPr id="10243" name="2 Alt Başlık"/>
          <p:cNvSpPr>
            <a:spLocks noGrp="1"/>
          </p:cNvSpPr>
          <p:nvPr>
            <p:ph idx="1"/>
          </p:nvPr>
        </p:nvSpPr>
        <p:spPr>
          <a:xfrm>
            <a:off x="857250" y="1000125"/>
            <a:ext cx="7786688" cy="4714875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tr-TR" smtClean="0"/>
              <a:t>Koleksiyonun oluşumu paydaşlarının istek ve beklentileri doğrultusunda gerçekleşir. </a:t>
            </a:r>
          </a:p>
          <a:p>
            <a:pPr eaLnBrk="1" hangingPunct="1">
              <a:buFontTx/>
              <a:buChar char="•"/>
            </a:pPr>
            <a:r>
              <a:rPr lang="tr-TR" smtClean="0"/>
              <a:t>Kaynaklar satın alınmadan önce incelenir (Bibliyografik kaynaklardan doğrulanır).</a:t>
            </a:r>
            <a:endParaRPr lang="en-US" smtClean="0"/>
          </a:p>
          <a:p>
            <a:pPr eaLnBrk="1" hangingPunct="1">
              <a:buFontTx/>
              <a:buChar char="•"/>
            </a:pPr>
            <a:r>
              <a:rPr lang="tr-TR" smtClean="0"/>
              <a:t>Çoğu bilgi ve hizmet ücretsizdir.</a:t>
            </a:r>
            <a:endParaRPr lang="en-US" smtClean="0"/>
          </a:p>
          <a:p>
            <a:pPr eaLnBrk="1" hangingPunct="1">
              <a:buFontTx/>
              <a:buChar char="•"/>
            </a:pPr>
            <a:r>
              <a:rPr lang="tr-TR" smtClean="0"/>
              <a:t>Bilgi düzenlenmiştir.</a:t>
            </a:r>
            <a:endParaRPr lang="en-US" smtClean="0"/>
          </a:p>
          <a:p>
            <a:pPr eaLnBrk="1" hangingPunct="1">
              <a:buFontTx/>
              <a:buChar char="•"/>
            </a:pPr>
            <a:r>
              <a:rPr lang="tr-TR" smtClean="0"/>
              <a:t>Bilgi/bilgi kaynağı uzun süreli koruma altındadır. (Erişim garantisi)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60E903-1233-4A23-8436-BC59DF7997F1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  <p:sp>
        <p:nvSpPr>
          <p:cNvPr id="2" name="5-Nokta Yıldız 1"/>
          <p:cNvSpPr/>
          <p:nvPr/>
        </p:nvSpPr>
        <p:spPr>
          <a:xfrm>
            <a:off x="251520" y="764704"/>
            <a:ext cx="720080" cy="10081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9243" y="20646"/>
            <a:ext cx="8229600" cy="384018"/>
          </a:xfrm>
        </p:spPr>
        <p:txBody>
          <a:bodyPr>
            <a:noAutofit/>
          </a:bodyPr>
          <a:lstStyle/>
          <a:p>
            <a:r>
              <a:rPr lang="tr-TR" sz="3000" dirty="0" smtClean="0">
                <a:solidFill>
                  <a:schemeClr val="bg1"/>
                </a:solidFill>
              </a:rPr>
              <a:t>KÜTÜPHANE - KATALOGLAR</a:t>
            </a:r>
            <a:endParaRPr lang="tr-TR" sz="3000" dirty="0">
              <a:solidFill>
                <a:schemeClr val="bg1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  <p:pic>
        <p:nvPicPr>
          <p:cNvPr id="5" name="Resim 4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6525344"/>
          </a:xfrm>
          <a:prstGeom prst="rect">
            <a:avLst/>
          </a:prstGeom>
        </p:spPr>
      </p:pic>
      <p:cxnSp>
        <p:nvCxnSpPr>
          <p:cNvPr id="7" name="Düz Ok Bağlayıcısı 6"/>
          <p:cNvCxnSpPr/>
          <p:nvPr/>
        </p:nvCxnSpPr>
        <p:spPr>
          <a:xfrm flipV="1">
            <a:off x="755576" y="2636912"/>
            <a:ext cx="792088" cy="36004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Ok Bağlayıcısı 19"/>
          <p:cNvCxnSpPr/>
          <p:nvPr/>
        </p:nvCxnSpPr>
        <p:spPr>
          <a:xfrm flipV="1">
            <a:off x="3419872" y="2609292"/>
            <a:ext cx="792088" cy="36004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Ok Bağlayıcısı 20"/>
          <p:cNvCxnSpPr/>
          <p:nvPr/>
        </p:nvCxnSpPr>
        <p:spPr>
          <a:xfrm flipV="1">
            <a:off x="3419872" y="2969332"/>
            <a:ext cx="792088" cy="36004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Düz Ok Bağlayıcısı 21"/>
          <p:cNvCxnSpPr/>
          <p:nvPr/>
        </p:nvCxnSpPr>
        <p:spPr>
          <a:xfrm flipV="1">
            <a:off x="5868144" y="3329372"/>
            <a:ext cx="792088" cy="36004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Düz Ok Bağlayıcısı 22"/>
          <p:cNvCxnSpPr/>
          <p:nvPr/>
        </p:nvCxnSpPr>
        <p:spPr>
          <a:xfrm flipV="1">
            <a:off x="5781246" y="3149352"/>
            <a:ext cx="792088" cy="36004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Düz Ok Bağlayıcısı 23"/>
          <p:cNvCxnSpPr/>
          <p:nvPr/>
        </p:nvCxnSpPr>
        <p:spPr>
          <a:xfrm flipV="1">
            <a:off x="3836259" y="3297074"/>
            <a:ext cx="792088" cy="36004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etin kutusu 9"/>
          <p:cNvSpPr txBox="1"/>
          <p:nvPr/>
        </p:nvSpPr>
        <p:spPr>
          <a:xfrm>
            <a:off x="2195736" y="3861048"/>
            <a:ext cx="6120680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Tüm Dış kaynaklar çalışmıyor ????</a:t>
            </a:r>
            <a:endParaRPr lang="tr-TR" dirty="0">
              <a:solidFill>
                <a:srgbClr val="FFFF00"/>
              </a:solidFill>
            </a:endParaRPr>
          </a:p>
        </p:txBody>
      </p:sp>
      <p:cxnSp>
        <p:nvCxnSpPr>
          <p:cNvPr id="25" name="Düz Ok Bağlayıcısı 24"/>
          <p:cNvCxnSpPr/>
          <p:nvPr/>
        </p:nvCxnSpPr>
        <p:spPr>
          <a:xfrm>
            <a:off x="1528802" y="776260"/>
            <a:ext cx="792088" cy="64807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Resim 26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7" y="1424332"/>
            <a:ext cx="9087653" cy="2940772"/>
          </a:xfrm>
          <a:prstGeom prst="rect">
            <a:avLst/>
          </a:prstGeom>
        </p:spPr>
      </p:pic>
      <p:cxnSp>
        <p:nvCxnSpPr>
          <p:cNvPr id="29" name="Düz Ok Bağlayıcısı 28"/>
          <p:cNvCxnSpPr/>
          <p:nvPr/>
        </p:nvCxnSpPr>
        <p:spPr>
          <a:xfrm flipV="1">
            <a:off x="3275856" y="3861048"/>
            <a:ext cx="956447" cy="18466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Düz Ok Bağlayıcısı 29"/>
          <p:cNvCxnSpPr/>
          <p:nvPr/>
        </p:nvCxnSpPr>
        <p:spPr>
          <a:xfrm flipV="1">
            <a:off x="5933107" y="2621454"/>
            <a:ext cx="956447" cy="18466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90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  <p:sp>
        <p:nvSpPr>
          <p:cNvPr id="18" name="Metin kutusu 17"/>
          <p:cNvSpPr txBox="1"/>
          <p:nvPr/>
        </p:nvSpPr>
        <p:spPr>
          <a:xfrm>
            <a:off x="1097891" y="-82874"/>
            <a:ext cx="4636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Atatürk Üniversitesi Kütüphanesi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5" name="Resim 4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791"/>
            <a:ext cx="9130553" cy="64846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734097" y="1920949"/>
            <a:ext cx="3168352" cy="3880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915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2143125" y="428625"/>
            <a:ext cx="7000875" cy="7858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dirty="0" smtClean="0"/>
              <a:t>Katalog Tarama (Kitap, Tez, Dergi vb. bulma) </a:t>
            </a:r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>
          <a:xfrm>
            <a:off x="357188" y="1571625"/>
            <a:ext cx="8229600" cy="5715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3600" dirty="0" smtClean="0"/>
              <a:t>Neler Bulunabilir?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tr-TR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C981B-BC58-4F44-9136-E561426F8541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  <p:sp>
        <p:nvSpPr>
          <p:cNvPr id="9" name="7 İçerik Yer Tutucusu"/>
          <p:cNvSpPr txBox="1">
            <a:spLocks/>
          </p:cNvSpPr>
          <p:nvPr/>
        </p:nvSpPr>
        <p:spPr bwMode="auto">
          <a:xfrm>
            <a:off x="1428750" y="2286000"/>
            <a:ext cx="72294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sz="3200" dirty="0">
                <a:latin typeface="Calibri" pitchFamily="34" charset="0"/>
              </a:rPr>
              <a:t>Kütüphanedeki her şey</a:t>
            </a:r>
          </a:p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sz="3200" dirty="0">
                <a:latin typeface="Calibri" pitchFamily="34" charset="0"/>
              </a:rPr>
              <a:t>Başka?</a:t>
            </a:r>
          </a:p>
          <a:p>
            <a: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tr-TR" sz="3200" dirty="0">
                <a:latin typeface="Calibri" pitchFamily="34" charset="0"/>
              </a:rPr>
              <a:t>Diğer Kütüphanelerin Dermeleri???</a:t>
            </a:r>
          </a:p>
          <a:p>
            <a:pPr>
              <a:spcBef>
                <a:spcPct val="20000"/>
              </a:spcBef>
              <a:buClr>
                <a:srgbClr val="0BD0D9"/>
              </a:buClr>
              <a:buSzPct val="95000"/>
            </a:pPr>
            <a:endParaRPr lang="tr-TR" sz="3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081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172450" y="6453188"/>
            <a:ext cx="514350" cy="252412"/>
          </a:xfrm>
        </p:spPr>
        <p:txBody>
          <a:bodyPr/>
          <a:lstStyle/>
          <a:p>
            <a:pPr>
              <a:defRPr/>
            </a:pPr>
            <a:fld id="{31DF09B9-22F5-4DA6-AD44-839EA9058D37}" type="slidenum">
              <a:rPr lang="tr-TR" smtClean="0"/>
              <a:pPr>
                <a:defRPr/>
              </a:pPr>
              <a:t>14</a:t>
            </a:fld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404664"/>
            <a:ext cx="6972300" cy="33265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dirty="0" smtClean="0"/>
              <a:t>Katalog Tarama</a:t>
            </a:r>
          </a:p>
        </p:txBody>
      </p:sp>
      <p:pic>
        <p:nvPicPr>
          <p:cNvPr id="6" name="Resim 5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4630"/>
            <a:ext cx="9144000" cy="4914690"/>
          </a:xfrm>
          <a:prstGeom prst="rect">
            <a:avLst/>
          </a:prstGeom>
        </p:spPr>
      </p:pic>
      <p:pic>
        <p:nvPicPr>
          <p:cNvPr id="7" name="Resim 6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988840"/>
            <a:ext cx="1047750" cy="1685925"/>
          </a:xfrm>
          <a:prstGeom prst="rect">
            <a:avLst/>
          </a:prstGeom>
        </p:spPr>
      </p:pic>
      <p:pic>
        <p:nvPicPr>
          <p:cNvPr id="8" name="Resim 7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14512"/>
            <a:ext cx="800100" cy="1076325"/>
          </a:xfrm>
          <a:prstGeom prst="rect">
            <a:avLst/>
          </a:prstGeom>
        </p:spPr>
      </p:pic>
      <p:pic>
        <p:nvPicPr>
          <p:cNvPr id="9" name="Resim 8" descr="Ekran Kırpm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814512"/>
            <a:ext cx="828675" cy="89535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0" y="2132856"/>
            <a:ext cx="1115616" cy="5770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 descr="Ekran Kırpm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09" y="1814512"/>
            <a:ext cx="7893991" cy="458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8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Başlık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59134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	Katalog Tarama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E23392-4A73-4E67-87D6-8A6B10B71DF8}" type="slidenum">
              <a:rPr lang="tr-TR" smtClean="0"/>
              <a:pPr>
                <a:defRPr/>
              </a:pPr>
              <a:t>15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0" y="1268760"/>
            <a:ext cx="9144000" cy="5589240"/>
          </a:xfrm>
          <a:prstGeom prst="rect">
            <a:avLst/>
          </a:prstGeom>
        </p:spPr>
      </p:pic>
      <p:cxnSp>
        <p:nvCxnSpPr>
          <p:cNvPr id="6" name="Düz Ok Bağlayıcısı 5"/>
          <p:cNvCxnSpPr/>
          <p:nvPr/>
        </p:nvCxnSpPr>
        <p:spPr>
          <a:xfrm>
            <a:off x="2195736" y="3501008"/>
            <a:ext cx="0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>
            <a:off x="2987824" y="3501008"/>
            <a:ext cx="0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>
            <a:off x="3923928" y="3501008"/>
            <a:ext cx="0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/>
          <p:nvPr/>
        </p:nvCxnSpPr>
        <p:spPr>
          <a:xfrm>
            <a:off x="7884368" y="3544033"/>
            <a:ext cx="0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>
            <a:off x="8748464" y="3544033"/>
            <a:ext cx="0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2771800" y="1268760"/>
            <a:ext cx="280831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558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Başlık"/>
          <p:cNvSpPr>
            <a:spLocks noGrp="1"/>
          </p:cNvSpPr>
          <p:nvPr>
            <p:ph type="title"/>
          </p:nvPr>
        </p:nvSpPr>
        <p:spPr>
          <a:xfrm>
            <a:off x="1285875" y="457200"/>
            <a:ext cx="7400925" cy="1042988"/>
          </a:xfrm>
        </p:spPr>
        <p:txBody>
          <a:bodyPr/>
          <a:lstStyle/>
          <a:p>
            <a:pPr eaLnBrk="1" hangingPunct="1"/>
            <a:r>
              <a:rPr lang="tr-TR" dirty="0" smtClean="0"/>
              <a:t>Yer Numarası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27B76D-7957-46CD-81A0-758C1513909C}" type="slidenum">
              <a:rPr lang="tr-TR" smtClean="0"/>
              <a:pPr>
                <a:defRPr/>
              </a:pPr>
              <a:t>16</a:t>
            </a:fld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611560" y="4463246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tr-TR" dirty="0"/>
              <a:t>QD</a:t>
            </a:r>
          </a:p>
          <a:p>
            <a:pPr>
              <a:buNone/>
            </a:pPr>
            <a:r>
              <a:rPr lang="tr-TR" dirty="0"/>
              <a:t>35</a:t>
            </a:r>
          </a:p>
          <a:p>
            <a:pPr>
              <a:buNone/>
            </a:pPr>
            <a:r>
              <a:rPr lang="tr-TR" dirty="0"/>
              <a:t>V845</a:t>
            </a:r>
          </a:p>
          <a:p>
            <a:pPr>
              <a:buNone/>
            </a:pPr>
            <a:r>
              <a:rPr lang="tr-TR" dirty="0"/>
              <a:t>2001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1907704" y="4463246"/>
            <a:ext cx="24545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LC’de</a:t>
            </a:r>
            <a:r>
              <a:rPr lang="tr-TR" dirty="0" smtClean="0"/>
              <a:t> Konu Numarası</a:t>
            </a:r>
          </a:p>
          <a:p>
            <a:endParaRPr lang="tr-TR" dirty="0" smtClean="0"/>
          </a:p>
          <a:p>
            <a:r>
              <a:rPr lang="tr-TR" dirty="0" smtClean="0"/>
              <a:t>Yazar Numarası</a:t>
            </a:r>
          </a:p>
          <a:p>
            <a:r>
              <a:rPr lang="tr-TR" dirty="0" smtClean="0"/>
              <a:t>Yayın Tarihi</a:t>
            </a:r>
          </a:p>
          <a:p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611560" y="1412776"/>
            <a:ext cx="78406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/>
              <a:t>Yer Numarası, bilgi kaynağının koleksiyon içindeki yerleşim adresidir ve "Amerikan Kongre Kütüphanesi (LC) Sınıflandırma </a:t>
            </a:r>
            <a:r>
              <a:rPr lang="tr-TR" dirty="0" err="1"/>
              <a:t>Sistemi"ne</a:t>
            </a:r>
            <a:r>
              <a:rPr lang="tr-TR" dirty="0"/>
              <a:t> göre düzenlenmiştir. Bu yöntemde yer numaralarına göre tarama yapılır. </a:t>
            </a:r>
          </a:p>
          <a:p>
            <a:endParaRPr lang="tr-TR" dirty="0" smtClean="0"/>
          </a:p>
          <a:p>
            <a:r>
              <a:rPr lang="tr-TR" dirty="0" smtClean="0"/>
              <a:t>Örnek</a:t>
            </a:r>
            <a:r>
              <a:rPr lang="tr-TR" dirty="0"/>
              <a:t>; </a:t>
            </a:r>
            <a:r>
              <a:rPr lang="tr-TR" dirty="0" smtClean="0"/>
              <a:t>QD</a:t>
            </a: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QD35</a:t>
            </a: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QD35.V845</a:t>
            </a:r>
            <a:r>
              <a:rPr lang="tr-TR" dirty="0"/>
              <a:t/>
            </a:r>
            <a:br>
              <a:rPr lang="tr-TR" dirty="0"/>
            </a:br>
            <a:r>
              <a:rPr lang="tr-TR" dirty="0" err="1" smtClean="0"/>
              <a:t>QD35.V845</a:t>
            </a:r>
            <a:r>
              <a:rPr lang="tr-TR" dirty="0" smtClean="0"/>
              <a:t> 2001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914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3" name="İçerik Yer Tutucusu 2" descr="Ekran Kırpma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68162" cy="4945063"/>
          </a:xfrm>
        </p:spPr>
      </p:pic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1AF5F1-8D21-4694-8F8A-F03FCB3B88C7}" type="slidenum">
              <a:rPr lang="tr-TR" smtClean="0"/>
              <a:pPr>
                <a:defRPr/>
              </a:pPr>
              <a:t>17</a:t>
            </a:fld>
            <a:endParaRPr lang="tr-TR"/>
          </a:p>
        </p:txBody>
      </p:sp>
      <p:sp>
        <p:nvSpPr>
          <p:cNvPr id="5" name="4 Metin kutusu"/>
          <p:cNvSpPr txBox="1">
            <a:spLocks noChangeArrowheads="1"/>
          </p:cNvSpPr>
          <p:nvPr/>
        </p:nvSpPr>
        <p:spPr bwMode="auto">
          <a:xfrm>
            <a:off x="2354858" y="3276848"/>
            <a:ext cx="5586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3200" dirty="0"/>
              <a:t>http://www.toplukatalog.gov.tr</a:t>
            </a:r>
          </a:p>
        </p:txBody>
      </p:sp>
      <p:sp>
        <p:nvSpPr>
          <p:cNvPr id="8" name="7 Oval"/>
          <p:cNvSpPr/>
          <p:nvPr/>
        </p:nvSpPr>
        <p:spPr>
          <a:xfrm>
            <a:off x="-35869" y="656692"/>
            <a:ext cx="1763688" cy="5040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cxnSp>
        <p:nvCxnSpPr>
          <p:cNvPr id="6" name="Düz Ok Bağlayıcısı 5"/>
          <p:cNvCxnSpPr/>
          <p:nvPr/>
        </p:nvCxnSpPr>
        <p:spPr>
          <a:xfrm flipH="1">
            <a:off x="2699792" y="1160748"/>
            <a:ext cx="504056" cy="7560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 flipH="1">
            <a:off x="4211960" y="1268760"/>
            <a:ext cx="936104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H="1">
            <a:off x="5724128" y="1160748"/>
            <a:ext cx="762397" cy="5400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/>
          <p:nvPr/>
        </p:nvCxnSpPr>
        <p:spPr>
          <a:xfrm flipH="1">
            <a:off x="7020272" y="1160748"/>
            <a:ext cx="1080120" cy="5400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4435" y="1268760"/>
            <a:ext cx="1713384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16595" y="1547500"/>
            <a:ext cx="1368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/>
              <a:t>chemistry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3419872" y="4005064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TO-KAT sistemi ve katalog </a:t>
            </a:r>
            <a:r>
              <a:rPr lang="tr-TR" dirty="0" smtClean="0"/>
              <a:t>kayıtları</a:t>
            </a:r>
          </a:p>
          <a:p>
            <a:r>
              <a:rPr lang="tr-TR" dirty="0" smtClean="0"/>
              <a:t>4 Ekim 2011 tarihi itibariyle </a:t>
            </a:r>
            <a:r>
              <a:rPr lang="tr-TR" dirty="0"/>
              <a:t>aşağıdaki rakamlara </a:t>
            </a:r>
            <a:r>
              <a:rPr lang="tr-TR" dirty="0" smtClean="0"/>
              <a:t>ulaşılmıştır (kaynak Kutup-L)</a:t>
            </a:r>
            <a:endParaRPr lang="tr-TR" dirty="0"/>
          </a:p>
          <a:p>
            <a:endParaRPr lang="tr-TR" dirty="0"/>
          </a:p>
          <a:p>
            <a:r>
              <a:rPr lang="tr-TR" dirty="0"/>
              <a:t>Toplam kayıt sayısı: 9.765.708</a:t>
            </a:r>
          </a:p>
          <a:p>
            <a:r>
              <a:rPr lang="tr-TR" dirty="0"/>
              <a:t>Teke </a:t>
            </a:r>
            <a:r>
              <a:rPr lang="tr-TR" dirty="0" smtClean="0"/>
              <a:t>indirilmiş </a:t>
            </a:r>
            <a:r>
              <a:rPr lang="tr-TR" dirty="0"/>
              <a:t>kayıt sayısı: 4.798.220</a:t>
            </a:r>
          </a:p>
          <a:p>
            <a:r>
              <a:rPr lang="tr-TR" dirty="0"/>
              <a:t>Toplam kütüphane sayısı: 86</a:t>
            </a:r>
          </a:p>
          <a:p>
            <a:r>
              <a:rPr lang="tr-TR" dirty="0"/>
              <a:t>Toplam şube kütüphane sayısı: </a:t>
            </a:r>
            <a:r>
              <a:rPr lang="tr-TR" dirty="0" smtClean="0"/>
              <a:t>247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7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BC2113-127D-4428-873B-B49546F0F2C9}" type="slidenum">
              <a:rPr lang="tr-TR" smtClean="0"/>
              <a:pPr>
                <a:defRPr/>
              </a:pPr>
              <a:t>18</a:t>
            </a:fld>
            <a:endParaRPr lang="tr-TR"/>
          </a:p>
        </p:txBody>
      </p:sp>
      <p:pic>
        <p:nvPicPr>
          <p:cNvPr id="5" name="Resim 4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44000" cy="5904656"/>
          </a:xfrm>
          <a:prstGeom prst="rect">
            <a:avLst/>
          </a:prstGeom>
        </p:spPr>
      </p:pic>
      <p:sp>
        <p:nvSpPr>
          <p:cNvPr id="14" name="Sol Ok 13"/>
          <p:cNvSpPr/>
          <p:nvPr/>
        </p:nvSpPr>
        <p:spPr>
          <a:xfrm>
            <a:off x="1547664" y="3356992"/>
            <a:ext cx="3888432" cy="1296144"/>
          </a:xfrm>
          <a:prstGeom prst="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Atatürk Üniversitesi Küt. Burada olmalıydı.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-324544" y="0"/>
            <a:ext cx="5328592" cy="11247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1" name="Resim 20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999926"/>
            <a:ext cx="4591050" cy="6010275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1547664" y="1268760"/>
            <a:ext cx="4032448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28675"/>
          </a:xfrm>
        </p:spPr>
        <p:txBody>
          <a:bodyPr/>
          <a:lstStyle/>
          <a:p>
            <a:r>
              <a:rPr lang="tr-TR" smtClean="0"/>
              <a:t>Toplu Katalog (Evrensel)</a:t>
            </a:r>
          </a:p>
        </p:txBody>
      </p:sp>
      <p:pic>
        <p:nvPicPr>
          <p:cNvPr id="860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1428750"/>
            <a:ext cx="7858125" cy="5000625"/>
          </a:xfrm>
        </p:spPr>
      </p:pic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F52E0-EB9B-4187-A8CA-56C1E9633EDE}" type="slidenum">
              <a:rPr lang="tr-TR" smtClean="0"/>
              <a:pPr>
                <a:defRPr/>
              </a:pPr>
              <a:t>19</a:t>
            </a:fld>
            <a:endParaRPr lang="tr-TR"/>
          </a:p>
        </p:txBody>
      </p:sp>
      <p:sp>
        <p:nvSpPr>
          <p:cNvPr id="7" name="6 Oval"/>
          <p:cNvSpPr/>
          <p:nvPr/>
        </p:nvSpPr>
        <p:spPr>
          <a:xfrm>
            <a:off x="1571625" y="3500438"/>
            <a:ext cx="857250" cy="2143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1571625" y="4500563"/>
            <a:ext cx="857250" cy="2143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500188"/>
            <a:ext cx="819626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Oval"/>
          <p:cNvSpPr/>
          <p:nvPr/>
        </p:nvSpPr>
        <p:spPr>
          <a:xfrm>
            <a:off x="4000500" y="3643313"/>
            <a:ext cx="2643188" cy="2857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428750"/>
            <a:ext cx="81438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Oval"/>
          <p:cNvSpPr/>
          <p:nvPr/>
        </p:nvSpPr>
        <p:spPr>
          <a:xfrm>
            <a:off x="1500188" y="3857625"/>
            <a:ext cx="2000250" cy="2857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500187"/>
            <a:ext cx="81438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Oval"/>
          <p:cNvSpPr/>
          <p:nvPr/>
        </p:nvSpPr>
        <p:spPr>
          <a:xfrm>
            <a:off x="1571625" y="4500563"/>
            <a:ext cx="1357313" cy="571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Toplu Katalog (Evrensel) </a:t>
            </a:r>
          </a:p>
        </p:txBody>
      </p:sp>
      <p:pic>
        <p:nvPicPr>
          <p:cNvPr id="870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30738"/>
            <a:ext cx="8229600" cy="4415723"/>
          </a:xfrm>
        </p:spPr>
      </p:pic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6564A7-060C-4171-BD1D-30D7ED206CFA}" type="slidenum">
              <a:rPr lang="tr-TR" smtClean="0"/>
              <a:pPr>
                <a:defRPr/>
              </a:pPr>
              <a:t>20</a:t>
            </a:fld>
            <a:endParaRPr lang="tr-TR"/>
          </a:p>
        </p:txBody>
      </p:sp>
      <p:sp>
        <p:nvSpPr>
          <p:cNvPr id="7" name="6 Metin kutusu"/>
          <p:cNvSpPr txBox="1">
            <a:spLocks noChangeArrowheads="1"/>
          </p:cNvSpPr>
          <p:nvPr/>
        </p:nvSpPr>
        <p:spPr bwMode="auto">
          <a:xfrm>
            <a:off x="1571625" y="2000250"/>
            <a:ext cx="6357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2800"/>
              <a:t>www.worldcat.org</a:t>
            </a:r>
          </a:p>
        </p:txBody>
      </p:sp>
      <p:sp>
        <p:nvSpPr>
          <p:cNvPr id="8" name="7 Oval"/>
          <p:cNvSpPr/>
          <p:nvPr/>
        </p:nvSpPr>
        <p:spPr>
          <a:xfrm>
            <a:off x="285750" y="3286125"/>
            <a:ext cx="1214438" cy="2143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571625"/>
            <a:ext cx="85725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Oval"/>
          <p:cNvSpPr/>
          <p:nvPr/>
        </p:nvSpPr>
        <p:spPr>
          <a:xfrm>
            <a:off x="2428875" y="5357813"/>
            <a:ext cx="4786313" cy="571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571625"/>
            <a:ext cx="85725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Oval"/>
          <p:cNvSpPr/>
          <p:nvPr/>
        </p:nvSpPr>
        <p:spPr>
          <a:xfrm>
            <a:off x="714375" y="3643313"/>
            <a:ext cx="2000250" cy="3571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3" name="12 Oval"/>
          <p:cNvSpPr/>
          <p:nvPr/>
        </p:nvSpPr>
        <p:spPr>
          <a:xfrm>
            <a:off x="1643063" y="3357563"/>
            <a:ext cx="714375" cy="2143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Google </a:t>
            </a:r>
            <a:r>
              <a:rPr lang="tr-TR" dirty="0" err="1" smtClean="0"/>
              <a:t>Books</a:t>
            </a:r>
            <a:r>
              <a:rPr lang="tr-TR" dirty="0"/>
              <a:t>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http</a:t>
            </a:r>
            <a:r>
              <a:rPr lang="tr-TR" dirty="0"/>
              <a:t>://books.google.com.tr/</a:t>
            </a:r>
            <a:endParaRPr lang="tr-TR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CEEF-1E8A-4AE1-BE9D-19793CB1882C}" type="slidenum">
              <a:rPr lang="tr-TR" smtClean="0"/>
              <a:pPr>
                <a:defRPr/>
              </a:pPr>
              <a:t>21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3018"/>
            <a:ext cx="9144000" cy="4034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Google Books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0F94F-2984-43AA-994B-548013762A5F}" type="slidenum">
              <a:rPr lang="tr-TR" smtClean="0"/>
              <a:pPr>
                <a:defRPr/>
              </a:pPr>
              <a:t>22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866"/>
            <a:ext cx="9144000" cy="5490494"/>
          </a:xfrm>
          <a:prstGeom prst="rect">
            <a:avLst/>
          </a:prstGeom>
        </p:spPr>
      </p:pic>
      <p:sp>
        <p:nvSpPr>
          <p:cNvPr id="8" name="5 Sol Ok"/>
          <p:cNvSpPr/>
          <p:nvPr/>
        </p:nvSpPr>
        <p:spPr>
          <a:xfrm>
            <a:off x="4427984" y="2591003"/>
            <a:ext cx="864096" cy="144462"/>
          </a:xfrm>
          <a:prstGeom prst="lef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D53B1-9C24-424B-9E19-C5FEAB94A44F}" type="slidenum">
              <a:rPr lang="tr-TR" smtClean="0"/>
              <a:pPr>
                <a:defRPr/>
              </a:pPr>
              <a:t>23</a:t>
            </a:fld>
            <a:endParaRPr lang="tr-TR"/>
          </a:p>
        </p:txBody>
      </p:sp>
      <p:pic>
        <p:nvPicPr>
          <p:cNvPr id="5" name="Resim 4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74" y="476672"/>
            <a:ext cx="9144000" cy="5287287"/>
          </a:xfrm>
          <a:prstGeom prst="rect">
            <a:avLst/>
          </a:prstGeom>
        </p:spPr>
      </p:pic>
      <p:sp>
        <p:nvSpPr>
          <p:cNvPr id="9" name="5 Oval"/>
          <p:cNvSpPr/>
          <p:nvPr/>
        </p:nvSpPr>
        <p:spPr>
          <a:xfrm>
            <a:off x="7452320" y="2636912"/>
            <a:ext cx="863600" cy="2873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7" name="Resim 6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74" y="4798309"/>
            <a:ext cx="9144000" cy="2052735"/>
          </a:xfrm>
          <a:prstGeom prst="rect">
            <a:avLst/>
          </a:prstGeom>
        </p:spPr>
      </p:pic>
      <p:sp>
        <p:nvSpPr>
          <p:cNvPr id="11" name="5 Oval"/>
          <p:cNvSpPr/>
          <p:nvPr/>
        </p:nvSpPr>
        <p:spPr>
          <a:xfrm>
            <a:off x="1331640" y="6380980"/>
            <a:ext cx="1080120" cy="43135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Başlık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35360"/>
          </a:xfrm>
        </p:spPr>
        <p:txBody>
          <a:bodyPr/>
          <a:lstStyle/>
          <a:p>
            <a:r>
              <a:rPr lang="tr-TR" dirty="0" smtClean="0"/>
              <a:t>Google </a:t>
            </a:r>
            <a:r>
              <a:rPr lang="tr-TR" dirty="0" err="1" smtClean="0"/>
              <a:t>Books</a:t>
            </a:r>
            <a:endParaRPr lang="tr-TR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35DF0-419D-46F3-BA80-8CFBD769F254}" type="slidenum">
              <a:rPr lang="tr-TR" smtClean="0"/>
              <a:pPr>
                <a:defRPr/>
              </a:pPr>
              <a:t>24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781"/>
            <a:ext cx="9144000" cy="5821326"/>
          </a:xfrm>
          <a:prstGeom prst="rect">
            <a:avLst/>
          </a:prstGeom>
        </p:spPr>
      </p:pic>
      <p:sp>
        <p:nvSpPr>
          <p:cNvPr id="8" name="5 Oval"/>
          <p:cNvSpPr/>
          <p:nvPr/>
        </p:nvSpPr>
        <p:spPr>
          <a:xfrm>
            <a:off x="-108520" y="4077072"/>
            <a:ext cx="4896544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9" name="5 Oval"/>
          <p:cNvSpPr/>
          <p:nvPr/>
        </p:nvSpPr>
        <p:spPr>
          <a:xfrm>
            <a:off x="-23978" y="5790942"/>
            <a:ext cx="9167978" cy="10794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>
          <a:xfrm>
            <a:off x="0" y="500063"/>
            <a:ext cx="9144000" cy="714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Makale Bulma</a:t>
            </a:r>
          </a:p>
        </p:txBody>
      </p:sp>
      <p:graphicFrame>
        <p:nvGraphicFramePr>
          <p:cNvPr id="2" name="İçerik Yer Tutucus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41006"/>
              </p:ext>
            </p:extLst>
          </p:nvPr>
        </p:nvGraphicFramePr>
        <p:xfrm>
          <a:off x="785813" y="1340768"/>
          <a:ext cx="7929562" cy="4802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4B95A9-8482-4DE9-B05D-9D0F172981EC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Bibliyografik </a:t>
            </a:r>
            <a:r>
              <a:rPr lang="tr-TR" dirty="0" err="1" smtClean="0"/>
              <a:t>Veritabanları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smtClean="0"/>
              <a:t>Türkiye </a:t>
            </a:r>
            <a:r>
              <a:rPr lang="tr-TR" dirty="0"/>
              <a:t>Makaleler </a:t>
            </a:r>
            <a:r>
              <a:rPr lang="tr-TR" dirty="0" err="1" smtClean="0"/>
              <a:t>Bib</a:t>
            </a:r>
            <a:r>
              <a:rPr lang="tr-TR" dirty="0" smtClean="0"/>
              <a:t>.;Cumhuriyet </a:t>
            </a:r>
            <a:r>
              <a:rPr lang="tr-TR" dirty="0"/>
              <a:t>Dönemi Makaleler </a:t>
            </a:r>
            <a:r>
              <a:rPr lang="tr-TR" dirty="0" err="1"/>
              <a:t>Bib</a:t>
            </a:r>
            <a:r>
              <a:rPr lang="tr-TR" dirty="0" smtClean="0"/>
              <a:t>.</a:t>
            </a:r>
          </a:p>
          <a:p>
            <a:pPr lvl="0"/>
            <a:r>
              <a:rPr lang="tr-TR" dirty="0" smtClean="0"/>
              <a:t> </a:t>
            </a:r>
            <a:r>
              <a:rPr lang="tr-TR" dirty="0" err="1"/>
              <a:t>Ulakbim</a:t>
            </a:r>
            <a:r>
              <a:rPr lang="tr-TR" dirty="0"/>
              <a:t> Ulusal </a:t>
            </a:r>
            <a:r>
              <a:rPr lang="tr-TR" dirty="0" err="1" smtClean="0"/>
              <a:t>Veritabanları</a:t>
            </a:r>
            <a:endParaRPr lang="tr-TR" b="1" dirty="0"/>
          </a:p>
          <a:p>
            <a:pPr lvl="0"/>
            <a:r>
              <a:rPr lang="tr-TR" dirty="0"/>
              <a:t>Web of Knowledge</a:t>
            </a:r>
          </a:p>
          <a:p>
            <a:pPr lvl="0"/>
            <a:r>
              <a:rPr lang="tr-TR" dirty="0"/>
              <a:t>SCOPUS</a:t>
            </a:r>
          </a:p>
          <a:p>
            <a:pPr lvl="0"/>
            <a:r>
              <a:rPr lang="tr-TR" dirty="0" err="1" smtClean="0"/>
              <a:t>SciFinder</a:t>
            </a:r>
            <a:r>
              <a:rPr lang="tr-TR" dirty="0" smtClean="0"/>
              <a:t>....</a:t>
            </a:r>
          </a:p>
          <a:p>
            <a:pPr marL="0" lv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503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476672"/>
            <a:ext cx="7956376" cy="519336"/>
          </a:xfrm>
        </p:spPr>
        <p:txBody>
          <a:bodyPr>
            <a:noAutofit/>
          </a:bodyPr>
          <a:lstStyle/>
          <a:p>
            <a:r>
              <a:rPr lang="tr-TR" sz="3000" dirty="0" smtClean="0"/>
              <a:t>Türkiye Makaleler Bibliyografyası-Milli Kütüphane</a:t>
            </a:r>
            <a:endParaRPr lang="tr-TR" sz="3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27</a:t>
            </a:fld>
            <a:endParaRPr lang="tr-TR"/>
          </a:p>
        </p:txBody>
      </p:sp>
      <p:pic>
        <p:nvPicPr>
          <p:cNvPr id="6" name="Resim 5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025031"/>
            <a:ext cx="6696075" cy="5848350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899592" y="3244334"/>
            <a:ext cx="5256584" cy="4770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500" dirty="0">
                <a:solidFill>
                  <a:srgbClr val="FF0000"/>
                </a:solidFill>
              </a:rPr>
              <a:t>http://makale.mkutup.gov.tr/</a:t>
            </a:r>
          </a:p>
        </p:txBody>
      </p:sp>
    </p:spTree>
    <p:extLst>
      <p:ext uri="{BB962C8B-B14F-4D97-AF65-F5344CB8AC3E}">
        <p14:creationId xmlns:p14="http://schemas.microsoft.com/office/powerpoint/2010/main" val="55356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4146"/>
            <a:ext cx="7993881" cy="5522854"/>
          </a:xfr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931224" cy="51933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ULAKBİM-Ulusal </a:t>
            </a:r>
            <a:r>
              <a:rPr lang="tr-TR" dirty="0" err="1" smtClean="0"/>
              <a:t>Veritabanları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28</a:t>
            </a:fld>
            <a:endParaRPr lang="tr-TR"/>
          </a:p>
        </p:txBody>
      </p:sp>
      <p:pic>
        <p:nvPicPr>
          <p:cNvPr id="6" name="Resim 5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9144000" cy="5400600"/>
          </a:xfrm>
          <a:prstGeom prst="rect">
            <a:avLst/>
          </a:prstGeom>
        </p:spPr>
      </p:pic>
      <p:cxnSp>
        <p:nvCxnSpPr>
          <p:cNvPr id="10" name="Düz Ok Bağlayıcısı 9"/>
          <p:cNvCxnSpPr/>
          <p:nvPr/>
        </p:nvCxnSpPr>
        <p:spPr>
          <a:xfrm flipH="1" flipV="1">
            <a:off x="1907704" y="5013176"/>
            <a:ext cx="288032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H="1" flipV="1">
            <a:off x="2887067" y="5016470"/>
            <a:ext cx="288032" cy="35674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 flipH="1" flipV="1">
            <a:off x="4211960" y="5013176"/>
            <a:ext cx="36004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/>
          <p:nvPr/>
        </p:nvCxnSpPr>
        <p:spPr>
          <a:xfrm flipH="1" flipV="1">
            <a:off x="5076056" y="5013176"/>
            <a:ext cx="288032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ikdörtgen 2"/>
          <p:cNvSpPr/>
          <p:nvPr/>
        </p:nvSpPr>
        <p:spPr>
          <a:xfrm>
            <a:off x="2526119" y="3244334"/>
            <a:ext cx="409176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dirty="0"/>
              <a:t>http://www.ulakbim.gov.tr/cabim/vt/uvt/</a:t>
            </a:r>
          </a:p>
        </p:txBody>
      </p:sp>
    </p:spTree>
    <p:extLst>
      <p:ext uri="{BB962C8B-B14F-4D97-AF65-F5344CB8AC3E}">
        <p14:creationId xmlns:p14="http://schemas.microsoft.com/office/powerpoint/2010/main" val="251417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tr-TR" dirty="0"/>
              <a:t>Web of </a:t>
            </a:r>
            <a:r>
              <a:rPr lang="tr-TR" dirty="0" smtClean="0"/>
              <a:t>Knowledge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29</a:t>
            </a:fld>
            <a:endParaRPr lang="tr-TR"/>
          </a:p>
        </p:txBody>
      </p:sp>
      <p:pic>
        <p:nvPicPr>
          <p:cNvPr id="7" name="İçerik Yer Tutucusu 6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615" y="1268760"/>
            <a:ext cx="9392514" cy="5589240"/>
          </a:xfrm>
        </p:spPr>
      </p:pic>
      <p:cxnSp>
        <p:nvCxnSpPr>
          <p:cNvPr id="9" name="Düz Ok Bağlayıcısı 8"/>
          <p:cNvCxnSpPr/>
          <p:nvPr/>
        </p:nvCxnSpPr>
        <p:spPr>
          <a:xfrm flipH="1">
            <a:off x="1259632" y="3095305"/>
            <a:ext cx="1008112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>
            <a:off x="611560" y="5517232"/>
            <a:ext cx="43204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940152" y="2276872"/>
            <a:ext cx="1512168" cy="2088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73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of Knowledge</a:t>
            </a:r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9" y="1534480"/>
            <a:ext cx="9141860" cy="5229200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30</a:t>
            </a:fld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-108520" y="1772816"/>
            <a:ext cx="1224136" cy="47525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1547664" y="2060848"/>
            <a:ext cx="504056" cy="46085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7812360" y="1196752"/>
            <a:ext cx="1512168" cy="13681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Resim 10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725144"/>
            <a:ext cx="613708" cy="767135"/>
          </a:xfrm>
          <a:prstGeom prst="rect">
            <a:avLst/>
          </a:prstGeom>
        </p:spPr>
      </p:pic>
      <p:cxnSp>
        <p:nvCxnSpPr>
          <p:cNvPr id="13" name="Düz Ok Bağlayıcısı 12"/>
          <p:cNvCxnSpPr/>
          <p:nvPr/>
        </p:nvCxnSpPr>
        <p:spPr>
          <a:xfrm>
            <a:off x="2915816" y="1340768"/>
            <a:ext cx="720080" cy="5400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2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of Knowledge</a:t>
            </a:r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6480"/>
            <a:ext cx="9036496" cy="5517232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31</a:t>
            </a:fld>
            <a:endParaRPr lang="tr-TR"/>
          </a:p>
        </p:txBody>
      </p:sp>
      <p:sp>
        <p:nvSpPr>
          <p:cNvPr id="7" name="5 Oval"/>
          <p:cNvSpPr/>
          <p:nvPr/>
        </p:nvSpPr>
        <p:spPr>
          <a:xfrm>
            <a:off x="1547664" y="4005064"/>
            <a:ext cx="785812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454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Web of </a:t>
            </a:r>
            <a:r>
              <a:rPr lang="tr-TR" dirty="0" smtClean="0"/>
              <a:t>Knowledge-</a:t>
            </a:r>
            <a:r>
              <a:rPr lang="tr-TR" dirty="0" err="1"/>
              <a:t>Citation</a:t>
            </a:r>
            <a:r>
              <a:rPr lang="tr-TR" dirty="0"/>
              <a:t> </a:t>
            </a:r>
            <a:r>
              <a:rPr lang="tr-TR" dirty="0" err="1"/>
              <a:t>Mapping</a:t>
            </a:r>
            <a:endParaRPr lang="tr-TR" dirty="0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0" y="1412776"/>
            <a:ext cx="9153110" cy="5445224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32</a:t>
            </a:fld>
            <a:endParaRPr lang="tr-TR"/>
          </a:p>
        </p:txBody>
      </p:sp>
      <p:cxnSp>
        <p:nvCxnSpPr>
          <p:cNvPr id="6" name="Düz Ok Bağlayıcısı 5"/>
          <p:cNvCxnSpPr/>
          <p:nvPr/>
        </p:nvCxnSpPr>
        <p:spPr>
          <a:xfrm>
            <a:off x="4211960" y="2492896"/>
            <a:ext cx="72008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>
            <a:off x="5364088" y="2060848"/>
            <a:ext cx="216024" cy="4320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>
            <a:off x="5148064" y="3008354"/>
            <a:ext cx="864096" cy="21242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74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33</a:t>
            </a:fld>
            <a:endParaRPr lang="tr-TR"/>
          </a:p>
        </p:txBody>
      </p:sp>
      <p:pic>
        <p:nvPicPr>
          <p:cNvPr id="6" name="Resim 5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889"/>
            <a:ext cx="9144000" cy="464622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 rot="20140901">
            <a:off x="190495" y="1697420"/>
            <a:ext cx="2664296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3795"/>
            <a:ext cx="9144000" cy="3910409"/>
          </a:xfrm>
          <a:prstGeom prst="rect">
            <a:avLst/>
          </a:prstGeom>
        </p:spPr>
      </p:pic>
      <p:pic>
        <p:nvPicPr>
          <p:cNvPr id="9" name="Resim 8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7659"/>
            <a:ext cx="9144000" cy="464268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419872" y="1304764"/>
            <a:ext cx="3888432" cy="42484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 descr="Ekran Kırpm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4314"/>
            <a:ext cx="9144000" cy="4949371"/>
          </a:xfrm>
          <a:prstGeom prst="rect">
            <a:avLst/>
          </a:prstGeom>
        </p:spPr>
      </p:pic>
      <p:cxnSp>
        <p:nvCxnSpPr>
          <p:cNvPr id="14" name="Düz Ok Bağlayıcısı 13"/>
          <p:cNvCxnSpPr/>
          <p:nvPr/>
        </p:nvCxnSpPr>
        <p:spPr>
          <a:xfrm flipH="1">
            <a:off x="1907704" y="1556792"/>
            <a:ext cx="288032" cy="7920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 flipH="1">
            <a:off x="2348136" y="2571519"/>
            <a:ext cx="288032" cy="7920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/>
          <p:nvPr/>
        </p:nvCxnSpPr>
        <p:spPr>
          <a:xfrm flipH="1">
            <a:off x="4283968" y="2636912"/>
            <a:ext cx="576064" cy="7920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Düz Ok Bağlayıcısı 18"/>
          <p:cNvCxnSpPr/>
          <p:nvPr/>
        </p:nvCxnSpPr>
        <p:spPr>
          <a:xfrm flipH="1">
            <a:off x="3625934" y="2479946"/>
            <a:ext cx="576064" cy="94287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08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Başlık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000125"/>
          </a:xfrm>
        </p:spPr>
        <p:txBody>
          <a:bodyPr/>
          <a:lstStyle/>
          <a:p>
            <a:pPr eaLnBrk="1" hangingPunct="1"/>
            <a:r>
              <a:rPr lang="tr-TR" smtClean="0"/>
              <a:t>ACS</a:t>
            </a:r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6B9D0-F611-44FB-A4A6-171227C9B669}" type="slidenum">
              <a:rPr lang="tr-TR" smtClean="0"/>
              <a:pPr>
                <a:defRPr/>
              </a:pPr>
              <a:t>34</a:t>
            </a:fld>
            <a:endParaRPr lang="tr-TR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285875"/>
            <a:ext cx="8358188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Oval"/>
          <p:cNvSpPr/>
          <p:nvPr/>
        </p:nvSpPr>
        <p:spPr>
          <a:xfrm>
            <a:off x="428625" y="3357563"/>
            <a:ext cx="1714500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6" name="5 Oval"/>
          <p:cNvSpPr/>
          <p:nvPr/>
        </p:nvSpPr>
        <p:spPr>
          <a:xfrm>
            <a:off x="2214563" y="3429000"/>
            <a:ext cx="785812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7" name="6 Oval"/>
          <p:cNvSpPr/>
          <p:nvPr/>
        </p:nvSpPr>
        <p:spPr>
          <a:xfrm>
            <a:off x="5143500" y="3286125"/>
            <a:ext cx="3429000" cy="642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ACS</a:t>
            </a:r>
          </a:p>
        </p:txBody>
      </p:sp>
      <p:pic>
        <p:nvPicPr>
          <p:cNvPr id="2355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671869"/>
            <a:ext cx="6480720" cy="7390385"/>
          </a:xfr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4FEF95-9F6D-45D7-B4C8-59E3DB8F140B}" type="slidenum">
              <a:rPr lang="tr-TR" smtClean="0"/>
              <a:pPr>
                <a:defRPr/>
              </a:pPr>
              <a:t>35</a:t>
            </a:fld>
            <a:endParaRPr lang="tr-TR"/>
          </a:p>
        </p:txBody>
      </p:sp>
      <p:sp>
        <p:nvSpPr>
          <p:cNvPr id="13" name="12 Oval"/>
          <p:cNvSpPr/>
          <p:nvPr/>
        </p:nvSpPr>
        <p:spPr>
          <a:xfrm>
            <a:off x="2272308" y="3164381"/>
            <a:ext cx="571500" cy="214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ACS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1600200"/>
            <a:ext cx="8715375" cy="4525963"/>
          </a:xfr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C4D4DE-65D4-4711-A4CC-A5A88D320A90}" type="slidenum">
              <a:rPr lang="tr-TR" smtClean="0"/>
              <a:pPr>
                <a:defRPr/>
              </a:pPr>
              <a:t>36</a:t>
            </a:fld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6572250" y="3714750"/>
            <a:ext cx="1357313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643063"/>
            <a:ext cx="8643937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Künye Okuma</a:t>
            </a: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2000250"/>
            <a:ext cx="8572500" cy="3857625"/>
          </a:xfrm>
        </p:spPr>
      </p:pic>
      <p:sp>
        <p:nvSpPr>
          <p:cNvPr id="19" name="1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19F608-5B65-4CFA-A3DD-5A0FC5BBE2A9}" type="slidenum">
              <a:rPr lang="tr-TR" smtClean="0"/>
              <a:pPr>
                <a:defRPr/>
              </a:pPr>
              <a:t>37</a:t>
            </a:fld>
            <a:endParaRPr lang="tr-TR"/>
          </a:p>
        </p:txBody>
      </p:sp>
      <p:cxnSp>
        <p:nvCxnSpPr>
          <p:cNvPr id="9" name="8 Düz Bağlayıcı"/>
          <p:cNvCxnSpPr/>
          <p:nvPr/>
        </p:nvCxnSpPr>
        <p:spPr>
          <a:xfrm>
            <a:off x="500063" y="2500313"/>
            <a:ext cx="5286375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>
            <a:off x="500063" y="2857500"/>
            <a:ext cx="371475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Metin kutusu"/>
          <p:cNvSpPr txBox="1">
            <a:spLocks noChangeArrowheads="1"/>
          </p:cNvSpPr>
          <p:nvPr/>
        </p:nvSpPr>
        <p:spPr bwMode="auto">
          <a:xfrm>
            <a:off x="4214813" y="2714625"/>
            <a:ext cx="2071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latin typeface="Calibri" pitchFamily="34" charset="0"/>
              </a:rPr>
              <a:t>Makale Adı</a:t>
            </a:r>
          </a:p>
        </p:txBody>
      </p:sp>
      <p:cxnSp>
        <p:nvCxnSpPr>
          <p:cNvPr id="15" name="14 Düz Ok Bağlayıcısı"/>
          <p:cNvCxnSpPr/>
          <p:nvPr/>
        </p:nvCxnSpPr>
        <p:spPr>
          <a:xfrm>
            <a:off x="500063" y="3286125"/>
            <a:ext cx="3714750" cy="1588"/>
          </a:xfrm>
          <a:prstGeom prst="straightConnector1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Metin kutusu"/>
          <p:cNvSpPr txBox="1">
            <a:spLocks noChangeArrowheads="1"/>
          </p:cNvSpPr>
          <p:nvPr/>
        </p:nvSpPr>
        <p:spPr bwMode="auto">
          <a:xfrm>
            <a:off x="4214813" y="3143250"/>
            <a:ext cx="1785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latin typeface="Calibri" pitchFamily="34" charset="0"/>
              </a:rPr>
              <a:t>Yazarlar</a:t>
            </a:r>
          </a:p>
        </p:txBody>
      </p:sp>
      <p:cxnSp>
        <p:nvCxnSpPr>
          <p:cNvPr id="20" name="19 Dirsek Bağlayıcısı"/>
          <p:cNvCxnSpPr/>
          <p:nvPr/>
        </p:nvCxnSpPr>
        <p:spPr>
          <a:xfrm flipV="1">
            <a:off x="500063" y="3571875"/>
            <a:ext cx="3714750" cy="285750"/>
          </a:xfrm>
          <a:prstGeom prst="bentConnector3">
            <a:avLst>
              <a:gd name="adj1" fmla="val 2722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Metin kutusu"/>
          <p:cNvSpPr txBox="1">
            <a:spLocks noChangeArrowheads="1"/>
          </p:cNvSpPr>
          <p:nvPr/>
        </p:nvSpPr>
        <p:spPr bwMode="auto">
          <a:xfrm>
            <a:off x="4214813" y="3429000"/>
            <a:ext cx="1714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latin typeface="Calibri" pitchFamily="34" charset="0"/>
              </a:rPr>
              <a:t>Süreli Yayın adı</a:t>
            </a:r>
          </a:p>
        </p:txBody>
      </p:sp>
      <p:cxnSp>
        <p:nvCxnSpPr>
          <p:cNvPr id="25" name="24 Dirsek Bağlayıcısı"/>
          <p:cNvCxnSpPr/>
          <p:nvPr/>
        </p:nvCxnSpPr>
        <p:spPr>
          <a:xfrm>
            <a:off x="1643063" y="3786188"/>
            <a:ext cx="2143125" cy="1428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Metin kutusu"/>
          <p:cNvSpPr txBox="1">
            <a:spLocks noChangeArrowheads="1"/>
          </p:cNvSpPr>
          <p:nvPr/>
        </p:nvSpPr>
        <p:spPr bwMode="auto">
          <a:xfrm>
            <a:off x="3929063" y="3857625"/>
            <a:ext cx="1714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latin typeface="Calibri" pitchFamily="34" charset="0"/>
              </a:rPr>
              <a:t>Yıl, Cilt (Sayı)</a:t>
            </a:r>
          </a:p>
        </p:txBody>
      </p:sp>
      <p:cxnSp>
        <p:nvCxnSpPr>
          <p:cNvPr id="28" name="27 Dirsek Bağlayıcısı"/>
          <p:cNvCxnSpPr/>
          <p:nvPr/>
        </p:nvCxnSpPr>
        <p:spPr>
          <a:xfrm>
            <a:off x="2786063" y="3786188"/>
            <a:ext cx="1714500" cy="7143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Metin kutusu"/>
          <p:cNvSpPr txBox="1">
            <a:spLocks noChangeArrowheads="1"/>
          </p:cNvSpPr>
          <p:nvPr/>
        </p:nvSpPr>
        <p:spPr bwMode="auto">
          <a:xfrm>
            <a:off x="4500563" y="4286250"/>
            <a:ext cx="1785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latin typeface="Calibri" pitchFamily="34" charset="0"/>
              </a:rPr>
              <a:t>Sayfa numaraları</a:t>
            </a:r>
          </a:p>
        </p:txBody>
      </p:sp>
      <p:cxnSp>
        <p:nvCxnSpPr>
          <p:cNvPr id="33" name="32 Dirsek Bağlayıcısı"/>
          <p:cNvCxnSpPr/>
          <p:nvPr/>
        </p:nvCxnSpPr>
        <p:spPr>
          <a:xfrm>
            <a:off x="500063" y="4572000"/>
            <a:ext cx="2928937" cy="714375"/>
          </a:xfrm>
          <a:prstGeom prst="bentConnector3">
            <a:avLst>
              <a:gd name="adj1" fmla="val 64664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Metin kutusu"/>
          <p:cNvSpPr txBox="1">
            <a:spLocks noChangeArrowheads="1"/>
          </p:cNvSpPr>
          <p:nvPr/>
        </p:nvSpPr>
        <p:spPr bwMode="auto">
          <a:xfrm>
            <a:off x="3429000" y="5072063"/>
            <a:ext cx="5286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latin typeface="Calibri" pitchFamily="34" charset="0"/>
              </a:rPr>
              <a:t>Elektronik obje numarası (Digital Object Identifer)</a:t>
            </a:r>
          </a:p>
        </p:txBody>
      </p:sp>
      <p:cxnSp>
        <p:nvCxnSpPr>
          <p:cNvPr id="46" name="45 Dirsek Bağlayıcısı"/>
          <p:cNvCxnSpPr/>
          <p:nvPr/>
        </p:nvCxnSpPr>
        <p:spPr>
          <a:xfrm>
            <a:off x="6643688" y="3286125"/>
            <a:ext cx="1357312" cy="928688"/>
          </a:xfrm>
          <a:prstGeom prst="bentConnector3">
            <a:avLst>
              <a:gd name="adj1" fmla="val 118389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Metin kutusu"/>
          <p:cNvSpPr txBox="1">
            <a:spLocks noChangeArrowheads="1"/>
          </p:cNvSpPr>
          <p:nvPr/>
        </p:nvSpPr>
        <p:spPr bwMode="auto">
          <a:xfrm>
            <a:off x="6715125" y="4000500"/>
            <a:ext cx="1285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latin typeface="Calibri" pitchFamily="34" charset="0"/>
              </a:rPr>
              <a:t>Erişim linki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6" grpId="0"/>
      <p:bldP spid="21" grpId="0"/>
      <p:bldP spid="26" grpId="0"/>
      <p:bldP spid="29" grpId="0"/>
      <p:bldP spid="34" grpId="0"/>
      <p:bldP spid="4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Başlık"/>
          <p:cNvSpPr>
            <a:spLocks noGrp="1"/>
          </p:cNvSpPr>
          <p:nvPr>
            <p:ph type="title"/>
          </p:nvPr>
        </p:nvSpPr>
        <p:spPr>
          <a:xfrm>
            <a:off x="2500313" y="457200"/>
            <a:ext cx="6186487" cy="1371600"/>
          </a:xfrm>
        </p:spPr>
        <p:txBody>
          <a:bodyPr/>
          <a:lstStyle/>
          <a:p>
            <a:r>
              <a:rPr lang="tr-TR" smtClean="0"/>
              <a:t>DOI</a:t>
            </a:r>
          </a:p>
        </p:txBody>
      </p:sp>
      <p:pic>
        <p:nvPicPr>
          <p:cNvPr id="880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26378"/>
            <a:ext cx="8229600" cy="3024443"/>
          </a:xfrm>
        </p:spPr>
      </p:pic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9EF4CC-E419-4EC6-9DEC-540DA6D2B390}" type="slidenum">
              <a:rPr lang="tr-TR" smtClean="0"/>
              <a:pPr>
                <a:defRPr/>
              </a:pPr>
              <a:t>38</a:t>
            </a:fld>
            <a:endParaRPr lang="tr-TR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14500"/>
            <a:ext cx="8215312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Oval"/>
          <p:cNvSpPr/>
          <p:nvPr/>
        </p:nvSpPr>
        <p:spPr>
          <a:xfrm>
            <a:off x="500063" y="3214688"/>
            <a:ext cx="4429125" cy="3571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14500"/>
            <a:ext cx="8215312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4286250"/>
            <a:ext cx="6500812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Oval"/>
          <p:cNvSpPr/>
          <p:nvPr/>
        </p:nvSpPr>
        <p:spPr>
          <a:xfrm>
            <a:off x="6072188" y="4643438"/>
            <a:ext cx="1643062" cy="3571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933575"/>
            <a:ext cx="8358187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39</a:t>
            </a:fld>
            <a:endParaRPr lang="tr-TR"/>
          </a:p>
        </p:txBody>
      </p:sp>
      <p:pic>
        <p:nvPicPr>
          <p:cNvPr id="7" name="İçerik Yer Tutucusu 6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10379" cy="5904656"/>
          </a:xfrm>
        </p:spPr>
      </p:pic>
      <p:sp>
        <p:nvSpPr>
          <p:cNvPr id="8" name="Oval 7"/>
          <p:cNvSpPr/>
          <p:nvPr/>
        </p:nvSpPr>
        <p:spPr>
          <a:xfrm>
            <a:off x="395536" y="548680"/>
            <a:ext cx="2448272" cy="7920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/>
          <p:cNvSpPr txBox="1"/>
          <p:nvPr/>
        </p:nvSpPr>
        <p:spPr>
          <a:xfrm>
            <a:off x="1763688" y="1916832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dirty="0" smtClean="0"/>
              <a:t>dx.doi.org</a:t>
            </a:r>
            <a:r>
              <a:rPr lang="tr-TR" sz="60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2800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Başlık"/>
          <p:cNvSpPr>
            <a:spLocks noGrp="1"/>
          </p:cNvSpPr>
          <p:nvPr>
            <p:ph type="title"/>
          </p:nvPr>
        </p:nvSpPr>
        <p:spPr>
          <a:xfrm>
            <a:off x="395536" y="7767"/>
            <a:ext cx="6120680" cy="32488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dirty="0" smtClean="0">
                <a:solidFill>
                  <a:schemeClr val="bg1"/>
                </a:solidFill>
              </a:rPr>
              <a:t>E-Dergi Listesi + Tarama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C8E25-99F8-43F8-8E6B-614C218A5F1F}" type="slidenum">
              <a:rPr lang="tr-TR" smtClean="0"/>
              <a:pPr>
                <a:defRPr/>
              </a:pPr>
              <a:t>40</a:t>
            </a:fld>
            <a:endParaRPr lang="tr-TR"/>
          </a:p>
        </p:txBody>
      </p:sp>
      <p:pic>
        <p:nvPicPr>
          <p:cNvPr id="3" name="İçerik Yer Tutucusu 2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5" y="332657"/>
            <a:ext cx="9007821" cy="6542010"/>
          </a:xfrm>
        </p:spPr>
      </p:pic>
      <p:pic>
        <p:nvPicPr>
          <p:cNvPr id="4" name="Resim 3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93096"/>
            <a:ext cx="2068066" cy="23649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41</a:t>
            </a:fld>
            <a:endParaRPr lang="tr-TR"/>
          </a:p>
        </p:txBody>
      </p:sp>
      <p:sp>
        <p:nvSpPr>
          <p:cNvPr id="13" name="1 Başlık"/>
          <p:cNvSpPr txBox="1">
            <a:spLocks/>
          </p:cNvSpPr>
          <p:nvPr/>
        </p:nvSpPr>
        <p:spPr>
          <a:xfrm>
            <a:off x="395536" y="7767"/>
            <a:ext cx="6120680" cy="324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>
                <a:solidFill>
                  <a:schemeClr val="bg1"/>
                </a:solidFill>
              </a:rPr>
              <a:t>E-Dergi Listesi + Tarama</a:t>
            </a:r>
            <a:endParaRPr lang="tr-TR" dirty="0" smtClean="0">
              <a:solidFill>
                <a:schemeClr val="bg1"/>
              </a:solidFill>
            </a:endParaRPr>
          </a:p>
        </p:txBody>
      </p:sp>
      <p:pic>
        <p:nvPicPr>
          <p:cNvPr id="5" name="Resim 4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2" y="332656"/>
            <a:ext cx="9144000" cy="6442683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-237099" y="5517232"/>
            <a:ext cx="399593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val 13"/>
          <p:cNvSpPr/>
          <p:nvPr/>
        </p:nvSpPr>
        <p:spPr>
          <a:xfrm>
            <a:off x="-168935" y="865660"/>
            <a:ext cx="399593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5" name="Düz Ok Bağlayıcısı 14"/>
          <p:cNvCxnSpPr/>
          <p:nvPr/>
        </p:nvCxnSpPr>
        <p:spPr>
          <a:xfrm flipH="1">
            <a:off x="2123728" y="1988840"/>
            <a:ext cx="1512168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18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42</a:t>
            </a:fld>
            <a:endParaRPr lang="tr-TR"/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395536" y="7767"/>
            <a:ext cx="6120680" cy="324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>
                <a:solidFill>
                  <a:schemeClr val="bg1"/>
                </a:solidFill>
              </a:rPr>
              <a:t>E-Dergi Listesi + Tarama</a:t>
            </a:r>
          </a:p>
        </p:txBody>
      </p:sp>
      <p:pic>
        <p:nvPicPr>
          <p:cNvPr id="8" name="Resim 7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8" y="709140"/>
            <a:ext cx="9144000" cy="608336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-252536" y="3750823"/>
            <a:ext cx="5941168" cy="1118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044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43</a:t>
            </a:fld>
            <a:endParaRPr lang="tr-TR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395536" y="7767"/>
            <a:ext cx="6120680" cy="324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>
                <a:solidFill>
                  <a:schemeClr val="bg1"/>
                </a:solidFill>
              </a:rPr>
              <a:t>E-Dergi Listesi + Tarama</a:t>
            </a:r>
          </a:p>
        </p:txBody>
      </p:sp>
      <p:pic>
        <p:nvPicPr>
          <p:cNvPr id="8" name="İçerik Yer Tutucusu 7" descr="ScienceDirect - Analytica Chimica Acta, Volume 690, Issue 2, Pages 137-274 (1 April 2011) - Mozilla Firefox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83" y="361708"/>
            <a:ext cx="9217025" cy="6443306"/>
          </a:xfrm>
        </p:spPr>
      </p:pic>
      <p:pic>
        <p:nvPicPr>
          <p:cNvPr id="9" name="Resim 8" descr="ScienceDirect - Analytica Chimica Acta, Volume 690, Issue 2, Pages 137-274 (1 April 2011) - Mozilla Firefox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0688"/>
            <a:ext cx="9144000" cy="623731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79512" y="1772816"/>
            <a:ext cx="1656184" cy="51845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2" name="Düz Ok Bağlayıcısı 11"/>
          <p:cNvCxnSpPr/>
          <p:nvPr/>
        </p:nvCxnSpPr>
        <p:spPr>
          <a:xfrm flipH="1">
            <a:off x="3810935" y="3701863"/>
            <a:ext cx="97160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/>
          <p:nvPr/>
        </p:nvCxnSpPr>
        <p:spPr>
          <a:xfrm flipH="1">
            <a:off x="3779912" y="1268760"/>
            <a:ext cx="971600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 flipH="1">
            <a:off x="2915173" y="3482014"/>
            <a:ext cx="864096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Düz Ok Bağlayıcısı 18"/>
          <p:cNvCxnSpPr/>
          <p:nvPr/>
        </p:nvCxnSpPr>
        <p:spPr>
          <a:xfrm flipH="1">
            <a:off x="2213163" y="3049966"/>
            <a:ext cx="1008112" cy="8280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Resim 19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63" y="819205"/>
            <a:ext cx="8639944" cy="690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5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Başlık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990600"/>
          </a:xfrm>
        </p:spPr>
        <p:txBody>
          <a:bodyPr/>
          <a:lstStyle/>
          <a:p>
            <a:r>
              <a:rPr lang="tr-TR" dirty="0" err="1" smtClean="0"/>
              <a:t>Veritabanları</a:t>
            </a:r>
            <a:r>
              <a:rPr lang="tr-TR" dirty="0" smtClean="0"/>
              <a:t>- Toplu Tarama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D1E9BE-4FC6-423E-98B9-B237C4152F9B}" type="slidenum">
              <a:rPr lang="tr-TR" smtClean="0"/>
              <a:pPr>
                <a:defRPr/>
              </a:pPr>
              <a:t>44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" y="1017911"/>
            <a:ext cx="9144000" cy="5820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YÖK Ulusal Tez Merkezi</a:t>
            </a:r>
          </a:p>
        </p:txBody>
      </p:sp>
      <p:pic>
        <p:nvPicPr>
          <p:cNvPr id="130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431" y="1600200"/>
            <a:ext cx="5247137" cy="4876800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235D7-D213-4BD3-A3CF-FCCE3EAC04A0}" type="slidenum">
              <a:rPr lang="tr-TR" smtClean="0"/>
              <a:pPr>
                <a:defRPr/>
              </a:pPr>
              <a:t>45</a:t>
            </a:fld>
            <a:endParaRPr lang="tr-TR"/>
          </a:p>
        </p:txBody>
      </p:sp>
      <p:sp>
        <p:nvSpPr>
          <p:cNvPr id="6" name="5 Oval"/>
          <p:cNvSpPr/>
          <p:nvPr/>
        </p:nvSpPr>
        <p:spPr>
          <a:xfrm>
            <a:off x="4787900" y="4941888"/>
            <a:ext cx="1655763" cy="2873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627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Elektronik Tezler</a:t>
            </a:r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B3CAB-4765-407F-B7FC-0340E5464EEC}" type="slidenum">
              <a:rPr lang="tr-TR" smtClean="0"/>
              <a:pPr>
                <a:defRPr/>
              </a:pPr>
              <a:t>46</a:t>
            </a:fld>
            <a:endParaRPr lang="tr-TR"/>
          </a:p>
        </p:txBody>
      </p:sp>
      <p:pic>
        <p:nvPicPr>
          <p:cNvPr id="7271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97" y="1649824"/>
            <a:ext cx="82867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Oval"/>
          <p:cNvSpPr/>
          <p:nvPr/>
        </p:nvSpPr>
        <p:spPr>
          <a:xfrm>
            <a:off x="714375" y="3143250"/>
            <a:ext cx="1357313" cy="2857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7271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95" y="1661864"/>
            <a:ext cx="8143875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Oval"/>
          <p:cNvSpPr/>
          <p:nvPr/>
        </p:nvSpPr>
        <p:spPr>
          <a:xfrm>
            <a:off x="1285875" y="2714625"/>
            <a:ext cx="571500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4" name="11 Oval"/>
          <p:cNvSpPr/>
          <p:nvPr/>
        </p:nvSpPr>
        <p:spPr>
          <a:xfrm>
            <a:off x="2071688" y="3635786"/>
            <a:ext cx="1204168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7271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33450"/>
            <a:ext cx="475297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3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Elektronik Tezler</a:t>
            </a:r>
          </a:p>
        </p:txBody>
      </p:sp>
      <p:pic>
        <p:nvPicPr>
          <p:cNvPr id="911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1857375"/>
            <a:ext cx="8229600" cy="3900488"/>
          </a:xfrm>
        </p:spPr>
      </p:pic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3ABCB-EC57-45CB-8036-AD0BE59174A7}" type="slidenum">
              <a:rPr lang="tr-TR" smtClean="0"/>
              <a:pPr>
                <a:defRPr/>
              </a:pPr>
              <a:t>47</a:t>
            </a:fld>
            <a:endParaRPr lang="tr-TR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4000500" y="4214813"/>
            <a:ext cx="8905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r-TR" sz="900"/>
              <a:t>hancer</a:t>
            </a:r>
          </a:p>
        </p:txBody>
      </p:sp>
      <p:sp>
        <p:nvSpPr>
          <p:cNvPr id="10" name="9 Oval"/>
          <p:cNvSpPr/>
          <p:nvPr/>
        </p:nvSpPr>
        <p:spPr>
          <a:xfrm>
            <a:off x="1785938" y="2786063"/>
            <a:ext cx="2643187" cy="2857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857375"/>
            <a:ext cx="8072437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Oval"/>
          <p:cNvSpPr/>
          <p:nvPr/>
        </p:nvSpPr>
        <p:spPr>
          <a:xfrm>
            <a:off x="1500188" y="4000500"/>
            <a:ext cx="785812" cy="2857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643063"/>
            <a:ext cx="436245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30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429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dirty="0" smtClean="0"/>
              <a:t>Elektronik Tezler</a:t>
            </a: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99847"/>
            <a:ext cx="8229600" cy="3277505"/>
          </a:xfrm>
        </p:spPr>
      </p:pic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BD1E7-B83F-4C20-83E6-625D36008254}" type="slidenum">
              <a:rPr lang="tr-TR" smtClean="0"/>
              <a:pPr>
                <a:defRPr/>
              </a:pPr>
              <a:t>48</a:t>
            </a:fld>
            <a:endParaRPr lang="tr-TR"/>
          </a:p>
        </p:txBody>
      </p:sp>
      <p:sp>
        <p:nvSpPr>
          <p:cNvPr id="5" name="4 Oval"/>
          <p:cNvSpPr/>
          <p:nvPr/>
        </p:nvSpPr>
        <p:spPr>
          <a:xfrm>
            <a:off x="3143250" y="3500438"/>
            <a:ext cx="1500188" cy="6429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500188"/>
            <a:ext cx="8501062" cy="491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Oval"/>
          <p:cNvSpPr/>
          <p:nvPr/>
        </p:nvSpPr>
        <p:spPr>
          <a:xfrm>
            <a:off x="1571625" y="3714750"/>
            <a:ext cx="1357313" cy="2857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28750"/>
            <a:ext cx="8501062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Oval"/>
          <p:cNvSpPr/>
          <p:nvPr/>
        </p:nvSpPr>
        <p:spPr>
          <a:xfrm>
            <a:off x="2571750" y="2571750"/>
            <a:ext cx="1143000" cy="4286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09712"/>
            <a:ext cx="860107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Oval"/>
          <p:cNvSpPr/>
          <p:nvPr/>
        </p:nvSpPr>
        <p:spPr>
          <a:xfrm>
            <a:off x="1643063" y="4357688"/>
            <a:ext cx="5429250" cy="571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28750"/>
            <a:ext cx="8501062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Oval"/>
          <p:cNvSpPr/>
          <p:nvPr/>
        </p:nvSpPr>
        <p:spPr>
          <a:xfrm>
            <a:off x="3071813" y="5857875"/>
            <a:ext cx="1143000" cy="2857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28" y="1607344"/>
            <a:ext cx="8643938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10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Elektronik Tezler</a:t>
            </a:r>
          </a:p>
        </p:txBody>
      </p:sp>
      <p:pic>
        <p:nvPicPr>
          <p:cNvPr id="921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30" y="1600200"/>
            <a:ext cx="7635940" cy="4876800"/>
          </a:xfrm>
        </p:spPr>
      </p:pic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811CB9-CF40-4FD0-82B9-026E3ABCF91E}" type="slidenum">
              <a:rPr lang="tr-TR" smtClean="0"/>
              <a:pPr>
                <a:defRPr/>
              </a:pPr>
              <a:t>49</a:t>
            </a:fld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571499" y="5306497"/>
            <a:ext cx="1928813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785938"/>
            <a:ext cx="8215312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Oval"/>
          <p:cNvSpPr/>
          <p:nvPr/>
        </p:nvSpPr>
        <p:spPr>
          <a:xfrm>
            <a:off x="4143375" y="4857750"/>
            <a:ext cx="857250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1" name="10 Oval"/>
          <p:cNvSpPr/>
          <p:nvPr/>
        </p:nvSpPr>
        <p:spPr>
          <a:xfrm>
            <a:off x="5000625" y="4857750"/>
            <a:ext cx="642938" cy="2857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714500"/>
            <a:ext cx="8001000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Oval"/>
          <p:cNvSpPr/>
          <p:nvPr/>
        </p:nvSpPr>
        <p:spPr>
          <a:xfrm>
            <a:off x="8143875" y="3929063"/>
            <a:ext cx="571500" cy="214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4" name="13 Oval"/>
          <p:cNvSpPr/>
          <p:nvPr/>
        </p:nvSpPr>
        <p:spPr>
          <a:xfrm>
            <a:off x="928688" y="3857625"/>
            <a:ext cx="8572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714500"/>
            <a:ext cx="8072438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Oval"/>
          <p:cNvSpPr/>
          <p:nvPr/>
        </p:nvSpPr>
        <p:spPr>
          <a:xfrm>
            <a:off x="3643313" y="5500688"/>
            <a:ext cx="1214437" cy="214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21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1643063"/>
            <a:ext cx="39814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94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14" grpId="0" animBg="1"/>
      <p:bldP spid="1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Elektronik Kitaplar</a:t>
            </a:r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CF9376-910F-40A1-9AA5-82F815EB4855}" type="slidenum">
              <a:rPr lang="tr-TR" smtClean="0"/>
              <a:pPr>
                <a:defRPr/>
              </a:pPr>
              <a:t>50</a:t>
            </a:fld>
            <a:endParaRPr lang="tr-TR"/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44" y="1628800"/>
            <a:ext cx="7715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3131840" y="2132856"/>
            <a:ext cx="576064" cy="28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504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51</a:t>
            </a:fld>
            <a:endParaRPr lang="tr-TR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143875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7164288" y="2699047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 smtClean="0"/>
              <a:t>mathematics</a:t>
            </a:r>
            <a:endParaRPr lang="tr-TR" sz="1400" dirty="0"/>
          </a:p>
        </p:txBody>
      </p:sp>
      <p:sp>
        <p:nvSpPr>
          <p:cNvPr id="7" name="Oval 6"/>
          <p:cNvSpPr/>
          <p:nvPr/>
        </p:nvSpPr>
        <p:spPr>
          <a:xfrm>
            <a:off x="6444208" y="3079488"/>
            <a:ext cx="2274879" cy="3095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231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52</a:t>
            </a:fld>
            <a:endParaRPr lang="tr-TR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858125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1743689" y="2780928"/>
            <a:ext cx="1152128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572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53</a:t>
            </a:fld>
            <a:endParaRPr lang="tr-TR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31" y="1678838"/>
            <a:ext cx="771525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1936872" y="4571091"/>
            <a:ext cx="1152128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63271"/>
            <a:ext cx="7572375" cy="435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90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Elektronik Kitaplar</a:t>
            </a:r>
          </a:p>
        </p:txBody>
      </p:sp>
      <p:pic>
        <p:nvPicPr>
          <p:cNvPr id="962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82763"/>
            <a:ext cx="8229600" cy="4160837"/>
          </a:xfrm>
        </p:spPr>
      </p:pic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3A0102-AF86-49C6-A677-E534BD1EB95C}" type="slidenum">
              <a:rPr lang="tr-TR" smtClean="0"/>
              <a:pPr>
                <a:defRPr/>
              </a:pPr>
              <a:t>54</a:t>
            </a:fld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1928813" y="3429000"/>
            <a:ext cx="1500187" cy="2857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85938"/>
            <a:ext cx="8072438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785938"/>
            <a:ext cx="792956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Oval"/>
          <p:cNvSpPr/>
          <p:nvPr/>
        </p:nvSpPr>
        <p:spPr>
          <a:xfrm>
            <a:off x="928688" y="4357688"/>
            <a:ext cx="428625" cy="1643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62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3214688"/>
            <a:ext cx="6500813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57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Elektronik Kitaplar</a:t>
            </a:r>
          </a:p>
        </p:txBody>
      </p:sp>
      <p:pic>
        <p:nvPicPr>
          <p:cNvPr id="952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816100"/>
            <a:ext cx="8229600" cy="4094163"/>
          </a:xfrm>
        </p:spPr>
      </p:pic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A874-7BC1-43CC-9CE9-E22E4F98B57A}" type="slidenum">
              <a:rPr lang="tr-TR" smtClean="0"/>
              <a:pPr>
                <a:defRPr/>
              </a:pPr>
              <a:t>55</a:t>
            </a:fld>
            <a:endParaRPr lang="tr-TR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571500" y="3071813"/>
            <a:ext cx="7810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r-TR" sz="1000"/>
              <a:t>agriculture</a:t>
            </a:r>
          </a:p>
        </p:txBody>
      </p:sp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857375"/>
            <a:ext cx="8143875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857375"/>
            <a:ext cx="800100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Oval"/>
          <p:cNvSpPr/>
          <p:nvPr/>
        </p:nvSpPr>
        <p:spPr>
          <a:xfrm>
            <a:off x="6357938" y="4429125"/>
            <a:ext cx="857250" cy="1500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52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785938"/>
            <a:ext cx="7786687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5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Başlık"/>
          <p:cNvSpPr>
            <a:spLocks noGrp="1"/>
          </p:cNvSpPr>
          <p:nvPr>
            <p:ph type="title"/>
          </p:nvPr>
        </p:nvSpPr>
        <p:spPr>
          <a:xfrm>
            <a:off x="714375" y="274638"/>
            <a:ext cx="7643813" cy="1143000"/>
          </a:xfrm>
        </p:spPr>
        <p:txBody>
          <a:bodyPr/>
          <a:lstStyle/>
          <a:p>
            <a:pPr eaLnBrk="1" hangingPunct="1"/>
            <a:r>
              <a:rPr lang="tr-TR" smtClean="0"/>
              <a:t>Elektronik Kitaplar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125" y="1600200"/>
            <a:ext cx="7651750" cy="4525963"/>
          </a:xfrm>
        </p:spPr>
      </p:pic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2DCC8-EA6C-4C58-80DC-619BC06531A5}" type="slidenum">
              <a:rPr lang="tr-TR" smtClean="0"/>
              <a:pPr>
                <a:defRPr/>
              </a:pPr>
              <a:t>56</a:t>
            </a:fld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1785938" y="5143500"/>
            <a:ext cx="2500312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643063"/>
            <a:ext cx="7500937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71625"/>
            <a:ext cx="7215188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Oval"/>
          <p:cNvSpPr/>
          <p:nvPr/>
        </p:nvSpPr>
        <p:spPr>
          <a:xfrm>
            <a:off x="4857750" y="4214813"/>
            <a:ext cx="642938" cy="214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571625"/>
            <a:ext cx="7215188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16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Tam Metin Dijital Kütüphaneler</a:t>
            </a: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0913" y="1600200"/>
            <a:ext cx="7242175" cy="4525963"/>
          </a:xfr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044E0-0DEB-4882-806E-674D6C83D458}" type="slidenum">
              <a:rPr lang="tr-TR" smtClean="0"/>
              <a:pPr>
                <a:defRPr/>
              </a:pPr>
              <a:t>57</a:t>
            </a:fld>
            <a:endParaRPr lang="tr-TR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571625"/>
            <a:ext cx="78581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71625"/>
            <a:ext cx="77152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3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-30480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1524000" y="47244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868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Oval 3"/>
          <p:cNvSpPr>
            <a:spLocks noChangeArrowheads="1"/>
          </p:cNvSpPr>
          <p:nvPr/>
        </p:nvSpPr>
        <p:spPr bwMode="auto">
          <a:xfrm>
            <a:off x="4572000" y="1295400"/>
            <a:ext cx="9144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884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21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Oval 3"/>
          <p:cNvSpPr>
            <a:spLocks noChangeArrowheads="1"/>
          </p:cNvSpPr>
          <p:nvPr/>
        </p:nvSpPr>
        <p:spPr bwMode="auto">
          <a:xfrm>
            <a:off x="457200" y="1676400"/>
            <a:ext cx="22098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2123728" y="2636912"/>
            <a:ext cx="2590800" cy="762000"/>
          </a:xfrm>
          <a:prstGeom prst="wedgeEllipseCallout">
            <a:avLst>
              <a:gd name="adj1" fmla="val -18384"/>
              <a:gd name="adj2" fmla="val 4604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tr-TR" sz="1400" dirty="0">
                <a:latin typeface="Arial" charset="0"/>
              </a:rPr>
              <a:t>Patent sayfalarının listesi veriliyor</a:t>
            </a:r>
          </a:p>
        </p:txBody>
      </p:sp>
    </p:spTree>
    <p:extLst>
      <p:ext uri="{BB962C8B-B14F-4D97-AF65-F5344CB8AC3E}">
        <p14:creationId xmlns:p14="http://schemas.microsoft.com/office/powerpoint/2010/main" val="28431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30480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1828800" y="29718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68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0139" y="-245368"/>
            <a:ext cx="12192000" cy="7620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4281061" y="3717032"/>
            <a:ext cx="9144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53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2209800" y="2514600"/>
            <a:ext cx="914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2209800" y="3429000"/>
            <a:ext cx="1295400" cy="609600"/>
          </a:xfrm>
          <a:prstGeom prst="wedgeEllipseCallout">
            <a:avLst>
              <a:gd name="adj1" fmla="val -7231"/>
              <a:gd name="adj2" fmla="val -10078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tr-TR" sz="1400">
                <a:latin typeface="Arial" charset="0"/>
              </a:rPr>
              <a:t>Kozalaklı ağaç</a:t>
            </a:r>
          </a:p>
        </p:txBody>
      </p:sp>
    </p:spTree>
    <p:extLst>
      <p:ext uri="{BB962C8B-B14F-4D97-AF65-F5344CB8AC3E}">
        <p14:creationId xmlns:p14="http://schemas.microsoft.com/office/powerpoint/2010/main" val="30644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1426677" y="55626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285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2667000" y="1143000"/>
            <a:ext cx="9144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981200" y="1828800"/>
            <a:ext cx="2057400" cy="914400"/>
          </a:xfrm>
          <a:prstGeom prst="wedgeEllipseCallout">
            <a:avLst>
              <a:gd name="adj1" fmla="val -3472"/>
              <a:gd name="adj2" fmla="val -6996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tr-TR" sz="1400" dirty="0">
                <a:latin typeface="Arial" charset="0"/>
              </a:rPr>
              <a:t>Avrupa Patent Ofisi,(tohumlu bitki)</a:t>
            </a:r>
          </a:p>
        </p:txBody>
      </p:sp>
    </p:spTree>
    <p:extLst>
      <p:ext uri="{BB962C8B-B14F-4D97-AF65-F5344CB8AC3E}">
        <p14:creationId xmlns:p14="http://schemas.microsoft.com/office/powerpoint/2010/main" val="605037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-22860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17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2209800" y="3276600"/>
            <a:ext cx="914400" cy="457200"/>
          </a:xfrm>
          <a:prstGeom prst="wedgeEllipseCallout">
            <a:avLst>
              <a:gd name="adj1" fmla="val -94620"/>
              <a:gd name="adj2" fmla="val -3784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tr-TR" sz="1400">
                <a:latin typeface="Arial" charset="0"/>
              </a:rPr>
              <a:t>Böcek</a:t>
            </a:r>
          </a:p>
        </p:txBody>
      </p:sp>
    </p:spTree>
    <p:extLst>
      <p:ext uri="{BB962C8B-B14F-4D97-AF65-F5344CB8AC3E}">
        <p14:creationId xmlns:p14="http://schemas.microsoft.com/office/powerpoint/2010/main" val="360218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38100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1371600" y="3505200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617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Başlık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935385"/>
          </a:xfrm>
        </p:spPr>
        <p:txBody>
          <a:bodyPr/>
          <a:lstStyle/>
          <a:p>
            <a:r>
              <a:rPr lang="tr-TR" dirty="0" smtClean="0"/>
              <a:t>Veri Tabanlarına Kampus Dışı Erişim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D6DA78-5BB1-4C91-AACF-DA5F06AD4CE1}" type="slidenum">
              <a:rPr lang="tr-TR" smtClean="0"/>
              <a:pPr>
                <a:defRPr/>
              </a:pPr>
              <a:t>70</a:t>
            </a:fld>
            <a:endParaRPr lang="tr-TR"/>
          </a:p>
        </p:txBody>
      </p:sp>
      <p:pic>
        <p:nvPicPr>
          <p:cNvPr id="2050" name="Picture 2" descr="http://www.atauni.edu.tr/userfiles/1218-63c85d8fea3a65f4a0888e30607c53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8" y="1052736"/>
            <a:ext cx="8201025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tauni.edu.tr/userfiles/1234-75fbb7f751dcbed3164815928ce302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82" y="1065275"/>
            <a:ext cx="79248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atauni.edu.tr/userfiles/1244-6bade8110601de30c47dd51084ffc66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59964"/>
            <a:ext cx="7932881" cy="544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atauni.edu.tr/userfiles/1258-a7ee56745585a55a4703baadfbd9f5c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54" y="1052736"/>
            <a:ext cx="821055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atauni.edu.tr/userfiles/1207-45ed3e5a1e47deb9c5c01fdc9389cc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035389"/>
            <a:ext cx="8220075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atauni.edu.tr/userfiles/1221-80b76d027791bfc3b2bc148367fde60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035389"/>
            <a:ext cx="82296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www.atauni.edu.tr/userfiles/1233-7d30fc34fead9f1ac3dda8174994cbec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38010"/>
            <a:ext cx="8201025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İçerik Yer Tutucusu 7" descr="Ekran Kırpma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3" y="409334"/>
            <a:ext cx="9141083" cy="617214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990600"/>
          </a:xfrm>
        </p:spPr>
        <p:txBody>
          <a:bodyPr/>
          <a:lstStyle/>
          <a:p>
            <a:r>
              <a:rPr lang="tr-TR" dirty="0" smtClean="0"/>
              <a:t>Belge Sağlama</a:t>
            </a:r>
            <a:endParaRPr lang="tr-TR" dirty="0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8414608" cy="5828606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71</a:t>
            </a:fld>
            <a:endParaRPr lang="tr-TR"/>
          </a:p>
        </p:txBody>
      </p:sp>
      <p:sp>
        <p:nvSpPr>
          <p:cNvPr id="7" name="Yuvarlatılmış Dikdörtgen 6"/>
          <p:cNvSpPr/>
          <p:nvPr/>
        </p:nvSpPr>
        <p:spPr>
          <a:xfrm>
            <a:off x="1835696" y="4149080"/>
            <a:ext cx="5112568" cy="17281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814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7553325" cy="2905125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72</a:t>
            </a:fld>
            <a:endParaRPr lang="tr-TR"/>
          </a:p>
        </p:txBody>
      </p:sp>
      <p:pic>
        <p:nvPicPr>
          <p:cNvPr id="6" name="Resim 5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7924800" cy="5086350"/>
          </a:xfrm>
          <a:prstGeom prst="rect">
            <a:avLst/>
          </a:prstGeom>
        </p:spPr>
      </p:pic>
      <p:sp>
        <p:nvSpPr>
          <p:cNvPr id="7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Belge Sağlama-Üyelik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888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8210550" cy="4010025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73</a:t>
            </a:fld>
            <a:endParaRPr lang="tr-TR"/>
          </a:p>
        </p:txBody>
      </p:sp>
      <p:sp>
        <p:nvSpPr>
          <p:cNvPr id="6" name="Başlık 1"/>
          <p:cNvSpPr>
            <a:spLocks noGrp="1"/>
          </p:cNvSpPr>
          <p:nvPr>
            <p:ph type="title"/>
          </p:nvPr>
        </p:nvSpPr>
        <p:spPr>
          <a:xfrm>
            <a:off x="460708" y="415513"/>
            <a:ext cx="8229600" cy="990600"/>
          </a:xfrm>
        </p:spPr>
        <p:txBody>
          <a:bodyPr/>
          <a:lstStyle/>
          <a:p>
            <a:r>
              <a:rPr lang="tr-TR" dirty="0" smtClean="0"/>
              <a:t>Belge Sağlama-İstek Yapma</a:t>
            </a:r>
            <a:endParaRPr lang="tr-TR" dirty="0"/>
          </a:p>
        </p:txBody>
      </p:sp>
      <p:pic>
        <p:nvPicPr>
          <p:cNvPr id="8" name="Resim 7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8838"/>
            <a:ext cx="8239125" cy="4391025"/>
          </a:xfrm>
          <a:prstGeom prst="rect">
            <a:avLst/>
          </a:prstGeom>
        </p:spPr>
      </p:pic>
      <p:pic>
        <p:nvPicPr>
          <p:cNvPr id="9" name="Resim 8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52537"/>
            <a:ext cx="8460279" cy="4912767"/>
          </a:xfrm>
          <a:prstGeom prst="rect">
            <a:avLst/>
          </a:prstGeom>
        </p:spPr>
      </p:pic>
      <p:pic>
        <p:nvPicPr>
          <p:cNvPr id="10" name="Resim 9" descr="Ekran Kırpm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30" y="1988840"/>
            <a:ext cx="8258175" cy="4438650"/>
          </a:xfrm>
          <a:prstGeom prst="rect">
            <a:avLst/>
          </a:prstGeom>
        </p:spPr>
      </p:pic>
      <p:pic>
        <p:nvPicPr>
          <p:cNvPr id="11" name="Resim 10" descr="Ekran Kırpm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80" y="1153204"/>
            <a:ext cx="8118028" cy="49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9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636912"/>
            <a:ext cx="6467475" cy="1419225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74</a:t>
            </a:fld>
            <a:endParaRPr lang="tr-TR"/>
          </a:p>
        </p:txBody>
      </p:sp>
      <p:sp>
        <p:nvSpPr>
          <p:cNvPr id="5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Belge Sağlama-İstek Sepeti</a:t>
            </a:r>
            <a:endParaRPr lang="tr-TR" dirty="0"/>
          </a:p>
        </p:txBody>
      </p:sp>
      <p:pic>
        <p:nvPicPr>
          <p:cNvPr id="7" name="Resim 6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062"/>
            <a:ext cx="9144000" cy="3741876"/>
          </a:xfrm>
          <a:prstGeom prst="rect">
            <a:avLst/>
          </a:prstGeom>
        </p:spPr>
      </p:pic>
      <p:pic>
        <p:nvPicPr>
          <p:cNvPr id="8" name="Resim 7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0" y="1373858"/>
            <a:ext cx="9144000" cy="5006024"/>
          </a:xfrm>
          <a:prstGeom prst="rect">
            <a:avLst/>
          </a:prstGeom>
        </p:spPr>
      </p:pic>
      <p:pic>
        <p:nvPicPr>
          <p:cNvPr id="9" name="Resim 8" descr="Ekran Kırpm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0" y="1576548"/>
            <a:ext cx="9144000" cy="4803334"/>
          </a:xfrm>
          <a:prstGeom prst="rect">
            <a:avLst/>
          </a:prstGeom>
        </p:spPr>
      </p:pic>
      <p:pic>
        <p:nvPicPr>
          <p:cNvPr id="10" name="Resim 9" descr="Ekran Kırpm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73858"/>
            <a:ext cx="9144000" cy="4820029"/>
          </a:xfrm>
          <a:prstGeom prst="rect">
            <a:avLst/>
          </a:prstGeom>
        </p:spPr>
      </p:pic>
      <p:pic>
        <p:nvPicPr>
          <p:cNvPr id="12" name="Resim 11" descr="Ekran Kırpma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0" y="1449184"/>
            <a:ext cx="9144000" cy="485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4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Belge Sağlama-Kitap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ANKOS da yer alan Kütüphanelerden kitap ödünç alınabilmektedir.</a:t>
            </a:r>
          </a:p>
          <a:p>
            <a:r>
              <a:rPr lang="tr-TR" dirty="0" smtClean="0"/>
              <a:t>Üye olduğunuz kütüphane aracılığıyla, sağlayıcı kütüphaneden istek yapılması gerekir.</a:t>
            </a:r>
          </a:p>
          <a:p>
            <a:r>
              <a:rPr lang="tr-TR" dirty="0" smtClean="0"/>
              <a:t>Kargo ücretini ödemek koşuluyla kitap size ödünç verilmektedir.</a:t>
            </a:r>
          </a:p>
          <a:p>
            <a:pPr lvl="1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72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EndNote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Kaynakça yazma programıdır.</a:t>
            </a:r>
          </a:p>
          <a:p>
            <a:r>
              <a:rPr lang="tr-TR" dirty="0" smtClean="0"/>
              <a:t>Destekleyen </a:t>
            </a:r>
            <a:r>
              <a:rPr lang="tr-TR" dirty="0" err="1" smtClean="0"/>
              <a:t>Veritabanlarından</a:t>
            </a:r>
            <a:r>
              <a:rPr lang="tr-TR" dirty="0" smtClean="0"/>
              <a:t> veri transfer edilebilir.</a:t>
            </a:r>
          </a:p>
          <a:p>
            <a:r>
              <a:rPr lang="tr-TR" dirty="0" smtClean="0"/>
              <a:t>Kendi kütüphanenizi oluşturmaya olanak verir.</a:t>
            </a:r>
          </a:p>
          <a:p>
            <a:r>
              <a:rPr lang="tr-TR" dirty="0" smtClean="0"/>
              <a:t>Sahip olduğunuz bilgi kaynaklarını indekslemeye olanak verir.</a:t>
            </a:r>
          </a:p>
          <a:p>
            <a:r>
              <a:rPr lang="tr-TR" dirty="0" smtClean="0"/>
              <a:t>Atıf sitillerini otomatik olarak kolay değiştirilebilir. (APA, MLA…)</a:t>
            </a:r>
          </a:p>
          <a:p>
            <a:r>
              <a:rPr lang="tr-TR" dirty="0" smtClean="0"/>
              <a:t>İçerisinde çok fazla derginin atıf verme sitili bulunmakta.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368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/>
          <a:lstStyle/>
          <a:p>
            <a:r>
              <a:rPr lang="tr-TR" dirty="0" err="1" smtClean="0"/>
              <a:t>EndNote</a:t>
            </a:r>
            <a:endParaRPr lang="tr-TR" dirty="0"/>
          </a:p>
        </p:txBody>
      </p:sp>
      <p:pic>
        <p:nvPicPr>
          <p:cNvPr id="5" name="İçerik Yer Tutucusu 4" descr="EndNote X4 - [Kaynaklar]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6942"/>
            <a:ext cx="9144000" cy="5523316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77</a:t>
            </a:fld>
            <a:endParaRPr lang="tr-TR"/>
          </a:p>
        </p:txBody>
      </p:sp>
      <p:cxnSp>
        <p:nvCxnSpPr>
          <p:cNvPr id="7" name="Düz Ok Bağlayıcısı 6"/>
          <p:cNvCxnSpPr/>
          <p:nvPr/>
        </p:nvCxnSpPr>
        <p:spPr>
          <a:xfrm flipH="1">
            <a:off x="1331640" y="1124744"/>
            <a:ext cx="648072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H="1">
            <a:off x="2195736" y="1124744"/>
            <a:ext cx="432048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H="1">
            <a:off x="2627784" y="1124744"/>
            <a:ext cx="432048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 flipH="1">
            <a:off x="2915816" y="1124744"/>
            <a:ext cx="504056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 flipH="1">
            <a:off x="3563888" y="1124744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/>
          <p:nvPr/>
        </p:nvCxnSpPr>
        <p:spPr>
          <a:xfrm flipH="1">
            <a:off x="5148064" y="1052736"/>
            <a:ext cx="43204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36095" y="2060848"/>
            <a:ext cx="1511569" cy="43924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982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7455700" cy="5201323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78</a:t>
            </a:fld>
            <a:endParaRPr lang="tr-TR"/>
          </a:p>
        </p:txBody>
      </p:sp>
      <p:sp>
        <p:nvSpPr>
          <p:cNvPr id="5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EndNote</a:t>
            </a:r>
            <a:endParaRPr lang="tr-TR" dirty="0"/>
          </a:p>
        </p:txBody>
      </p:sp>
      <p:cxnSp>
        <p:nvCxnSpPr>
          <p:cNvPr id="8" name="Düz Ok Bağlayıcısı 7"/>
          <p:cNvCxnSpPr/>
          <p:nvPr/>
        </p:nvCxnSpPr>
        <p:spPr>
          <a:xfrm flipH="1">
            <a:off x="2771800" y="1412776"/>
            <a:ext cx="792088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 flipH="1">
            <a:off x="1147210" y="2028201"/>
            <a:ext cx="648072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H="1">
            <a:off x="1795282" y="2388241"/>
            <a:ext cx="616478" cy="6087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/>
          <p:nvPr/>
        </p:nvCxnSpPr>
        <p:spPr>
          <a:xfrm flipH="1">
            <a:off x="1691680" y="3140968"/>
            <a:ext cx="648072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 flipH="1">
            <a:off x="1331640" y="3789040"/>
            <a:ext cx="1008112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Metin kutusu 16"/>
          <p:cNvSpPr txBox="1"/>
          <p:nvPr/>
        </p:nvSpPr>
        <p:spPr>
          <a:xfrm>
            <a:off x="3347864" y="2996952"/>
            <a:ext cx="403244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err="1" smtClean="0"/>
              <a:t>Ctrl</a:t>
            </a:r>
            <a:r>
              <a:rPr lang="tr-TR" dirty="0" smtClean="0"/>
              <a:t> + 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494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1933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err="1" smtClean="0"/>
              <a:t>EndNote</a:t>
            </a:r>
            <a:r>
              <a:rPr lang="tr-TR" dirty="0" smtClean="0"/>
              <a:t>-Word</a:t>
            </a:r>
            <a:endParaRPr lang="tr-TR" dirty="0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07" y="1052736"/>
            <a:ext cx="8977142" cy="5616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79</a:t>
            </a:fld>
            <a:endParaRPr lang="tr-TR"/>
          </a:p>
        </p:txBody>
      </p:sp>
      <p:cxnSp>
        <p:nvCxnSpPr>
          <p:cNvPr id="7" name="Düz Ok Bağlayıcısı 6"/>
          <p:cNvCxnSpPr/>
          <p:nvPr/>
        </p:nvCxnSpPr>
        <p:spPr>
          <a:xfrm flipH="1">
            <a:off x="4775878" y="692696"/>
            <a:ext cx="72008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H="1">
            <a:off x="4595858" y="2420888"/>
            <a:ext cx="432048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H="1">
            <a:off x="4595858" y="3645024"/>
            <a:ext cx="432048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 flipH="1">
            <a:off x="4523850" y="4653136"/>
            <a:ext cx="504056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 flipH="1">
            <a:off x="4667866" y="4977172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etin kutusu 15"/>
          <p:cNvSpPr txBox="1"/>
          <p:nvPr/>
        </p:nvSpPr>
        <p:spPr>
          <a:xfrm>
            <a:off x="6804248" y="2060848"/>
            <a:ext cx="2592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Alt +2—Atıf Yap</a:t>
            </a:r>
          </a:p>
          <a:p>
            <a:r>
              <a:rPr lang="en-US" dirty="0" smtClean="0"/>
              <a:t>Alt </a:t>
            </a:r>
            <a:r>
              <a:rPr lang="tr-TR" dirty="0" smtClean="0"/>
              <a:t>+</a:t>
            </a:r>
            <a:r>
              <a:rPr lang="en-US" dirty="0" smtClean="0"/>
              <a:t>6 </a:t>
            </a:r>
            <a:r>
              <a:rPr lang="tr-TR" dirty="0" smtClean="0"/>
              <a:t>—</a:t>
            </a:r>
            <a:r>
              <a:rPr lang="en-US" dirty="0" smtClean="0"/>
              <a:t> </a:t>
            </a:r>
            <a:r>
              <a:rPr lang="en-US" dirty="0" err="1" smtClean="0"/>
              <a:t>Sayfa</a:t>
            </a:r>
            <a:r>
              <a:rPr lang="en-US" dirty="0" smtClean="0"/>
              <a:t> </a:t>
            </a:r>
            <a:r>
              <a:rPr lang="en-US" dirty="0" err="1" smtClean="0"/>
              <a:t>numarasini</a:t>
            </a:r>
            <a:r>
              <a:rPr lang="en-US" dirty="0" smtClean="0"/>
              <a:t> </a:t>
            </a:r>
            <a:r>
              <a:rPr lang="en-US" dirty="0" err="1" smtClean="0"/>
              <a:t>girme</a:t>
            </a:r>
            <a:r>
              <a:rPr lang="en-US" dirty="0" smtClean="0"/>
              <a:t>/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522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8709518" cy="5040559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80</a:t>
            </a:fld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1043608" y="6206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SCImago</a:t>
            </a:r>
            <a:r>
              <a:rPr lang="tr-TR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Journal</a:t>
            </a:r>
            <a:r>
              <a:rPr lang="tr-TR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&amp; Country </a:t>
            </a:r>
            <a:r>
              <a:rPr lang="tr-TR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Rank</a:t>
            </a:r>
            <a:endParaRPr lang="tr-TR" sz="36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3059832" y="1557589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dirty="0"/>
              <a:t>http://www.scimagojr.com</a:t>
            </a:r>
          </a:p>
        </p:txBody>
      </p:sp>
    </p:spTree>
    <p:extLst>
      <p:ext uri="{BB962C8B-B14F-4D97-AF65-F5344CB8AC3E}">
        <p14:creationId xmlns:p14="http://schemas.microsoft.com/office/powerpoint/2010/main" val="362807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373"/>
            <a:ext cx="9160423" cy="6455270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81</a:t>
            </a:fld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1907704" y="2492896"/>
            <a:ext cx="1872208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/>
          <p:cNvSpPr/>
          <p:nvPr/>
        </p:nvSpPr>
        <p:spPr>
          <a:xfrm>
            <a:off x="6444208" y="2852936"/>
            <a:ext cx="2520280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58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82</a:t>
            </a:fld>
            <a:endParaRPr lang="tr-TR"/>
          </a:p>
        </p:txBody>
      </p:sp>
      <p:pic>
        <p:nvPicPr>
          <p:cNvPr id="7" name="İçerik Yer Tutucusu 6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96980" cy="6222777"/>
          </a:xfrm>
        </p:spPr>
      </p:pic>
      <p:sp>
        <p:nvSpPr>
          <p:cNvPr id="8" name="Oval 7"/>
          <p:cNvSpPr/>
          <p:nvPr/>
        </p:nvSpPr>
        <p:spPr>
          <a:xfrm>
            <a:off x="1763688" y="620688"/>
            <a:ext cx="1872208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0" name="Düz Ok Bağlayıcısı 9"/>
          <p:cNvCxnSpPr/>
          <p:nvPr/>
        </p:nvCxnSpPr>
        <p:spPr>
          <a:xfrm flipH="1">
            <a:off x="3347864" y="3717032"/>
            <a:ext cx="864096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Resim 10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571500"/>
            <a:ext cx="8902876" cy="6097860"/>
          </a:xfrm>
          <a:prstGeom prst="rect">
            <a:avLst/>
          </a:prstGeom>
        </p:spPr>
      </p:pic>
      <p:sp>
        <p:nvSpPr>
          <p:cNvPr id="12" name="Metin kutusu 11"/>
          <p:cNvSpPr txBox="1"/>
          <p:nvPr/>
        </p:nvSpPr>
        <p:spPr>
          <a:xfrm>
            <a:off x="2699792" y="620688"/>
            <a:ext cx="36724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Dünyada- Kimya sıralaması</a:t>
            </a:r>
            <a:endParaRPr lang="tr-TR" dirty="0"/>
          </a:p>
        </p:txBody>
      </p:sp>
      <p:cxnSp>
        <p:nvCxnSpPr>
          <p:cNvPr id="14" name="Düz Ok Bağlayıcısı 13"/>
          <p:cNvCxnSpPr/>
          <p:nvPr/>
        </p:nvCxnSpPr>
        <p:spPr>
          <a:xfrm flipH="1">
            <a:off x="3491880" y="5445224"/>
            <a:ext cx="864096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50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3995737"/>
            <a:ext cx="66675" cy="85725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83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44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0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14" y="338875"/>
            <a:ext cx="9109510" cy="6519125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84</a:t>
            </a:fld>
            <a:endParaRPr lang="tr-TR"/>
          </a:p>
        </p:txBody>
      </p:sp>
      <p:pic>
        <p:nvPicPr>
          <p:cNvPr id="7" name="Resim 6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8640"/>
            <a:ext cx="8388424" cy="666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Alternatif Erişim Araçları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Kütüphaneler bilimsel bilgiye erişimde temel başvuru kaynağıdır.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Ancak, yegâne başvuru kaynağı değildir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Bilgi ve iletişim teknolojilerinde yaşanan gelişmeler, alternatif erişim araçlarını ortaya çıkarmıştır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Tanıtım amaçlı ya da toplum yararına geliştirilen araçlar kütüphanelerdeki erişimin ötesinde hizmetler sunmaktadırlar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11FF8-CCB9-4E87-BF38-3FDFFCE323C1}" type="slidenum">
              <a:rPr lang="tr-TR" smtClean="0"/>
              <a:pPr>
                <a:defRPr/>
              </a:pPr>
              <a:t>85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5" y="1700808"/>
            <a:ext cx="8717707" cy="4427677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86</a:t>
            </a:fld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1475656" y="2924944"/>
            <a:ext cx="5616624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675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87</a:t>
            </a:fld>
            <a:endParaRPr lang="tr-TR"/>
          </a:p>
        </p:txBody>
      </p:sp>
      <p:pic>
        <p:nvPicPr>
          <p:cNvPr id="7" name="İçerik Yer Tutucusu 6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7240568" cy="5771045"/>
          </a:xfrm>
        </p:spPr>
      </p:pic>
      <p:sp>
        <p:nvSpPr>
          <p:cNvPr id="8" name="Oval 7"/>
          <p:cNvSpPr/>
          <p:nvPr/>
        </p:nvSpPr>
        <p:spPr>
          <a:xfrm>
            <a:off x="5220072" y="1052736"/>
            <a:ext cx="2808312" cy="58052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58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32" y="1484784"/>
            <a:ext cx="9066607" cy="4675959"/>
          </a:xfrm>
          <a:ln w="38100">
            <a:noFill/>
          </a:ln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88</a:t>
            </a:fld>
            <a:endParaRPr lang="tr-TR"/>
          </a:p>
        </p:txBody>
      </p:sp>
      <p:cxnSp>
        <p:nvCxnSpPr>
          <p:cNvPr id="7" name="Düz Ok Bağlayıcısı 6"/>
          <p:cNvCxnSpPr/>
          <p:nvPr/>
        </p:nvCxnSpPr>
        <p:spPr>
          <a:xfrm flipH="1">
            <a:off x="1187624" y="1844824"/>
            <a:ext cx="108012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H="1">
            <a:off x="3203848" y="2204864"/>
            <a:ext cx="79208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H="1">
            <a:off x="4139952" y="2276872"/>
            <a:ext cx="720080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 flipH="1">
            <a:off x="5292080" y="2492896"/>
            <a:ext cx="720080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 flipH="1">
            <a:off x="6732240" y="5301208"/>
            <a:ext cx="648072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50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Açık Arşivler – Erişim Araçları</a:t>
            </a:r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43938D-DFB1-4BDC-807C-D4E7FD00BEB2}" type="slidenum">
              <a:rPr lang="tr-TR" smtClean="0"/>
              <a:pPr>
                <a:defRPr/>
              </a:pPr>
              <a:t>89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" y="1700808"/>
            <a:ext cx="9144000" cy="5014182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3635896" y="1750203"/>
            <a:ext cx="2941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http://www.oclc.org/oaister/</a:t>
            </a:r>
          </a:p>
        </p:txBody>
      </p:sp>
      <p:sp>
        <p:nvSpPr>
          <p:cNvPr id="5" name="Oval 4"/>
          <p:cNvSpPr/>
          <p:nvPr/>
        </p:nvSpPr>
        <p:spPr>
          <a:xfrm>
            <a:off x="5364088" y="5661248"/>
            <a:ext cx="2088232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2429261" y="3501008"/>
            <a:ext cx="216024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9" y="1821562"/>
            <a:ext cx="8748464" cy="506959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627784" y="3284984"/>
            <a:ext cx="2160240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 descr="Ekran Kırpm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" y="1998164"/>
            <a:ext cx="9144000" cy="441947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467544" y="5013176"/>
            <a:ext cx="2448272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8" name="Resim 17" descr="Ekran Kırpm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09" y="1268760"/>
            <a:ext cx="8867775" cy="557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1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Atatürk Üniversitesi Açık Arşivi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DCE53-4F15-45A7-8D18-1BBDE73734B4}" type="slidenum">
              <a:rPr lang="tr-TR" smtClean="0"/>
              <a:pPr>
                <a:defRPr/>
              </a:pPr>
              <a:t>90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149"/>
            <a:ext cx="9144000" cy="4930728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3347864" y="5805264"/>
            <a:ext cx="5921375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600" dirty="0">
                <a:solidFill>
                  <a:schemeClr val="bg2">
                    <a:lumMod val="10000"/>
                  </a:schemeClr>
                </a:solidFill>
                <a:cs typeface="+mn-cs"/>
              </a:rPr>
              <a:t>http://acikarsiv.atauni.edu.tr/</a:t>
            </a:r>
          </a:p>
        </p:txBody>
      </p:sp>
      <p:cxnSp>
        <p:nvCxnSpPr>
          <p:cNvPr id="6" name="Düz Ok Bağlayıcısı 5"/>
          <p:cNvCxnSpPr/>
          <p:nvPr/>
        </p:nvCxnSpPr>
        <p:spPr>
          <a:xfrm flipH="1">
            <a:off x="7668344" y="764704"/>
            <a:ext cx="72008" cy="5604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H="1">
            <a:off x="1331640" y="1325149"/>
            <a:ext cx="720080" cy="66369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71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Ücretsiz Elektronik Dergiler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00E4-AFDA-468B-9698-B0BA22104E36}" type="slidenum">
              <a:rPr lang="tr-TR" smtClean="0"/>
              <a:pPr>
                <a:defRPr/>
              </a:pPr>
              <a:t>91</a:t>
            </a:fld>
            <a:endParaRPr lang="tr-TR"/>
          </a:p>
        </p:txBody>
      </p:sp>
      <p:pic>
        <p:nvPicPr>
          <p:cNvPr id="3" name="İçerik Yer Tutucusu 2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8833975" cy="4780570"/>
          </a:xfrm>
        </p:spPr>
      </p:pic>
      <p:sp>
        <p:nvSpPr>
          <p:cNvPr id="5" name="Oval 4"/>
          <p:cNvSpPr/>
          <p:nvPr/>
        </p:nvSpPr>
        <p:spPr>
          <a:xfrm>
            <a:off x="6660232" y="5013176"/>
            <a:ext cx="2376264" cy="18448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Ok Bağlayıcısı 6"/>
          <p:cNvCxnSpPr/>
          <p:nvPr/>
        </p:nvCxnSpPr>
        <p:spPr>
          <a:xfrm flipH="1">
            <a:off x="8244408" y="1556792"/>
            <a:ext cx="288032" cy="7200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Ücretsiz Elektronik Dergiler</a:t>
            </a:r>
          </a:p>
        </p:txBody>
      </p:sp>
      <p:pic>
        <p:nvPicPr>
          <p:cNvPr id="5734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844675"/>
            <a:ext cx="7777162" cy="4248150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ECE84-DB9D-4D36-963A-92FBA3218089}" type="slidenum">
              <a:rPr lang="tr-TR" smtClean="0"/>
              <a:pPr>
                <a:defRPr/>
              </a:pPr>
              <a:t>92</a:t>
            </a:fld>
            <a:endParaRPr lang="tr-TR"/>
          </a:p>
        </p:txBody>
      </p:sp>
      <p:sp>
        <p:nvSpPr>
          <p:cNvPr id="7" name="6 Oval"/>
          <p:cNvSpPr/>
          <p:nvPr/>
        </p:nvSpPr>
        <p:spPr>
          <a:xfrm>
            <a:off x="2124075" y="2997200"/>
            <a:ext cx="4824413" cy="431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Ücretsiz Elektronik Dergiler</a:t>
            </a:r>
          </a:p>
        </p:txBody>
      </p:sp>
      <p:pic>
        <p:nvPicPr>
          <p:cNvPr id="5837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197" y="1600200"/>
            <a:ext cx="4135605" cy="4876800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432F79-2A62-488B-B4D5-3FBFE13EE866}" type="slidenum">
              <a:rPr lang="tr-TR" smtClean="0"/>
              <a:pPr>
                <a:defRPr/>
              </a:pPr>
              <a:t>93</a:t>
            </a:fld>
            <a:endParaRPr lang="tr-TR"/>
          </a:p>
        </p:txBody>
      </p:sp>
      <p:sp>
        <p:nvSpPr>
          <p:cNvPr id="7" name="6 Oval"/>
          <p:cNvSpPr/>
          <p:nvPr/>
        </p:nvSpPr>
        <p:spPr>
          <a:xfrm>
            <a:off x="1908175" y="2349500"/>
            <a:ext cx="5327650" cy="5746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Başlık"/>
          <p:cNvSpPr>
            <a:spLocks noGrp="1"/>
          </p:cNvSpPr>
          <p:nvPr>
            <p:ph type="title"/>
          </p:nvPr>
        </p:nvSpPr>
        <p:spPr>
          <a:xfrm>
            <a:off x="914400" y="428625"/>
            <a:ext cx="8229600" cy="828675"/>
          </a:xfrm>
        </p:spPr>
        <p:txBody>
          <a:bodyPr/>
          <a:lstStyle/>
          <a:p>
            <a:pPr eaLnBrk="1" hangingPunct="1"/>
            <a:r>
              <a:rPr lang="tr-TR" smtClean="0"/>
              <a:t>Anahtar Kelime Tarama</a:t>
            </a: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8" y="1285875"/>
            <a:ext cx="8607300" cy="5286375"/>
          </a:xfrm>
        </p:spPr>
      </p:pic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D31CA-6723-492E-9196-AA329BFEBF4D}" type="slidenum">
              <a:rPr lang="tr-TR" smtClean="0"/>
              <a:pPr>
                <a:defRPr/>
              </a:pPr>
              <a:t>94</a:t>
            </a:fld>
            <a:endParaRPr lang="tr-TR"/>
          </a:p>
        </p:txBody>
      </p:sp>
      <p:sp>
        <p:nvSpPr>
          <p:cNvPr id="5" name="4 Oval"/>
          <p:cNvSpPr/>
          <p:nvPr/>
        </p:nvSpPr>
        <p:spPr>
          <a:xfrm>
            <a:off x="1857375" y="3071813"/>
            <a:ext cx="1143000" cy="2143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8" y="1500188"/>
            <a:ext cx="84296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Oval"/>
          <p:cNvSpPr/>
          <p:nvPr/>
        </p:nvSpPr>
        <p:spPr>
          <a:xfrm>
            <a:off x="1357313" y="2857500"/>
            <a:ext cx="3571875" cy="3571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2500313" y="4143375"/>
            <a:ext cx="928687" cy="4286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Google Scholar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58C55-58C2-4228-BBBD-0A29CCC77CD4}" type="slidenum">
              <a:rPr lang="tr-TR" smtClean="0"/>
              <a:pPr>
                <a:defRPr/>
              </a:pPr>
              <a:t>95</a:t>
            </a:fld>
            <a:endParaRPr lang="tr-TR"/>
          </a:p>
        </p:txBody>
      </p:sp>
      <p:cxnSp>
        <p:nvCxnSpPr>
          <p:cNvPr id="6" name="Düz Ok Bağlayıcısı 5"/>
          <p:cNvCxnSpPr/>
          <p:nvPr/>
        </p:nvCxnSpPr>
        <p:spPr>
          <a:xfrm>
            <a:off x="7668344" y="651616"/>
            <a:ext cx="72008" cy="97718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8" name="Resim 17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9144000" cy="3215343"/>
          </a:xfrm>
          <a:prstGeom prst="rect">
            <a:avLst/>
          </a:prstGeom>
        </p:spPr>
      </p:pic>
      <p:cxnSp>
        <p:nvCxnSpPr>
          <p:cNvPr id="8" name="Düz Ok Bağlayıcısı 7"/>
          <p:cNvCxnSpPr/>
          <p:nvPr/>
        </p:nvCxnSpPr>
        <p:spPr>
          <a:xfrm>
            <a:off x="2710397" y="2925085"/>
            <a:ext cx="576064" cy="36004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>
            <a:off x="6012160" y="2571750"/>
            <a:ext cx="0" cy="61206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0" name="Resim 19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406"/>
            <a:ext cx="9144000" cy="5147921"/>
          </a:xfrm>
          <a:prstGeom prst="rect">
            <a:avLst/>
          </a:prstGeom>
        </p:spPr>
      </p:pic>
      <p:cxnSp>
        <p:nvCxnSpPr>
          <p:cNvPr id="23" name="Düz Ok Bağlayıcısı 22"/>
          <p:cNvCxnSpPr/>
          <p:nvPr/>
        </p:nvCxnSpPr>
        <p:spPr>
          <a:xfrm flipH="1">
            <a:off x="3286461" y="3105105"/>
            <a:ext cx="1285539" cy="39590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Düz Ok Bağlayıcısı 24"/>
          <p:cNvCxnSpPr/>
          <p:nvPr/>
        </p:nvCxnSpPr>
        <p:spPr>
          <a:xfrm flipH="1">
            <a:off x="6012160" y="2925085"/>
            <a:ext cx="936104" cy="5039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Düz Ok Bağlayıcısı 26"/>
          <p:cNvCxnSpPr/>
          <p:nvPr/>
        </p:nvCxnSpPr>
        <p:spPr>
          <a:xfrm flipH="1">
            <a:off x="539552" y="3807366"/>
            <a:ext cx="792088" cy="3417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Düz Ok Bağlayıcısı 28"/>
          <p:cNvCxnSpPr/>
          <p:nvPr/>
        </p:nvCxnSpPr>
        <p:spPr>
          <a:xfrm flipH="1">
            <a:off x="1331640" y="3807366"/>
            <a:ext cx="936104" cy="3417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Düz Ok Bağlayıcısı 30"/>
          <p:cNvCxnSpPr/>
          <p:nvPr/>
        </p:nvCxnSpPr>
        <p:spPr>
          <a:xfrm flipH="1">
            <a:off x="3203848" y="3807366"/>
            <a:ext cx="725382" cy="3417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OpenCourseWare</a:t>
            </a:r>
            <a:endParaRPr lang="tr-TR" dirty="0" smtClean="0"/>
          </a:p>
        </p:txBody>
      </p:sp>
      <p:pic>
        <p:nvPicPr>
          <p:cNvPr id="7270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76" y="1600200"/>
            <a:ext cx="8096847" cy="4876800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EA651-572E-47DF-9993-0C9B9E0B806D}" type="slidenum">
              <a:rPr lang="tr-TR" smtClean="0"/>
              <a:pPr>
                <a:defRPr/>
              </a:pPr>
              <a:t>96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OpenCourseWare</a:t>
            </a:r>
          </a:p>
        </p:txBody>
      </p:sp>
      <p:pic>
        <p:nvPicPr>
          <p:cNvPr id="1177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8229600" cy="4281218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AD05B6-AA3D-4FEE-BE6E-E345048B1678}" type="slidenum">
              <a:rPr lang="tr-TR" smtClean="0"/>
              <a:pPr>
                <a:defRPr/>
              </a:pPr>
              <a:t>97</a:t>
            </a:fld>
            <a:endParaRPr lang="tr-TR"/>
          </a:p>
        </p:txBody>
      </p:sp>
      <p:sp>
        <p:nvSpPr>
          <p:cNvPr id="7" name="6 Oval"/>
          <p:cNvSpPr/>
          <p:nvPr/>
        </p:nvSpPr>
        <p:spPr>
          <a:xfrm>
            <a:off x="1547813" y="3141663"/>
            <a:ext cx="1008062" cy="2159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OpenCourseWare</a:t>
            </a:r>
          </a:p>
        </p:txBody>
      </p:sp>
      <p:pic>
        <p:nvPicPr>
          <p:cNvPr id="747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38" y="1322511"/>
            <a:ext cx="6422738" cy="5154489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58082E-9132-4C15-A901-371255432325}" type="slidenum">
              <a:rPr lang="tr-TR" smtClean="0"/>
              <a:pPr>
                <a:defRPr/>
              </a:pPr>
              <a:t>98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OPEN COURSEWARE</a:t>
            </a:r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835" y="1600200"/>
            <a:ext cx="4376330" cy="4876800"/>
          </a:xfrm>
        </p:spPr>
      </p:pic>
      <p:sp>
        <p:nvSpPr>
          <p:cNvPr id="8" name="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C2287-D749-4C81-A212-03F102341EA1}" type="slidenum">
              <a:rPr lang="tr-TR" smtClean="0"/>
              <a:pPr>
                <a:defRPr/>
              </a:pPr>
              <a:t>99</a:t>
            </a:fld>
            <a:endParaRPr lang="tr-TR"/>
          </a:p>
        </p:txBody>
      </p:sp>
      <p:sp>
        <p:nvSpPr>
          <p:cNvPr id="12" name="11 Oval"/>
          <p:cNvSpPr/>
          <p:nvPr/>
        </p:nvSpPr>
        <p:spPr>
          <a:xfrm>
            <a:off x="3357563" y="3786188"/>
            <a:ext cx="1785937" cy="214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3" name="12 Oval"/>
          <p:cNvSpPr/>
          <p:nvPr/>
        </p:nvSpPr>
        <p:spPr>
          <a:xfrm>
            <a:off x="285750" y="5072063"/>
            <a:ext cx="400050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357188"/>
            <a:ext cx="2857500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2000250"/>
            <a:ext cx="573405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2938" y="357188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OPEN COURSEWARE</a:t>
            </a: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16" y="1600200"/>
            <a:ext cx="5366167" cy="4876800"/>
          </a:xfrm>
        </p:spPr>
      </p:pic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881AF9-1559-4938-815D-E4285525C244}" type="slidenum">
              <a:rPr lang="tr-TR" smtClean="0"/>
              <a:pPr>
                <a:defRPr/>
              </a:pPr>
              <a:t>100</a:t>
            </a:fld>
            <a:endParaRPr lang="tr-TR"/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214438"/>
            <a:ext cx="8042275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1214438"/>
            <a:ext cx="7889875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75" y="1214438"/>
            <a:ext cx="7756525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214438"/>
            <a:ext cx="7572375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1214438"/>
            <a:ext cx="7323137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214438"/>
            <a:ext cx="71437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UADMK</a:t>
            </a:r>
          </a:p>
        </p:txBody>
      </p:sp>
      <p:pic>
        <p:nvPicPr>
          <p:cNvPr id="7782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83033"/>
            <a:ext cx="8229600" cy="3711133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9BA61C-F333-4E11-9897-54B567A8708C}" type="slidenum">
              <a:rPr lang="tr-TR" smtClean="0"/>
              <a:pPr>
                <a:defRPr/>
              </a:pPr>
              <a:t>101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UADMK</a:t>
            </a:r>
          </a:p>
        </p:txBody>
      </p:sp>
      <p:pic>
        <p:nvPicPr>
          <p:cNvPr id="7885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62096"/>
            <a:ext cx="8229600" cy="4353007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59B96-B518-41E1-86CF-4E315D3C3235}" type="slidenum">
              <a:rPr lang="tr-TR" smtClean="0"/>
              <a:pPr>
                <a:defRPr/>
              </a:pPr>
              <a:t>102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Başlık"/>
          <p:cNvSpPr>
            <a:spLocks noGrp="1"/>
          </p:cNvSpPr>
          <p:nvPr>
            <p:ph type="title"/>
          </p:nvPr>
        </p:nvSpPr>
        <p:spPr>
          <a:xfrm>
            <a:off x="428625" y="457200"/>
            <a:ext cx="8715375" cy="1042988"/>
          </a:xfrm>
        </p:spPr>
        <p:txBody>
          <a:bodyPr/>
          <a:lstStyle/>
          <a:p>
            <a:pPr eaLnBrk="1" hangingPunct="1"/>
            <a:r>
              <a:rPr lang="tr-TR" sz="4000" smtClean="0"/>
              <a:t>AÇIK DERS MALZEMELERİ - ODTÜ</a:t>
            </a:r>
          </a:p>
        </p:txBody>
      </p:sp>
      <p:pic>
        <p:nvPicPr>
          <p:cNvPr id="716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0" y="1600200"/>
            <a:ext cx="7463160" cy="4876800"/>
          </a:xfrm>
        </p:spPr>
      </p:pic>
      <p:sp>
        <p:nvSpPr>
          <p:cNvPr id="20" name="1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0892E-C75F-4324-873B-3552041F5A44}" type="slidenum">
              <a:rPr lang="tr-TR" smtClean="0"/>
              <a:pPr>
                <a:defRPr/>
              </a:pPr>
              <a:t>103</a:t>
            </a:fld>
            <a:endParaRPr lang="tr-TR"/>
          </a:p>
        </p:txBody>
      </p:sp>
      <p:sp>
        <p:nvSpPr>
          <p:cNvPr id="11" name="10 Oval"/>
          <p:cNvSpPr/>
          <p:nvPr/>
        </p:nvSpPr>
        <p:spPr>
          <a:xfrm>
            <a:off x="500063" y="3286125"/>
            <a:ext cx="1214437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571625"/>
            <a:ext cx="828675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Oval"/>
          <p:cNvSpPr/>
          <p:nvPr/>
        </p:nvSpPr>
        <p:spPr>
          <a:xfrm>
            <a:off x="2000250" y="4786313"/>
            <a:ext cx="928688" cy="214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571625"/>
            <a:ext cx="80724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Oval"/>
          <p:cNvSpPr/>
          <p:nvPr/>
        </p:nvSpPr>
        <p:spPr>
          <a:xfrm>
            <a:off x="857250" y="2928938"/>
            <a:ext cx="785813" cy="214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357438"/>
            <a:ext cx="685800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357438"/>
            <a:ext cx="685800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Oval"/>
          <p:cNvSpPr/>
          <p:nvPr/>
        </p:nvSpPr>
        <p:spPr>
          <a:xfrm>
            <a:off x="2571750" y="3143250"/>
            <a:ext cx="428625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61452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571625"/>
            <a:ext cx="77152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3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571625"/>
            <a:ext cx="7500938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Oval"/>
          <p:cNvSpPr/>
          <p:nvPr/>
        </p:nvSpPr>
        <p:spPr>
          <a:xfrm>
            <a:off x="1285875" y="3500438"/>
            <a:ext cx="857250" cy="142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6" name="15 Oval"/>
          <p:cNvSpPr/>
          <p:nvPr/>
        </p:nvSpPr>
        <p:spPr>
          <a:xfrm>
            <a:off x="3714750" y="3571875"/>
            <a:ext cx="357188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61454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571625"/>
            <a:ext cx="74295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5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571625"/>
            <a:ext cx="7286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18 Oval"/>
          <p:cNvSpPr/>
          <p:nvPr/>
        </p:nvSpPr>
        <p:spPr>
          <a:xfrm>
            <a:off x="1643063" y="4429125"/>
            <a:ext cx="857250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8" grpId="0" animBg="1"/>
      <p:bldP spid="14" grpId="0" animBg="1"/>
      <p:bldP spid="16" grpId="0" animBg="1"/>
      <p:bldP spid="19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Hacettepe Açık Ders Malzemeleri</a:t>
            </a:r>
          </a:p>
        </p:txBody>
      </p:sp>
      <p:pic>
        <p:nvPicPr>
          <p:cNvPr id="8090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53" y="1600200"/>
            <a:ext cx="7787693" cy="4876800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732390-CFD5-4B1D-BC84-3C9814913C92}" type="slidenum">
              <a:rPr lang="tr-TR" smtClean="0"/>
              <a:pPr>
                <a:defRPr/>
              </a:pPr>
              <a:t>104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Hacettepe Açık Ders Malzemeleri</a:t>
            </a:r>
          </a:p>
        </p:txBody>
      </p:sp>
      <p:pic>
        <p:nvPicPr>
          <p:cNvPr id="8192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51" y="1600200"/>
            <a:ext cx="7962297" cy="4876800"/>
          </a:xfrm>
          <a:noFill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1338B7-6FC0-4C6C-A520-F3A0EB1CCB95}" type="slidenum">
              <a:rPr lang="tr-TR" smtClean="0"/>
              <a:pPr>
                <a:defRPr/>
              </a:pPr>
              <a:t>105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AÇIK ARŞİVLER</a:t>
            </a:r>
          </a:p>
        </p:txBody>
      </p:sp>
      <p:sp>
        <p:nvSpPr>
          <p:cNvPr id="83971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marL="185738" lvl="2" indent="-179388" eaLnBrk="1" hangingPunct="1">
              <a:spcBef>
                <a:spcPts val="1000"/>
              </a:spcBef>
              <a:tabLst>
                <a:tab pos="1049338" algn="l"/>
                <a:tab pos="1963738" algn="l"/>
                <a:tab pos="2878138" algn="l"/>
                <a:tab pos="3792538" algn="l"/>
                <a:tab pos="4706938" algn="l"/>
                <a:tab pos="5621338" algn="l"/>
                <a:tab pos="6535738" algn="l"/>
                <a:tab pos="7450138" algn="l"/>
                <a:tab pos="8364538" algn="l"/>
                <a:tab pos="9278938" algn="l"/>
              </a:tabLst>
            </a:pPr>
            <a:r>
              <a:rPr lang="en-GB" smtClean="0">
                <a:latin typeface="Century Gothic" pitchFamily="34" charset="0"/>
              </a:rPr>
              <a:t>Bir ya da daha çok üniversitenin / kuruluşun entelektüel ürünlerini kaydeden ve koruyan dijital derme</a:t>
            </a:r>
          </a:p>
          <a:p>
            <a:pPr marL="185738" lvl="4" indent="-179388" algn="r" eaLnBrk="1" hangingPunct="1">
              <a:spcBef>
                <a:spcPts val="900"/>
              </a:spcBef>
              <a:buFontTx/>
              <a:buNone/>
              <a:tabLst>
                <a:tab pos="1049338" algn="l"/>
                <a:tab pos="1963738" algn="l"/>
                <a:tab pos="2878138" algn="l"/>
                <a:tab pos="3792538" algn="l"/>
                <a:tab pos="4706938" algn="l"/>
                <a:tab pos="5621338" algn="l"/>
                <a:tab pos="6535738" algn="l"/>
                <a:tab pos="7450138" algn="l"/>
                <a:tab pos="8364538" algn="l"/>
                <a:tab pos="9278938" algn="l"/>
              </a:tabLst>
            </a:pPr>
            <a:r>
              <a:rPr lang="en-GB" sz="2400" smtClean="0">
                <a:latin typeface="Century Gothic" pitchFamily="34" charset="0"/>
              </a:rPr>
              <a:t>				</a:t>
            </a:r>
            <a:r>
              <a:rPr lang="tr-TR" sz="2400" smtClean="0">
                <a:solidFill>
                  <a:srgbClr val="FF6600"/>
                </a:solidFill>
                <a:latin typeface="Century Gothic" pitchFamily="34" charset="0"/>
              </a:rPr>
              <a:t>(</a:t>
            </a:r>
            <a:r>
              <a:rPr lang="en-GB" sz="2400" smtClean="0">
                <a:solidFill>
                  <a:srgbClr val="FF6600"/>
                </a:solidFill>
                <a:latin typeface="Century Gothic" pitchFamily="34" charset="0"/>
              </a:rPr>
              <a:t>Tonta, 2006</a:t>
            </a:r>
            <a:r>
              <a:rPr lang="tr-TR" sz="2400" smtClean="0">
                <a:solidFill>
                  <a:srgbClr val="FF6600"/>
                </a:solidFill>
                <a:latin typeface="Century Gothic" pitchFamily="34" charset="0"/>
              </a:rPr>
              <a:t>)</a:t>
            </a:r>
            <a:endParaRPr lang="tr-TR" sz="240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A05D2D-D06E-4467-8A6B-9FCA7EBC561A}" type="slidenum">
              <a:rPr lang="tr-TR" smtClean="0"/>
              <a:pPr>
                <a:defRPr/>
              </a:pPr>
              <a:t>106</a:t>
            </a:fld>
            <a:endParaRPr lang="tr-TR"/>
          </a:p>
        </p:txBody>
      </p:sp>
      <p:pic>
        <p:nvPicPr>
          <p:cNvPr id="8397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286125"/>
            <a:ext cx="824865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143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AÇIK ARŞİVLER</a:t>
            </a: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695E71-E5B1-43BE-B68E-D4901BC0239B}" type="slidenum">
              <a:rPr lang="tr-TR" smtClean="0"/>
              <a:pPr>
                <a:defRPr/>
              </a:pPr>
              <a:t>107</a:t>
            </a:fld>
            <a:endParaRPr lang="tr-TR"/>
          </a:p>
        </p:txBody>
      </p:sp>
      <p:pic>
        <p:nvPicPr>
          <p:cNvPr id="3" name="Resim 2" descr="Ekran Kırpm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94"/>
          <a:stretch/>
        </p:blipFill>
        <p:spPr>
          <a:xfrm>
            <a:off x="251520" y="1068266"/>
            <a:ext cx="2607590" cy="5629275"/>
          </a:xfrm>
          <a:prstGeom prst="rect">
            <a:avLst/>
          </a:prstGeom>
        </p:spPr>
      </p:pic>
      <p:pic>
        <p:nvPicPr>
          <p:cNvPr id="4" name="Resim 3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512" y="1484784"/>
            <a:ext cx="4752975" cy="4429125"/>
          </a:xfrm>
          <a:prstGeom prst="rect">
            <a:avLst/>
          </a:prstGeom>
        </p:spPr>
      </p:pic>
      <p:pic>
        <p:nvPicPr>
          <p:cNvPr id="5" name="Resim 4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484784"/>
            <a:ext cx="3581400" cy="3733800"/>
          </a:xfrm>
          <a:prstGeom prst="rect">
            <a:avLst/>
          </a:prstGeom>
        </p:spPr>
      </p:pic>
      <p:sp>
        <p:nvSpPr>
          <p:cNvPr id="12" name="8 Dikdörtgen"/>
          <p:cNvSpPr>
            <a:spLocks noChangeArrowheads="1"/>
          </p:cNvSpPr>
          <p:nvPr/>
        </p:nvSpPr>
        <p:spPr bwMode="auto">
          <a:xfrm>
            <a:off x="2821782" y="6507209"/>
            <a:ext cx="36433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r-TR" sz="1100" dirty="0">
                <a:hlinkClick r:id="rId5"/>
              </a:rPr>
              <a:t>http://roar.eprints.org/?action=browse</a:t>
            </a:r>
            <a:r>
              <a:rPr lang="tr-TR" sz="1100" dirty="0"/>
              <a:t> </a:t>
            </a:r>
            <a:r>
              <a:rPr lang="tr-TR" sz="1100" dirty="0" smtClean="0"/>
              <a:t>(06.10.2011)</a:t>
            </a:r>
            <a:endParaRPr lang="tr-TR" sz="1100" dirty="0"/>
          </a:p>
        </p:txBody>
      </p:sp>
      <p:sp>
        <p:nvSpPr>
          <p:cNvPr id="13" name="14 Oval"/>
          <p:cNvSpPr/>
          <p:nvPr/>
        </p:nvSpPr>
        <p:spPr>
          <a:xfrm>
            <a:off x="-24052" y="6531022"/>
            <a:ext cx="7715250" cy="2143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6" name="Resim 5" descr="Ekran Kırpm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33" y="1143000"/>
            <a:ext cx="59436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AÇIK ARŞİVLER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FB6875-25BA-4849-B565-DD39C02B77CB}" type="slidenum">
              <a:rPr lang="tr-TR" smtClean="0"/>
              <a:pPr>
                <a:defRPr/>
              </a:pPr>
              <a:t>108</a:t>
            </a:fld>
            <a:endParaRPr lang="tr-TR"/>
          </a:p>
        </p:txBody>
      </p:sp>
      <p:sp>
        <p:nvSpPr>
          <p:cNvPr id="86019" name="7 Dikdörtgen"/>
          <p:cNvSpPr>
            <a:spLocks noChangeArrowheads="1"/>
          </p:cNvSpPr>
          <p:nvPr/>
        </p:nvSpPr>
        <p:spPr bwMode="auto">
          <a:xfrm>
            <a:off x="214313" y="6143625"/>
            <a:ext cx="8929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tr-TR" sz="900" dirty="0"/>
              <a:t>http://www.opendoar.org/onechart.php?cID=&amp;ctID=&amp;rtID=&amp;clID=&amp;lID=&amp;potID=&amp;rSoftWareName=&amp;search=&amp;groupby=c.cCountry&amp;tallyby=DISTINCT(o.oID)&amp;orderby=Tally%20DESC&amp;charttype=pie&amp;width=600&amp;height=300&amp;caption=Proportion%20of%20Repository%20Organisations%20by%20Country%20-%20Worldwide </a:t>
            </a:r>
            <a:r>
              <a:rPr lang="tr-TR" sz="900" dirty="0" smtClean="0"/>
              <a:t>(06.10.2011) </a:t>
            </a:r>
            <a:endParaRPr lang="tr-TR" sz="900" dirty="0"/>
          </a:p>
        </p:txBody>
      </p:sp>
      <p:pic>
        <p:nvPicPr>
          <p:cNvPr id="4" name="Resim 3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1407"/>
            <a:ext cx="9144000" cy="5155186"/>
          </a:xfrm>
          <a:prstGeom prst="rect">
            <a:avLst/>
          </a:prstGeom>
        </p:spPr>
      </p:pic>
      <p:pic>
        <p:nvPicPr>
          <p:cNvPr id="6" name="Resim 5" descr="Ekran Kırpm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4" y="1484784"/>
            <a:ext cx="6164535" cy="3600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109</a:t>
            </a:fld>
            <a:endParaRPr lang="tr-TR"/>
          </a:p>
        </p:txBody>
      </p:sp>
      <p:pic>
        <p:nvPicPr>
          <p:cNvPr id="7" name="İçerik Yer Tutucusu 6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8283800" cy="4474248"/>
          </a:xfrm>
        </p:spPr>
      </p:pic>
    </p:spTree>
    <p:extLst>
      <p:ext uri="{BB962C8B-B14F-4D97-AF65-F5344CB8AC3E}">
        <p14:creationId xmlns:p14="http://schemas.microsoft.com/office/powerpoint/2010/main" val="128919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Results for 'erzurum' [] - Windows Internet Explor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348"/>
            <a:ext cx="9144000" cy="6472652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110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174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Başlık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371600"/>
          </a:xfrm>
        </p:spPr>
        <p:txBody>
          <a:bodyPr/>
          <a:lstStyle/>
          <a:p>
            <a:r>
              <a:rPr lang="tr-TR" smtClean="0"/>
              <a:t>Atatürk Üniversitesi Elektronik Dergileri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9A970E-CBEA-4C9B-A253-3E8B220516B8}" type="slidenum">
              <a:rPr lang="tr-TR" smtClean="0"/>
              <a:pPr>
                <a:defRPr/>
              </a:pPr>
              <a:t>111</a:t>
            </a:fld>
            <a:endParaRPr lang="tr-TR"/>
          </a:p>
        </p:txBody>
      </p:sp>
      <p:sp>
        <p:nvSpPr>
          <p:cNvPr id="6" name="5 Dikdörtgen"/>
          <p:cNvSpPr>
            <a:spLocks noChangeArrowheads="1"/>
          </p:cNvSpPr>
          <p:nvPr/>
        </p:nvSpPr>
        <p:spPr bwMode="auto">
          <a:xfrm>
            <a:off x="3132138" y="1162275"/>
            <a:ext cx="289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r-TR" dirty="0"/>
              <a:t>http://e-dergi.atauni.edu.tr/</a:t>
            </a:r>
          </a:p>
        </p:txBody>
      </p:sp>
      <p:pic>
        <p:nvPicPr>
          <p:cNvPr id="7" name="Resim 6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6"/>
            <a:ext cx="8271612" cy="5098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YENİ NESİL ARAMA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698477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61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Geleceğin arama motorları</a:t>
            </a:r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" y="260648"/>
            <a:ext cx="7355897" cy="6597352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113</a:t>
            </a:fld>
            <a:endParaRPr lang="tr-TR"/>
          </a:p>
        </p:txBody>
      </p:sp>
      <p:pic>
        <p:nvPicPr>
          <p:cNvPr id="6" name="Resim 5" descr="Ekran Kırpma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4"/>
          <a:stretch/>
        </p:blipFill>
        <p:spPr>
          <a:xfrm>
            <a:off x="683568" y="452092"/>
            <a:ext cx="8274902" cy="594033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094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43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114</a:t>
            </a:fld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750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115</a:t>
            </a:fld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73" y="1"/>
            <a:ext cx="925252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1907704" y="476672"/>
            <a:ext cx="864096" cy="36004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075" name="Picture 3" descr="C:\Users\Coşkun\AppData\Local\Microsoft\Windows\Temporary Internet Files\Content.IE5\7XIR2Q3W\MC90038404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60848"/>
            <a:ext cx="266429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ol Ok 5"/>
          <p:cNvSpPr/>
          <p:nvPr/>
        </p:nvSpPr>
        <p:spPr>
          <a:xfrm>
            <a:off x="4211960" y="225461"/>
            <a:ext cx="864096" cy="216024"/>
          </a:xfrm>
          <a:prstGeom prst="leftArrow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876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533400"/>
            <a:ext cx="7931224" cy="990600"/>
          </a:xfrm>
        </p:spPr>
        <p:txBody>
          <a:bodyPr/>
          <a:lstStyle/>
          <a:p>
            <a:r>
              <a:rPr lang="tr-TR" dirty="0" smtClean="0"/>
              <a:t>Geleceğin arama motorları</a:t>
            </a:r>
            <a:endParaRPr lang="tr-TR" dirty="0"/>
          </a:p>
        </p:txBody>
      </p:sp>
      <p:pic>
        <p:nvPicPr>
          <p:cNvPr id="5" name="İçerik Yer Tutucusu 4" descr="Ekran Kırp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18" y="1559621"/>
            <a:ext cx="7713213" cy="4917379"/>
          </a:xfr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E5799-5CE2-41CE-BB54-C1A9F4FF0CCC}" type="slidenum">
              <a:rPr lang="tr-TR" smtClean="0"/>
              <a:pPr>
                <a:defRPr/>
              </a:pPr>
              <a:t>116</a:t>
            </a:fld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2915816" y="227687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http://www.wolframalpha.com/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915816" y="4002103"/>
            <a:ext cx="2516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who is the first president of Turkey</a:t>
            </a:r>
            <a:endParaRPr lang="tr-TR" sz="1200" dirty="0"/>
          </a:p>
        </p:txBody>
      </p:sp>
      <p:pic>
        <p:nvPicPr>
          <p:cNvPr id="11" name="Resim 10" descr="Ekran Kırpma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/>
          <a:stretch/>
        </p:blipFill>
        <p:spPr>
          <a:xfrm>
            <a:off x="2123728" y="1468192"/>
            <a:ext cx="6267450" cy="5216870"/>
          </a:xfrm>
          <a:prstGeom prst="rect">
            <a:avLst/>
          </a:prstGeom>
        </p:spPr>
      </p:pic>
      <p:pic>
        <p:nvPicPr>
          <p:cNvPr id="12" name="Resim 11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003" y="827187"/>
            <a:ext cx="5676900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343"/>
            <a:ext cx="9144000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694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28638"/>
            <a:ext cx="9036496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619672" y="4869160"/>
            <a:ext cx="720080" cy="576064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808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Kim Bu IUCN?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0768"/>
            <a:ext cx="8964488" cy="581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63688" y="1700808"/>
            <a:ext cx="4104456" cy="792088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40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Kim Bu IUCN?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5410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18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sp>
        <p:nvSpPr>
          <p:cNvPr id="11264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tr-TR" smtClean="0"/>
          </a:p>
          <a:p>
            <a:pPr algn="ctr">
              <a:buFont typeface="Wingdings" pitchFamily="2" charset="2"/>
              <a:buNone/>
            </a:pPr>
            <a:endParaRPr lang="tr-TR" smtClean="0"/>
          </a:p>
          <a:p>
            <a:pPr algn="ctr">
              <a:buFont typeface="Wingdings" pitchFamily="2" charset="2"/>
              <a:buNone/>
            </a:pPr>
            <a:r>
              <a:rPr lang="tr-TR" smtClean="0"/>
              <a:t>TEŞEKKÜRLER…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B6526C-32DD-4A2E-97C7-6CED8129C1AE}" type="slidenum">
              <a:rPr lang="tr-TR" smtClean="0"/>
              <a:pPr>
                <a:defRPr/>
              </a:pPr>
              <a:t>121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lik">
  <a:themeElements>
    <a:clrScheme name="Netlik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tli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>
    <a:spDef>
      <a:spPr>
        <a:noFill/>
        <a:ln w="4445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3680</TotalTime>
  <Words>1333</Words>
  <Application>Microsoft Office PowerPoint</Application>
  <PresentationFormat>Ekran Gösterisi (4:3)</PresentationFormat>
  <Paragraphs>404</Paragraphs>
  <Slides>121</Slides>
  <Notes>8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121</vt:i4>
      </vt:variant>
    </vt:vector>
  </HeadingPairs>
  <TitlesOfParts>
    <vt:vector size="122" baseType="lpstr">
      <vt:lpstr>Netlik</vt:lpstr>
      <vt:lpstr>BİLİMSEL BİLGİYE ERİŞİM  </vt:lpstr>
      <vt:lpstr>BaŞLaRKeN</vt:lpstr>
      <vt:lpstr>PLAN</vt:lpstr>
      <vt:lpstr>PowerPoint Sunusu</vt:lpstr>
      <vt:lpstr>Bilimsel Bilgiye Erişim Süreci</vt:lpstr>
      <vt:lpstr>Bilimsel Bilgiye Erişim Süreci</vt:lpstr>
      <vt:lpstr>Bilgi Kaynakları</vt:lpstr>
      <vt:lpstr>Literatür Taraması</vt:lpstr>
      <vt:lpstr>Bilginin Bulunması ve Elde Edilmesi</vt:lpstr>
      <vt:lpstr>Niçin Kütüphane?</vt:lpstr>
      <vt:lpstr>KÜTÜPHANE - KATALOGLAR</vt:lpstr>
      <vt:lpstr>PowerPoint Sunusu</vt:lpstr>
      <vt:lpstr>Katalog Tarama (Kitap, Tez, Dergi vb. bulma) </vt:lpstr>
      <vt:lpstr>Katalog Tarama</vt:lpstr>
      <vt:lpstr> Katalog Tarama</vt:lpstr>
      <vt:lpstr>Yer Numarası</vt:lpstr>
      <vt:lpstr>PowerPoint Sunusu</vt:lpstr>
      <vt:lpstr>PowerPoint Sunusu</vt:lpstr>
      <vt:lpstr>Toplu Katalog (Evrensel)</vt:lpstr>
      <vt:lpstr>Toplu Katalog (Evrensel) </vt:lpstr>
      <vt:lpstr>Google Books  http://books.google.com.tr/</vt:lpstr>
      <vt:lpstr>Google Books</vt:lpstr>
      <vt:lpstr>PowerPoint Sunusu</vt:lpstr>
      <vt:lpstr>Google Books</vt:lpstr>
      <vt:lpstr>Makale Bulma</vt:lpstr>
      <vt:lpstr>Bibliyografik Veritabanları</vt:lpstr>
      <vt:lpstr>Türkiye Makaleler Bibliyografyası-Milli Kütüphane</vt:lpstr>
      <vt:lpstr>ULAKBİM-Ulusal Veritabanları</vt:lpstr>
      <vt:lpstr>Web of Knowledge</vt:lpstr>
      <vt:lpstr>Web of Knowledge</vt:lpstr>
      <vt:lpstr>Web of Knowledge</vt:lpstr>
      <vt:lpstr>Web of Knowledge-Citation Mapping</vt:lpstr>
      <vt:lpstr>PowerPoint Sunusu</vt:lpstr>
      <vt:lpstr>ACS</vt:lpstr>
      <vt:lpstr>ACS</vt:lpstr>
      <vt:lpstr>ACS</vt:lpstr>
      <vt:lpstr>Künye Okuma</vt:lpstr>
      <vt:lpstr>DOI</vt:lpstr>
      <vt:lpstr>PowerPoint Sunusu</vt:lpstr>
      <vt:lpstr>E-Dergi Listesi + Tarama</vt:lpstr>
      <vt:lpstr>PowerPoint Sunusu</vt:lpstr>
      <vt:lpstr>PowerPoint Sunusu</vt:lpstr>
      <vt:lpstr>PowerPoint Sunusu</vt:lpstr>
      <vt:lpstr>Veritabanları- Toplu Tarama</vt:lpstr>
      <vt:lpstr>YÖK Ulusal Tez Merkezi</vt:lpstr>
      <vt:lpstr>Elektronik Tezler</vt:lpstr>
      <vt:lpstr>Elektronik Tezler</vt:lpstr>
      <vt:lpstr>Elektronik Tezler</vt:lpstr>
      <vt:lpstr>Elektronik Tezler</vt:lpstr>
      <vt:lpstr>Elektronik Kitaplar</vt:lpstr>
      <vt:lpstr>PowerPoint Sunusu</vt:lpstr>
      <vt:lpstr>PowerPoint Sunusu</vt:lpstr>
      <vt:lpstr>PowerPoint Sunusu</vt:lpstr>
      <vt:lpstr>Elektronik Kitaplar</vt:lpstr>
      <vt:lpstr>Elektronik Kitaplar</vt:lpstr>
      <vt:lpstr>Elektronik Kitaplar</vt:lpstr>
      <vt:lpstr>Tam Metin Dijital Kütüphaneler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Veri Tabanlarına Kampus Dışı Erişim</vt:lpstr>
      <vt:lpstr>Belge Sağlama</vt:lpstr>
      <vt:lpstr>Belge Sağlama-Üyelik</vt:lpstr>
      <vt:lpstr>Belge Sağlama-İstek Yapma</vt:lpstr>
      <vt:lpstr>Belge Sağlama-İstek Sepeti</vt:lpstr>
      <vt:lpstr>Belge Sağlama-Kitap</vt:lpstr>
      <vt:lpstr>EndNote</vt:lpstr>
      <vt:lpstr>EndNote</vt:lpstr>
      <vt:lpstr>EndNote</vt:lpstr>
      <vt:lpstr>EndNote-Word</vt:lpstr>
      <vt:lpstr>PowerPoint Sunusu</vt:lpstr>
      <vt:lpstr>PowerPoint Sunusu</vt:lpstr>
      <vt:lpstr>PowerPoint Sunusu</vt:lpstr>
      <vt:lpstr>PowerPoint Sunusu</vt:lpstr>
      <vt:lpstr>PowerPoint Sunusu</vt:lpstr>
      <vt:lpstr>Alternatif Erişim Araçları</vt:lpstr>
      <vt:lpstr>PowerPoint Sunusu</vt:lpstr>
      <vt:lpstr>PowerPoint Sunusu</vt:lpstr>
      <vt:lpstr>PowerPoint Sunusu</vt:lpstr>
      <vt:lpstr>Açık Arşivler – Erişim Araçları</vt:lpstr>
      <vt:lpstr>Atatürk Üniversitesi Açık Arşivi</vt:lpstr>
      <vt:lpstr>Ücretsiz Elektronik Dergiler</vt:lpstr>
      <vt:lpstr>Ücretsiz Elektronik Dergiler</vt:lpstr>
      <vt:lpstr>Ücretsiz Elektronik Dergiler</vt:lpstr>
      <vt:lpstr>Anahtar Kelime Tarama</vt:lpstr>
      <vt:lpstr>Google Scholar</vt:lpstr>
      <vt:lpstr>OpenCourseWare</vt:lpstr>
      <vt:lpstr>OpenCourseWare</vt:lpstr>
      <vt:lpstr>OpenCourseWare</vt:lpstr>
      <vt:lpstr>OPEN COURSEWARE</vt:lpstr>
      <vt:lpstr>OPEN COURSEWARE</vt:lpstr>
      <vt:lpstr>UADMK</vt:lpstr>
      <vt:lpstr>UADMK</vt:lpstr>
      <vt:lpstr>AÇIK DERS MALZEMELERİ - ODTÜ</vt:lpstr>
      <vt:lpstr>Hacettepe Açık Ders Malzemeleri</vt:lpstr>
      <vt:lpstr>Hacettepe Açık Ders Malzemeleri</vt:lpstr>
      <vt:lpstr>AÇIK ARŞİVLER</vt:lpstr>
      <vt:lpstr>AÇIK ARŞİVLER</vt:lpstr>
      <vt:lpstr>AÇIK ARŞİVLER</vt:lpstr>
      <vt:lpstr>PowerPoint Sunusu</vt:lpstr>
      <vt:lpstr>PowerPoint Sunusu</vt:lpstr>
      <vt:lpstr>Atatürk Üniversitesi Elektronik Dergileri</vt:lpstr>
      <vt:lpstr> YENİ NESİL ARAMA </vt:lpstr>
      <vt:lpstr>Geleceğin arama motorları</vt:lpstr>
      <vt:lpstr>PowerPoint Sunusu</vt:lpstr>
      <vt:lpstr>PowerPoint Sunusu</vt:lpstr>
      <vt:lpstr>Geleceğin arama motorları</vt:lpstr>
      <vt:lpstr>PowerPoint Sunusu</vt:lpstr>
      <vt:lpstr>PowerPoint Sunusu</vt:lpstr>
      <vt:lpstr>Kim Bu IUCN?</vt:lpstr>
      <vt:lpstr>Kim Bu IUCN?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Bilimsel Bilgiye Erişim ve Web of Science</dc:title>
  <dc:creator>Coşkun</dc:creator>
  <cp:lastModifiedBy>KB</cp:lastModifiedBy>
  <cp:revision>260</cp:revision>
  <dcterms:created xsi:type="dcterms:W3CDTF">2009-12-22T14:32:21Z</dcterms:created>
  <dcterms:modified xsi:type="dcterms:W3CDTF">2011-10-07T12:20:18Z</dcterms:modified>
</cp:coreProperties>
</file>