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318" r:id="rId3"/>
    <p:sldId id="257" r:id="rId4"/>
    <p:sldId id="258" r:id="rId5"/>
    <p:sldId id="260" r:id="rId6"/>
    <p:sldId id="261" r:id="rId7"/>
    <p:sldId id="315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322" r:id="rId21"/>
    <p:sldId id="323" r:id="rId22"/>
    <p:sldId id="324" r:id="rId23"/>
    <p:sldId id="325" r:id="rId24"/>
    <p:sldId id="277" r:id="rId25"/>
    <p:sldId id="279" r:id="rId26"/>
    <p:sldId id="283" r:id="rId27"/>
    <p:sldId id="284" r:id="rId28"/>
    <p:sldId id="285" r:id="rId29"/>
    <p:sldId id="286" r:id="rId30"/>
    <p:sldId id="289" r:id="rId31"/>
    <p:sldId id="294" r:id="rId32"/>
    <p:sldId id="319" r:id="rId33"/>
    <p:sldId id="320" r:id="rId34"/>
    <p:sldId id="295" r:id="rId35"/>
    <p:sldId id="299" r:id="rId36"/>
    <p:sldId id="321" r:id="rId37"/>
    <p:sldId id="302" r:id="rId38"/>
    <p:sldId id="303" r:id="rId39"/>
    <p:sldId id="304" r:id="rId40"/>
    <p:sldId id="305" r:id="rId41"/>
    <p:sldId id="306" r:id="rId42"/>
    <p:sldId id="307" r:id="rId43"/>
    <p:sldId id="314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>
      <p:cViewPr varScale="1">
        <p:scale>
          <a:sx n="74" d="100"/>
          <a:sy n="74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14.04.2011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857224" y="1142984"/>
            <a:ext cx="7772400" cy="1975104"/>
          </a:xfrm>
        </p:spPr>
        <p:txBody>
          <a:bodyPr/>
          <a:lstStyle/>
          <a:p>
            <a:r>
              <a:rPr lang="tr-TR" dirty="0" smtClean="0"/>
              <a:t>BİYOLOJİK GÜVENLİK</a:t>
            </a:r>
            <a:br>
              <a:rPr lang="tr-TR" dirty="0" smtClean="0"/>
            </a:br>
            <a:r>
              <a:rPr lang="tr-TR" dirty="0" smtClean="0"/>
              <a:t>(BİYOGÜVENLİK)</a:t>
            </a:r>
            <a:endParaRPr lang="tr-TR" dirty="0"/>
          </a:p>
        </p:txBody>
      </p:sp>
      <p:sp>
        <p:nvSpPr>
          <p:cNvPr id="3" name="2 Metin kutusu"/>
          <p:cNvSpPr txBox="1"/>
          <p:nvPr/>
        </p:nvSpPr>
        <p:spPr>
          <a:xfrm>
            <a:off x="2714612" y="4293096"/>
            <a:ext cx="6429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PROF. DR. ÖMER FARUK ALGUR</a:t>
            </a:r>
          </a:p>
          <a:p>
            <a:pPr algn="ctr"/>
            <a:r>
              <a:rPr lang="tr-TR" dirty="0" smtClean="0"/>
              <a:t>FEN FAKÜLTESİ BİYOLOJİ BÖLÜMÜ</a:t>
            </a:r>
            <a:endParaRPr lang="tr-TR" dirty="0"/>
          </a:p>
        </p:txBody>
      </p:sp>
      <p:pic>
        <p:nvPicPr>
          <p:cNvPr id="2050" name="Picture 2" descr="C:\Documents and Settings\Administrator\Desktop\lab güvenliği\İçeri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14818"/>
            <a:ext cx="2643206" cy="207310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/>
          </a:bodyPr>
          <a:lstStyle/>
          <a:p>
            <a:r>
              <a:rPr lang="tr-TR" dirty="0" smtClean="0"/>
              <a:t>Laboratuardan bulaşan enfeksiyonların epidemiyolojisi</a:t>
            </a:r>
          </a:p>
          <a:p>
            <a:r>
              <a:rPr lang="tr-TR" dirty="0" smtClean="0"/>
              <a:t>Tehlikenin sınıflandırılması – Risk grupları</a:t>
            </a:r>
          </a:p>
          <a:p>
            <a:r>
              <a:rPr lang="tr-TR" dirty="0" smtClean="0"/>
              <a:t>Biyolojik güvenlik seviyeleri</a:t>
            </a:r>
          </a:p>
          <a:p>
            <a:r>
              <a:rPr lang="tr-TR" dirty="0" err="1" smtClean="0"/>
              <a:t>Biyogüvenliğin</a:t>
            </a:r>
            <a:r>
              <a:rPr lang="tr-TR" dirty="0" smtClean="0"/>
              <a:t> ilkeleri ve uygulamaları</a:t>
            </a:r>
          </a:p>
          <a:p>
            <a:r>
              <a:rPr lang="tr-TR" dirty="0" smtClean="0"/>
              <a:t>Atık </a:t>
            </a:r>
            <a:r>
              <a:rPr lang="tr-TR" dirty="0" smtClean="0"/>
              <a:t>yönetimi</a:t>
            </a:r>
          </a:p>
          <a:p>
            <a:r>
              <a:rPr lang="tr-TR" dirty="0" err="1" smtClean="0"/>
              <a:t>Dekontaminasyon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Eğitim Konuları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2357430"/>
            <a:ext cx="8501122" cy="4043378"/>
          </a:xfrm>
        </p:spPr>
        <p:txBody>
          <a:bodyPr>
            <a:normAutofit/>
          </a:bodyPr>
          <a:lstStyle/>
          <a:p>
            <a:r>
              <a:rPr lang="tr-TR" dirty="0" smtClean="0"/>
              <a:t>Bu eğitim, biyolojik materyaller </a:t>
            </a:r>
            <a:r>
              <a:rPr lang="tr-TR" dirty="0" smtClean="0">
                <a:solidFill>
                  <a:srgbClr val="FFFF00"/>
                </a:solidFill>
              </a:rPr>
              <a:t>( bakteri, virüs, </a:t>
            </a:r>
            <a:r>
              <a:rPr lang="tr-TR" dirty="0" err="1" smtClean="0">
                <a:solidFill>
                  <a:srgbClr val="FFFF00"/>
                </a:solidFill>
              </a:rPr>
              <a:t>fungus</a:t>
            </a:r>
            <a:r>
              <a:rPr lang="tr-TR" dirty="0" smtClean="0">
                <a:solidFill>
                  <a:srgbClr val="FFFF00"/>
                </a:solidFill>
              </a:rPr>
              <a:t>, </a:t>
            </a:r>
            <a:r>
              <a:rPr lang="tr-TR" dirty="0" err="1" smtClean="0">
                <a:solidFill>
                  <a:srgbClr val="FFFF00"/>
                </a:solidFill>
              </a:rPr>
              <a:t>rekombinant</a:t>
            </a:r>
            <a:r>
              <a:rPr lang="tr-TR" dirty="0" smtClean="0">
                <a:solidFill>
                  <a:srgbClr val="FFFF00"/>
                </a:solidFill>
              </a:rPr>
              <a:t> DNA, insan kanı ve kan ürünleri, doğal veya deneysel olarak </a:t>
            </a:r>
            <a:r>
              <a:rPr lang="tr-TR" dirty="0" err="1" smtClean="0">
                <a:solidFill>
                  <a:srgbClr val="FFFF00"/>
                </a:solidFill>
              </a:rPr>
              <a:t>enfekte</a:t>
            </a:r>
            <a:r>
              <a:rPr lang="tr-TR" dirty="0" smtClean="0">
                <a:solidFill>
                  <a:srgbClr val="FFFF00"/>
                </a:solidFill>
              </a:rPr>
              <a:t> edilmiş hayvanlar  vb.)</a:t>
            </a:r>
            <a:r>
              <a:rPr lang="tr-TR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dirty="0" smtClean="0"/>
              <a:t>ile çalışan araştırmacılara yöneliktir.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BİYOGÜVENLİK EĞİTİMİNİN AMACI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Biyolojik</a:t>
            </a:r>
            <a:r>
              <a:rPr lang="en-US" dirty="0" smtClean="0"/>
              <a:t> mater</a:t>
            </a:r>
            <a:r>
              <a:rPr lang="tr-TR" dirty="0" smtClean="0"/>
              <a:t>y</a:t>
            </a:r>
            <a:r>
              <a:rPr lang="en-US" dirty="0" smtClean="0"/>
              <a:t>al</a:t>
            </a:r>
            <a:r>
              <a:rPr lang="tr-TR" dirty="0" err="1" smtClean="0"/>
              <a:t>leri</a:t>
            </a:r>
            <a:r>
              <a:rPr lang="en-US" dirty="0" smtClean="0"/>
              <a:t> </a:t>
            </a:r>
            <a:r>
              <a:rPr lang="en-US" dirty="0" err="1" smtClean="0"/>
              <a:t>içeren</a:t>
            </a:r>
            <a:r>
              <a:rPr lang="en-US" dirty="0" smtClean="0"/>
              <a:t> </a:t>
            </a:r>
            <a:r>
              <a:rPr lang="en-US" dirty="0" err="1" smtClean="0"/>
              <a:t>aktivitelerin</a:t>
            </a:r>
            <a:r>
              <a:rPr lang="en-US" dirty="0" smtClean="0"/>
              <a:t> </a:t>
            </a:r>
            <a:r>
              <a:rPr lang="en-US" dirty="0" err="1" smtClean="0"/>
              <a:t>planlanmasında</a:t>
            </a:r>
            <a:r>
              <a:rPr lang="en-US" dirty="0" smtClean="0"/>
              <a:t>, </a:t>
            </a:r>
            <a:r>
              <a:rPr lang="en-US" dirty="0" err="1" smtClean="0"/>
              <a:t>başlatılmasında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sonlandırılmasında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tr-TR" dirty="0" smtClean="0"/>
              <a:t>çalışanlara gerçek veya potansiyel tehlikeyi göstererek </a:t>
            </a:r>
            <a:r>
              <a:rPr lang="en-US" dirty="0" err="1" smtClean="0"/>
              <a:t>gerekli</a:t>
            </a:r>
            <a:r>
              <a:rPr lang="en-US" dirty="0" smtClean="0"/>
              <a:t> </a:t>
            </a:r>
            <a:r>
              <a:rPr lang="en-US" dirty="0" err="1" smtClean="0"/>
              <a:t>güvenlik</a:t>
            </a:r>
            <a:r>
              <a:rPr lang="en-US" dirty="0" smtClean="0"/>
              <a:t> </a:t>
            </a:r>
            <a:r>
              <a:rPr lang="en-US" dirty="0" err="1" smtClean="0"/>
              <a:t>önlemlerine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ihtiyacı</a:t>
            </a:r>
            <a:r>
              <a:rPr lang="en-US" dirty="0" smtClean="0"/>
              <a:t> </a:t>
            </a:r>
            <a:r>
              <a:rPr lang="en-US" dirty="0" err="1" smtClean="0"/>
              <a:t>vurgulamak</a:t>
            </a:r>
            <a:r>
              <a:rPr lang="tr-TR" dirty="0" smtClean="0"/>
              <a:t> da </a:t>
            </a:r>
            <a:r>
              <a:rPr lang="tr-TR" dirty="0" err="1" smtClean="0"/>
              <a:t>biyogüvenlik</a:t>
            </a:r>
            <a:r>
              <a:rPr lang="tr-TR" dirty="0" smtClean="0"/>
              <a:t> eğitiminin ikinci amacıdır.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		Dolaylı olarak biyolojik materyallerle çalışan ve temel biyoloji ve mikrobiyoloji eğitimi almamış </a:t>
            </a:r>
            <a:r>
              <a:rPr lang="tr-TR" dirty="0" err="1" smtClean="0">
                <a:solidFill>
                  <a:srgbClr val="FF0000"/>
                </a:solidFill>
              </a:rPr>
              <a:t>biyoteknologların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da asgari </a:t>
            </a:r>
            <a:r>
              <a:rPr lang="tr-TR" dirty="0" smtClean="0">
                <a:solidFill>
                  <a:srgbClr val="FFFF00"/>
                </a:solidFill>
              </a:rPr>
              <a:t>aseptik teknik </a:t>
            </a:r>
            <a:r>
              <a:rPr lang="tr-TR" dirty="0" smtClean="0"/>
              <a:t>ve </a:t>
            </a:r>
            <a:r>
              <a:rPr lang="tr-TR" dirty="0" err="1" smtClean="0">
                <a:solidFill>
                  <a:srgbClr val="FFFF00"/>
                </a:solidFill>
              </a:rPr>
              <a:t>biyogüvenlik</a:t>
            </a:r>
            <a:r>
              <a:rPr lang="tr-TR" dirty="0" smtClean="0"/>
              <a:t> konusunda bilgilendirilmeleri gerekmektedir. 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1900" y="4653136"/>
            <a:ext cx="1562100" cy="11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Biyolojik güvenlik- </a:t>
            </a:r>
            <a:r>
              <a:rPr lang="tr-TR" dirty="0" err="1" smtClean="0"/>
              <a:t>Biyozararlı</a:t>
            </a:r>
            <a:r>
              <a:rPr lang="tr-TR" dirty="0" smtClean="0"/>
              <a:t> materyallerle çalışıldığı zaman, laboratuar çalışanlarının </a:t>
            </a:r>
            <a:r>
              <a:rPr lang="tr-TR" dirty="0" err="1" smtClean="0"/>
              <a:t>enfekte</a:t>
            </a:r>
            <a:r>
              <a:rPr lang="tr-TR" dirty="0" smtClean="0"/>
              <a:t> olmasından kaçınmak için </a:t>
            </a:r>
            <a:r>
              <a:rPr lang="tr-TR" dirty="0" smtClean="0">
                <a:solidFill>
                  <a:srgbClr val="FFFF00"/>
                </a:solidFill>
              </a:rPr>
              <a:t>korunma yöntemlerini</a:t>
            </a:r>
            <a:r>
              <a:rPr lang="tr-TR" dirty="0" smtClean="0"/>
              <a:t> içerir. 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>
                <a:solidFill>
                  <a:srgbClr val="FF0000"/>
                </a:solidFill>
              </a:rPr>
              <a:t>Bu korunma yöntemleri;</a:t>
            </a:r>
          </a:p>
          <a:p>
            <a:pPr>
              <a:buNone/>
            </a:pPr>
            <a:r>
              <a:rPr lang="tr-TR" dirty="0" smtClean="0"/>
              <a:t>– Mühendislik kontrolleri</a:t>
            </a:r>
          </a:p>
          <a:p>
            <a:pPr>
              <a:buNone/>
            </a:pPr>
            <a:r>
              <a:rPr lang="tr-TR" dirty="0" smtClean="0"/>
              <a:t>– İdari kontroller ve</a:t>
            </a:r>
          </a:p>
          <a:p>
            <a:pPr>
              <a:buNone/>
            </a:pPr>
            <a:r>
              <a:rPr lang="tr-TR" dirty="0" smtClean="0"/>
              <a:t>– Koruyucu ekipmanlardan oluşur</a:t>
            </a:r>
            <a:endParaRPr lang="tr-T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sz="3500" b="1" dirty="0" err="1" smtClean="0">
                <a:solidFill>
                  <a:srgbClr val="FFFF00"/>
                </a:solidFill>
              </a:rPr>
              <a:t>Biyozararlı</a:t>
            </a:r>
            <a:r>
              <a:rPr lang="tr-TR" sz="3500" b="1" dirty="0" smtClean="0">
                <a:solidFill>
                  <a:srgbClr val="FFFF00"/>
                </a:solidFill>
              </a:rPr>
              <a:t>;</a:t>
            </a:r>
          </a:p>
          <a:p>
            <a:r>
              <a:rPr lang="tr-TR" dirty="0" smtClean="0"/>
              <a:t>İnsanda zararlı etkilere yol açabilecek kapasiteye sahip, biyolojik </a:t>
            </a:r>
            <a:r>
              <a:rPr lang="tr-TR" dirty="0" smtClean="0"/>
              <a:t>kaynaklı </a:t>
            </a:r>
            <a:r>
              <a:rPr lang="tr-TR" dirty="0" smtClean="0"/>
              <a:t>ajanları ifade eder.</a:t>
            </a:r>
          </a:p>
          <a:p>
            <a:endParaRPr lang="tr-TR" dirty="0" smtClean="0"/>
          </a:p>
          <a:p>
            <a:pPr>
              <a:buNone/>
            </a:pPr>
            <a:r>
              <a:rPr lang="tr-TR" sz="3500" dirty="0" smtClean="0">
                <a:solidFill>
                  <a:srgbClr val="FFFF00"/>
                </a:solidFill>
              </a:rPr>
              <a:t>Başlıca </a:t>
            </a:r>
            <a:r>
              <a:rPr lang="tr-TR" sz="3500" dirty="0" err="1" smtClean="0">
                <a:solidFill>
                  <a:srgbClr val="FFFF00"/>
                </a:solidFill>
              </a:rPr>
              <a:t>biyozararlı</a:t>
            </a:r>
            <a:r>
              <a:rPr lang="tr-TR" sz="3500" dirty="0" smtClean="0">
                <a:solidFill>
                  <a:srgbClr val="FFFF00"/>
                </a:solidFill>
              </a:rPr>
              <a:t> grupları:</a:t>
            </a:r>
          </a:p>
          <a:p>
            <a:r>
              <a:rPr lang="tr-TR" dirty="0" smtClean="0"/>
              <a:t>Virüsler </a:t>
            </a:r>
          </a:p>
          <a:p>
            <a:r>
              <a:rPr lang="tr-TR" dirty="0" smtClean="0"/>
              <a:t>Bakteriler</a:t>
            </a:r>
          </a:p>
          <a:p>
            <a:r>
              <a:rPr lang="tr-TR" dirty="0" err="1" smtClean="0"/>
              <a:t>Mikrofunguslar</a:t>
            </a:r>
            <a:endParaRPr lang="tr-TR" dirty="0" smtClean="0"/>
          </a:p>
          <a:p>
            <a:r>
              <a:rPr lang="tr-TR" dirty="0" smtClean="0"/>
              <a:t>Parazitler </a:t>
            </a:r>
          </a:p>
          <a:p>
            <a:r>
              <a:rPr lang="tr-TR" dirty="0" err="1" smtClean="0"/>
              <a:t>Mikrobiyal</a:t>
            </a:r>
            <a:r>
              <a:rPr lang="tr-TR" dirty="0" smtClean="0"/>
              <a:t> toksinler</a:t>
            </a:r>
          </a:p>
          <a:p>
            <a:r>
              <a:rPr lang="tr-TR" dirty="0" smtClean="0"/>
              <a:t>Kan ve vücut sıvıları</a:t>
            </a:r>
          </a:p>
          <a:p>
            <a:r>
              <a:rPr lang="tr-TR" dirty="0" smtClean="0"/>
              <a:t>İnsan ve hayvan dokuları</a:t>
            </a:r>
          </a:p>
          <a:p>
            <a:r>
              <a:rPr lang="tr-TR" dirty="0" smtClean="0"/>
              <a:t>Değiştirilmiş hücre hatları</a:t>
            </a:r>
          </a:p>
          <a:p>
            <a:r>
              <a:rPr lang="tr-TR" dirty="0" err="1" smtClean="0"/>
              <a:t>Nükleik</a:t>
            </a:r>
            <a:r>
              <a:rPr lang="tr-TR" dirty="0" smtClean="0"/>
              <a:t> asit ve gen ürünleri</a:t>
            </a:r>
            <a:endParaRPr lang="tr-TR" dirty="0"/>
          </a:p>
        </p:txBody>
      </p:sp>
      <p:sp>
        <p:nvSpPr>
          <p:cNvPr id="5" name="4 Sağ Ayraç"/>
          <p:cNvSpPr/>
          <p:nvPr/>
        </p:nvSpPr>
        <p:spPr>
          <a:xfrm>
            <a:off x="3131840" y="2780928"/>
            <a:ext cx="1152128" cy="1368152"/>
          </a:xfrm>
          <a:prstGeom prst="rightBrace">
            <a:avLst>
              <a:gd name="adj1" fmla="val 8333"/>
              <a:gd name="adj2" fmla="val 5017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4355976" y="326582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accent2"/>
                </a:solidFill>
              </a:rPr>
              <a:t>Mikroorganizmalar</a:t>
            </a:r>
            <a:endParaRPr lang="tr-TR" sz="2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altLang="en-US" dirty="0" err="1" smtClean="0"/>
              <a:t>Biyoajanlar</a:t>
            </a:r>
            <a:r>
              <a:rPr lang="tr-TR" altLang="en-US" dirty="0" smtClean="0"/>
              <a:t> ilgili kurumların izni alınmaksızın ve kontrolden geçirilmeden topluluk halinde yaşanan bölgelere ( </a:t>
            </a:r>
            <a:r>
              <a:rPr lang="tr-TR" altLang="en-US" dirty="0" err="1" smtClean="0"/>
              <a:t>Kampüs</a:t>
            </a:r>
            <a:r>
              <a:rPr lang="tr-TR" altLang="en-US" dirty="0" smtClean="0"/>
              <a:t>, kışla, yurt vb.) sokulamazlar.</a:t>
            </a:r>
          </a:p>
          <a:p>
            <a:r>
              <a:rPr lang="tr-TR" altLang="en-US" dirty="0" smtClean="0"/>
              <a:t>Yukarıda örnekleri verilen ve topluluk halinde yaşanılan müesseselerde kurumsal </a:t>
            </a:r>
            <a:r>
              <a:rPr lang="tr-TR" altLang="en-US" dirty="0" err="1" smtClean="0"/>
              <a:t>biyogüvenlik</a:t>
            </a:r>
            <a:r>
              <a:rPr lang="tr-TR" altLang="en-US" dirty="0" smtClean="0"/>
              <a:t> komiteleri oluşturulmalıdır.</a:t>
            </a:r>
          </a:p>
          <a:p>
            <a:r>
              <a:rPr lang="tr-TR" dirty="0" smtClean="0"/>
              <a:t>Örneğin;</a:t>
            </a:r>
          </a:p>
          <a:p>
            <a:pPr lvl="1"/>
            <a:r>
              <a:rPr lang="en-US" altLang="en-US" i="1" dirty="0" smtClean="0"/>
              <a:t>Mycobacterium tuberculosi</a:t>
            </a:r>
            <a:r>
              <a:rPr lang="en-US" altLang="en-US" dirty="0" smtClean="0"/>
              <a:t>s</a:t>
            </a:r>
          </a:p>
          <a:p>
            <a:pPr lvl="1"/>
            <a:r>
              <a:rPr lang="tr-TR" altLang="en-US" dirty="0" smtClean="0"/>
              <a:t>Hayvan Patojenleri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HIV </a:t>
            </a:r>
            <a:r>
              <a:rPr lang="tr-TR" altLang="en-US" dirty="0" smtClean="0"/>
              <a:t>virüsü vb. materyaller </a:t>
            </a:r>
            <a:r>
              <a:rPr lang="tr-TR" altLang="en-US" dirty="0" err="1" smtClean="0"/>
              <a:t>biyogüvenlik</a:t>
            </a:r>
            <a:r>
              <a:rPr lang="tr-TR" altLang="en-US" dirty="0" smtClean="0"/>
              <a:t> komitelerinin izni alınmadan bu bölgelere sokulamazlar.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Yasaklanan </a:t>
            </a:r>
            <a:r>
              <a:rPr lang="tr-TR" dirty="0" err="1" smtClean="0">
                <a:solidFill>
                  <a:srgbClr val="FFFF00"/>
                </a:solidFill>
              </a:rPr>
              <a:t>Biyoajanlar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Epidemiyoloji;</a:t>
            </a:r>
          </a:p>
          <a:p>
            <a:r>
              <a:rPr lang="tr-TR" dirty="0" smtClean="0"/>
              <a:t>Bulaşıcı hastalıkların ortaya çıkışını ve yayılma mekanizmalarını ele alan bir bilim dalıdır.</a:t>
            </a:r>
          </a:p>
          <a:p>
            <a:r>
              <a:rPr lang="tr-TR" dirty="0" smtClean="0"/>
              <a:t>Enfeksiyon hastalıkları </a:t>
            </a:r>
            <a:r>
              <a:rPr lang="tr-TR" dirty="0" err="1" smtClean="0">
                <a:solidFill>
                  <a:srgbClr val="FFFF00"/>
                </a:solidFill>
              </a:rPr>
              <a:t>asemptomatik</a:t>
            </a:r>
            <a:r>
              <a:rPr lang="tr-TR" dirty="0" smtClean="0"/>
              <a:t> veya </a:t>
            </a:r>
            <a:r>
              <a:rPr lang="tr-TR" dirty="0" err="1" smtClean="0">
                <a:solidFill>
                  <a:srgbClr val="FFFF00"/>
                </a:solidFill>
              </a:rPr>
              <a:t>semptomatik</a:t>
            </a:r>
            <a:r>
              <a:rPr lang="tr-TR" dirty="0" smtClean="0"/>
              <a:t> olabilir</a:t>
            </a:r>
          </a:p>
          <a:p>
            <a:endParaRPr lang="en-US" dirty="0" smtClean="0"/>
          </a:p>
          <a:p>
            <a:r>
              <a:rPr lang="tr-TR" dirty="0" smtClean="0"/>
              <a:t>Laboratuarda çalışılan her bulaşıcı </a:t>
            </a:r>
            <a:r>
              <a:rPr lang="tr-TR" dirty="0" err="1" smtClean="0"/>
              <a:t>mikrobiyal</a:t>
            </a:r>
            <a:r>
              <a:rPr lang="tr-TR" dirty="0" smtClean="0"/>
              <a:t> ajan laboratuar personelinde enfeksiyona neden olabilir.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440160"/>
          </a:xfrm>
        </p:spPr>
        <p:txBody>
          <a:bodyPr>
            <a:noAutofit/>
          </a:bodyPr>
          <a:lstStyle/>
          <a:p>
            <a:r>
              <a:rPr lang="tr-TR" sz="3400" dirty="0" smtClean="0">
                <a:solidFill>
                  <a:srgbClr val="FFFF00"/>
                </a:solidFill>
              </a:rPr>
              <a:t>Bulaşıcı Enfeksiyonların Epidemiyolojisi</a:t>
            </a:r>
            <a:endParaRPr lang="tr-TR" sz="3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636912"/>
            <a:ext cx="9144000" cy="2714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dirty="0" smtClean="0"/>
              <a:t>– Nefes alma,</a:t>
            </a:r>
          </a:p>
          <a:p>
            <a:pPr>
              <a:buNone/>
            </a:pPr>
            <a:r>
              <a:rPr lang="tr-TR" sz="2400" dirty="0" smtClean="0"/>
              <a:t>– Yeme,</a:t>
            </a:r>
          </a:p>
          <a:p>
            <a:pPr>
              <a:buNone/>
            </a:pPr>
            <a:r>
              <a:rPr lang="tr-TR" sz="2400" dirty="0" smtClean="0"/>
              <a:t>– </a:t>
            </a:r>
            <a:r>
              <a:rPr lang="tr-TR" sz="2400" dirty="0" err="1" smtClean="0"/>
              <a:t>İnokülasyon</a:t>
            </a:r>
            <a:endParaRPr lang="tr-TR" sz="2400" dirty="0" smtClean="0"/>
          </a:p>
          <a:p>
            <a:pPr>
              <a:buNone/>
            </a:pPr>
            <a:r>
              <a:rPr lang="tr-TR" sz="2400" dirty="0" smtClean="0"/>
              <a:t>– Mukoza </a:t>
            </a:r>
            <a:r>
              <a:rPr lang="tr-TR" sz="2400" dirty="0" err="1" smtClean="0"/>
              <a:t>membranlarının</a:t>
            </a:r>
            <a:r>
              <a:rPr lang="tr-TR" sz="2400" dirty="0" smtClean="0"/>
              <a:t> ve gözlerin </a:t>
            </a:r>
            <a:r>
              <a:rPr lang="tr-TR" sz="2400" dirty="0" err="1" smtClean="0"/>
              <a:t>kontaminasyonu</a:t>
            </a:r>
            <a:endParaRPr lang="tr-TR" sz="240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2061402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FF00"/>
                </a:solidFill>
              </a:rPr>
              <a:t>Enfeksiyon Ajanlarına Maruz Kalma Aşağıda belirtilen yollarla gerçekleşir</a:t>
            </a:r>
            <a:endParaRPr lang="tr-TR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Maruz Kalma Şekilleri</a:t>
            </a:r>
            <a:endParaRPr lang="tr-TR" dirty="0">
              <a:solidFill>
                <a:srgbClr val="FFFF00"/>
              </a:solidFill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214282" y="1975370"/>
          <a:ext cx="8715436" cy="466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7718"/>
                <a:gridCol w="4357718"/>
              </a:tblGrid>
              <a:tr h="428628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Giriş 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</a:rPr>
                        <a:t>Yolu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Laboratuar Uygulaması ve/veya Kaza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9232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accent2"/>
                          </a:solidFill>
                        </a:rPr>
                        <a:t>Nefes alma</a:t>
                      </a:r>
                      <a:endParaRPr lang="tr-TR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Aerosol</a:t>
                      </a:r>
                      <a:r>
                        <a:rPr lang="tr-TR" baseline="0" dirty="0" smtClean="0"/>
                        <a:t> oluşturan </a:t>
                      </a:r>
                      <a:r>
                        <a:rPr lang="tr-TR" dirty="0" smtClean="0"/>
                        <a:t>işlemler</a:t>
                      </a:r>
                      <a:endParaRPr lang="tr-TR" dirty="0"/>
                    </a:p>
                  </a:txBody>
                  <a:tcPr/>
                </a:tc>
              </a:tr>
              <a:tr h="1458156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accent2"/>
                          </a:solidFill>
                        </a:rPr>
                        <a:t>Yeme</a:t>
                      </a:r>
                      <a:endParaRPr lang="tr-TR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Ağızla </a:t>
                      </a:r>
                      <a:r>
                        <a:rPr lang="tr-TR" dirty="0" err="1" smtClean="0"/>
                        <a:t>pipetleme</a:t>
                      </a:r>
                      <a:r>
                        <a:rPr lang="tr-TR" dirty="0" smtClean="0"/>
                        <a:t>,</a:t>
                      </a:r>
                    </a:p>
                    <a:p>
                      <a:r>
                        <a:rPr lang="tr-TR" dirty="0" smtClean="0"/>
                        <a:t>Ağız içine sıçrama,</a:t>
                      </a:r>
                    </a:p>
                    <a:p>
                      <a:r>
                        <a:rPr lang="tr-TR" dirty="0" smtClean="0"/>
                        <a:t>Yemek yeme, içme, sigara içme, </a:t>
                      </a:r>
                      <a:r>
                        <a:rPr lang="tr-TR" dirty="0" smtClean="0"/>
                        <a:t>Ağza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parmak yada </a:t>
                      </a:r>
                      <a:r>
                        <a:rPr lang="tr-TR" dirty="0" err="1" smtClean="0"/>
                        <a:t>kontamine</a:t>
                      </a:r>
                      <a:r>
                        <a:rPr lang="tr-TR" dirty="0" smtClean="0"/>
                        <a:t> olmuş kalem gibi aletlerin </a:t>
                      </a:r>
                      <a:r>
                        <a:rPr lang="tr-TR" dirty="0" smtClean="0"/>
                        <a:t>sokulması</a:t>
                      </a:r>
                      <a:endParaRPr lang="tr-TR" dirty="0" smtClean="0"/>
                    </a:p>
                  </a:txBody>
                  <a:tcPr/>
                </a:tc>
              </a:tr>
              <a:tr h="399232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accent2"/>
                          </a:solidFill>
                        </a:rPr>
                        <a:t>İnokülasyon</a:t>
                      </a:r>
                      <a:endParaRPr lang="tr-TR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Enjektör iğneleri,</a:t>
                      </a:r>
                    </a:p>
                    <a:p>
                      <a:r>
                        <a:rPr lang="tr-TR" dirty="0" smtClean="0"/>
                        <a:t>Keskin objelerin kesmesi (Bıçaklar</a:t>
                      </a:r>
                      <a:r>
                        <a:rPr lang="tr-TR" baseline="0" dirty="0" smtClean="0"/>
                        <a:t> yada kırılan cam gibi),</a:t>
                      </a:r>
                    </a:p>
                    <a:p>
                      <a:r>
                        <a:rPr lang="tr-TR" baseline="0" dirty="0" smtClean="0"/>
                        <a:t>Hayvan ve böcek ısırıkları</a:t>
                      </a:r>
                      <a:endParaRPr lang="tr-TR" dirty="0"/>
                    </a:p>
                  </a:txBody>
                  <a:tcPr/>
                </a:tc>
              </a:tr>
              <a:tr h="399232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accent2"/>
                          </a:solidFill>
                        </a:rPr>
                        <a:t>Mukoza </a:t>
                      </a:r>
                      <a:r>
                        <a:rPr lang="tr-TR" dirty="0" err="1" smtClean="0">
                          <a:solidFill>
                            <a:schemeClr val="accent2"/>
                          </a:solidFill>
                        </a:rPr>
                        <a:t>membranlarının</a:t>
                      </a:r>
                      <a:r>
                        <a:rPr lang="tr-TR" dirty="0" smtClean="0">
                          <a:solidFill>
                            <a:schemeClr val="accent2"/>
                          </a:solidFill>
                        </a:rPr>
                        <a:t> ve gözlerin </a:t>
                      </a:r>
                      <a:r>
                        <a:rPr lang="tr-TR" dirty="0" err="1" smtClean="0">
                          <a:solidFill>
                            <a:schemeClr val="accent2"/>
                          </a:solidFill>
                        </a:rPr>
                        <a:t>kontaminasyonu</a:t>
                      </a:r>
                      <a:endParaRPr lang="tr-TR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Dökülmeler ve sıçramalar,</a:t>
                      </a:r>
                    </a:p>
                    <a:p>
                      <a:r>
                        <a:rPr lang="tr-TR" dirty="0" err="1" smtClean="0"/>
                        <a:t>Kontamine</a:t>
                      </a:r>
                      <a:r>
                        <a:rPr lang="tr-TR" dirty="0" smtClean="0"/>
                        <a:t> olmuş parçalar ile temas</a:t>
                      </a:r>
                    </a:p>
                    <a:p>
                      <a:r>
                        <a:rPr lang="tr-TR" dirty="0" smtClean="0"/>
                        <a:t>Ellerin yüze götürülmesiyle</a:t>
                      </a:r>
                      <a:r>
                        <a:rPr lang="tr-TR" baseline="0" dirty="0" smtClean="0"/>
                        <a:t> yapılan transfer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 smtClean="0"/>
              <a:t>Aerosoller</a:t>
            </a:r>
            <a:r>
              <a:rPr lang="tr-TR" dirty="0" smtClean="0"/>
              <a:t>; havada asılı duran katı veya sıvı partiküllerdir.</a:t>
            </a:r>
          </a:p>
          <a:p>
            <a:r>
              <a:rPr lang="tr-TR" dirty="0" err="1" smtClean="0"/>
              <a:t>Aerosol</a:t>
            </a:r>
            <a:r>
              <a:rPr lang="tr-TR" dirty="0" smtClean="0"/>
              <a:t> oluşumuna aşağıdaki faaliyetler neden olabilir: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Pipetleme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Sonikasyon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– Blender kullanımı</a:t>
            </a:r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Santrifüjleme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Vorteksleme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– Dökme</a:t>
            </a:r>
          </a:p>
          <a:p>
            <a:pPr>
              <a:buNone/>
            </a:pPr>
            <a:r>
              <a:rPr lang="tr-TR" dirty="0" smtClean="0"/>
              <a:t>– Kültür şişelerinin açılması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err="1" smtClean="0"/>
              <a:t>Erlenlerin</a:t>
            </a:r>
            <a:r>
              <a:rPr lang="tr-TR" dirty="0" smtClean="0"/>
              <a:t> ve kültür şişelerinin kırılması veya damlatması</a:t>
            </a:r>
            <a:endParaRPr lang="en-US" dirty="0" smtClean="0"/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Liyofilizasyon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– Konuşma, hapşırma ve öksürme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 smtClean="0">
                <a:solidFill>
                  <a:srgbClr val="FFFF00"/>
                </a:solidFill>
              </a:rPr>
              <a:t>Aerosol</a:t>
            </a:r>
            <a:r>
              <a:rPr lang="tr-TR" dirty="0" smtClean="0">
                <a:solidFill>
                  <a:srgbClr val="FFFF00"/>
                </a:solidFill>
              </a:rPr>
              <a:t> Oluşumu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– Nefes alma</a:t>
            </a:r>
          </a:p>
          <a:p>
            <a:pPr>
              <a:buNone/>
            </a:pPr>
            <a:r>
              <a:rPr lang="tr-TR" dirty="0" smtClean="0"/>
              <a:t>– Yüzeylerde biriken </a:t>
            </a:r>
            <a:r>
              <a:rPr lang="tr-TR" dirty="0" err="1" smtClean="0"/>
              <a:t>aerosollerin</a:t>
            </a:r>
            <a:r>
              <a:rPr lang="tr-TR" dirty="0" smtClean="0"/>
              <a:t> bulaşması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Ancak enfeksiyonun gerçekleşmesi için </a:t>
            </a:r>
            <a:r>
              <a:rPr lang="tr-TR" dirty="0" err="1" smtClean="0"/>
              <a:t>aerosolde</a:t>
            </a:r>
            <a:r>
              <a:rPr lang="tr-TR" dirty="0" smtClean="0"/>
              <a:t> yeterli sayıda ( bulaşma </a:t>
            </a:r>
            <a:r>
              <a:rPr lang="tr-TR" dirty="0" smtClean="0"/>
              <a:t>dozunda </a:t>
            </a:r>
            <a:r>
              <a:rPr lang="tr-TR" dirty="0" smtClean="0"/>
              <a:t>)  </a:t>
            </a:r>
            <a:r>
              <a:rPr lang="tr-TR" dirty="0" err="1" smtClean="0"/>
              <a:t>biyoajanın</a:t>
            </a:r>
            <a:r>
              <a:rPr lang="tr-TR" dirty="0" smtClean="0"/>
              <a:t> bulunması </a:t>
            </a:r>
            <a:r>
              <a:rPr lang="tr-TR" dirty="0" smtClean="0"/>
              <a:t>gerektiği de </a:t>
            </a:r>
            <a:r>
              <a:rPr lang="tr-TR" dirty="0" smtClean="0"/>
              <a:t>unutulmamalıdır.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345352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>
                <a:solidFill>
                  <a:srgbClr val="FFFF00"/>
                </a:solidFill>
              </a:rPr>
              <a:t>Aerosole</a:t>
            </a:r>
            <a:r>
              <a:rPr lang="tr-TR" dirty="0" smtClean="0">
                <a:solidFill>
                  <a:srgbClr val="FFFF00"/>
                </a:solidFill>
              </a:rPr>
              <a:t> Maruz Kalma Aşağıda Belirtilen Yollarla Gerçekleşir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4048" y="1268760"/>
            <a:ext cx="4139952" cy="4608512"/>
          </a:xfrm>
        </p:spPr>
        <p:txBody>
          <a:bodyPr>
            <a:normAutofit/>
          </a:bodyPr>
          <a:lstStyle/>
          <a:p>
            <a:r>
              <a:rPr lang="tr-TR" dirty="0" smtClean="0"/>
              <a:t>Şişeden enjektör iğnesi ile çekim sırasında oluşan </a:t>
            </a:r>
            <a:r>
              <a:rPr lang="tr-TR" dirty="0" err="1" smtClean="0"/>
              <a:t>aerosöller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Vorteks</a:t>
            </a:r>
            <a:r>
              <a:rPr lang="tr-TR" dirty="0" smtClean="0"/>
              <a:t> ile karıştırma sırasında etrafa dağılan </a:t>
            </a:r>
            <a:r>
              <a:rPr lang="tr-TR" dirty="0" err="1" smtClean="0"/>
              <a:t>aerosöller</a:t>
            </a:r>
            <a:endParaRPr lang="tr-TR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680520" cy="621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24744"/>
            <a:ext cx="4427984" cy="5184576"/>
          </a:xfrm>
        </p:spPr>
        <p:txBody>
          <a:bodyPr>
            <a:normAutofit/>
          </a:bodyPr>
          <a:lstStyle/>
          <a:p>
            <a:r>
              <a:rPr lang="tr-TR" dirty="0" smtClean="0"/>
              <a:t>Pipetten son damlanın çıkışı için yapılan itme sırasında oluşan </a:t>
            </a:r>
            <a:r>
              <a:rPr lang="tr-TR" dirty="0" err="1" smtClean="0"/>
              <a:t>aerosoller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Santrifüj tüpünün açılması sırasında oluşan </a:t>
            </a:r>
            <a:r>
              <a:rPr lang="tr-TR" dirty="0" err="1" smtClean="0"/>
              <a:t>aerosoller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4664"/>
            <a:ext cx="438956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7584" y="1340768"/>
            <a:ext cx="8136904" cy="5517232"/>
          </a:xfrm>
        </p:spPr>
        <p:txBody>
          <a:bodyPr>
            <a:normAutofit/>
          </a:bodyPr>
          <a:lstStyle/>
          <a:p>
            <a:r>
              <a:rPr lang="tr-TR" dirty="0" smtClean="0"/>
              <a:t>Hastalığa neden olabilecek mikroorganizma sayısını veya miktarını ifade eder.</a:t>
            </a:r>
          </a:p>
          <a:p>
            <a:r>
              <a:rPr lang="tr-TR" sz="2000" dirty="0" smtClean="0">
                <a:solidFill>
                  <a:srgbClr val="FFFF00"/>
                </a:solidFill>
              </a:rPr>
              <a:t>Bulaşma dozu aşağıda belirtilen  durumlara bağlı olarak değişir:</a:t>
            </a:r>
          </a:p>
          <a:p>
            <a:pPr>
              <a:buNone/>
            </a:pPr>
            <a:r>
              <a:rPr lang="tr-TR" dirty="0" smtClean="0"/>
              <a:t>– Etkenin tipi (</a:t>
            </a:r>
            <a:r>
              <a:rPr lang="tr-TR" dirty="0" err="1" smtClean="0"/>
              <a:t>virülansı</a:t>
            </a:r>
            <a:r>
              <a:rPr lang="tr-TR" dirty="0" smtClean="0"/>
              <a:t> yüksek veya düşük )</a:t>
            </a:r>
          </a:p>
          <a:p>
            <a:pPr>
              <a:buNone/>
            </a:pPr>
            <a:r>
              <a:rPr lang="tr-TR" dirty="0" smtClean="0"/>
              <a:t>– Maruz kalma yolu ( Deri, sindirim kanalı veya solunum yolu vb.)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Konukçu direnci ( Cinsiyet, ırk, yaş, bağışıklık durumu)</a:t>
            </a:r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 Organizmanın grubu veya türü ( Örneğin, virüsler daha düşük bulaşma dozuna </a:t>
            </a:r>
            <a:r>
              <a:rPr lang="tr-TR" dirty="0" smtClean="0"/>
              <a:t>sahiptir)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Bulaşma Dozu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4900618" cy="4757758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Biyolojik ajanlar Risk gruplarına (</a:t>
            </a:r>
            <a:r>
              <a:rPr lang="tr-TR" dirty="0" err="1" smtClean="0"/>
              <a:t>RGs</a:t>
            </a:r>
            <a:r>
              <a:rPr lang="tr-TR" dirty="0" smtClean="0"/>
              <a:t>) göre sınıflandırılmıştır.</a:t>
            </a:r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RGs</a:t>
            </a:r>
            <a:r>
              <a:rPr lang="tr-TR" dirty="0" smtClean="0"/>
              <a:t> aralığı 1- 4 arasında değişmektedir.</a:t>
            </a:r>
          </a:p>
          <a:p>
            <a:pPr>
              <a:buNone/>
            </a:pPr>
            <a:endParaRPr lang="tr-TR" dirty="0" smtClean="0"/>
          </a:p>
          <a:p>
            <a:pPr lvl="1"/>
            <a:r>
              <a:rPr lang="en-US" dirty="0" smtClean="0"/>
              <a:t>RG </a:t>
            </a:r>
            <a:r>
              <a:rPr lang="en-US" sz="2600" dirty="0" smtClean="0"/>
              <a:t>1</a:t>
            </a:r>
            <a:r>
              <a:rPr lang="en-US" dirty="0" smtClean="0"/>
              <a:t> </a:t>
            </a:r>
            <a:r>
              <a:rPr lang="tr-TR" dirty="0" smtClean="0"/>
              <a:t>en az tehlikeli, RG </a:t>
            </a:r>
            <a:r>
              <a:rPr lang="tr-TR" sz="2600" dirty="0" smtClean="0"/>
              <a:t>4</a:t>
            </a:r>
            <a:r>
              <a:rPr lang="tr-TR" dirty="0" smtClean="0"/>
              <a:t> en tehlikeli olanlardır.</a:t>
            </a:r>
          </a:p>
          <a:p>
            <a:pPr lvl="1"/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Tehlikenin Sınıflandırılması – Risk Grupları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000240"/>
            <a:ext cx="27051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Risk Guruplarının sınıflandırılmasında aşağıda belirtilen özellikler göz önüne alınır;</a:t>
            </a:r>
          </a:p>
          <a:p>
            <a:pPr>
              <a:buNone/>
            </a:pPr>
            <a:r>
              <a:rPr lang="tr-TR" dirty="0" smtClean="0"/>
              <a:t>– Organizmanın </a:t>
            </a:r>
            <a:r>
              <a:rPr lang="tr-TR" dirty="0" err="1" smtClean="0"/>
              <a:t>patojenitesi</a:t>
            </a:r>
            <a:endParaRPr lang="tr-TR" dirty="0" smtClean="0"/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 Yayılma şekli ve konukçu aralığı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Geçerli önleyici tedbirlerin bulunup bulunmaması ( personel aşılı mı? vb.)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Etkili tedavi yöntemlerinin olup </a:t>
            </a:r>
            <a:r>
              <a:rPr lang="tr-TR" dirty="0" smtClean="0"/>
              <a:t>olmaması </a:t>
            </a:r>
            <a:r>
              <a:rPr lang="en-US" dirty="0" smtClean="0"/>
              <a:t>(</a:t>
            </a:r>
            <a:r>
              <a:rPr lang="tr-TR" dirty="0" smtClean="0"/>
              <a:t>antibiyotikler gibi)</a:t>
            </a: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tr-TR" dirty="0" smtClean="0"/>
              <a:t>Risk Grup 1</a:t>
            </a:r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Sağlıklı yetişkin insanlarda hastalık oluşturamayan ajanlar</a:t>
            </a:r>
          </a:p>
          <a:p>
            <a:pPr algn="ctr">
              <a:buNone/>
            </a:pPr>
            <a:r>
              <a:rPr lang="tr-TR" dirty="0" smtClean="0"/>
              <a:t>		</a:t>
            </a:r>
            <a:r>
              <a:rPr lang="tr-TR" dirty="0" smtClean="0">
                <a:solidFill>
                  <a:srgbClr val="FFFF00"/>
                </a:solidFill>
              </a:rPr>
              <a:t>Örnekler: </a:t>
            </a:r>
            <a:r>
              <a:rPr lang="tr-TR" i="1" dirty="0" smtClean="0">
                <a:solidFill>
                  <a:srgbClr val="FF0000"/>
                </a:solidFill>
              </a:rPr>
              <a:t>E. </a:t>
            </a:r>
            <a:r>
              <a:rPr lang="tr-TR" i="1" dirty="0" err="1" smtClean="0">
                <a:solidFill>
                  <a:srgbClr val="FF0000"/>
                </a:solidFill>
              </a:rPr>
              <a:t>coli</a:t>
            </a:r>
            <a:r>
              <a:rPr lang="tr-TR" i="1" dirty="0" smtClean="0">
                <a:solidFill>
                  <a:srgbClr val="FF0000"/>
                </a:solidFill>
              </a:rPr>
              <a:t>, </a:t>
            </a:r>
            <a:r>
              <a:rPr lang="tr-TR" i="1" dirty="0" err="1" smtClean="0">
                <a:solidFill>
                  <a:srgbClr val="FF0000"/>
                </a:solidFill>
              </a:rPr>
              <a:t>Bacillus</a:t>
            </a:r>
            <a:r>
              <a:rPr lang="tr-TR" i="1" dirty="0" smtClean="0">
                <a:solidFill>
                  <a:srgbClr val="FF0000"/>
                </a:solidFill>
              </a:rPr>
              <a:t> </a:t>
            </a:r>
            <a:r>
              <a:rPr lang="tr-TR" i="1" dirty="0" err="1" smtClean="0">
                <a:solidFill>
                  <a:srgbClr val="FF0000"/>
                </a:solidFill>
              </a:rPr>
              <a:t>subtilis</a:t>
            </a:r>
            <a:endParaRPr lang="tr-TR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tr-TR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tr-TR" dirty="0" smtClean="0"/>
              <a:t>Risk Grup 2</a:t>
            </a:r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Nadiren hastalık etkeni olabilen ajanlar </a:t>
            </a:r>
          </a:p>
          <a:p>
            <a:pPr>
              <a:buNone/>
            </a:pPr>
            <a:r>
              <a:rPr lang="tr-TR" dirty="0" smtClean="0"/>
              <a:t>( Önleyici ve </a:t>
            </a:r>
            <a:r>
              <a:rPr lang="tr-TR" dirty="0" err="1" smtClean="0"/>
              <a:t>teropatik</a:t>
            </a:r>
            <a:r>
              <a:rPr lang="tr-TR" dirty="0" smtClean="0"/>
              <a:t> amaçlı </a:t>
            </a:r>
            <a:r>
              <a:rPr lang="tr-TR" dirty="0" smtClean="0"/>
              <a:t>kullanılabilen </a:t>
            </a:r>
            <a:r>
              <a:rPr lang="tr-TR" dirty="0" err="1" smtClean="0"/>
              <a:t>mikrobiyal</a:t>
            </a:r>
            <a:r>
              <a:rPr lang="tr-TR" dirty="0" smtClean="0"/>
              <a:t> ajanlar )</a:t>
            </a:r>
          </a:p>
          <a:p>
            <a:pPr algn="ctr"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rgbClr val="FFFF00"/>
                </a:solidFill>
              </a:rPr>
              <a:t> Örnekler: </a:t>
            </a:r>
            <a:r>
              <a:rPr lang="tr-TR" dirty="0" err="1" smtClean="0">
                <a:solidFill>
                  <a:srgbClr val="FF0000"/>
                </a:solidFill>
              </a:rPr>
              <a:t>Adenovirus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Farklı Risk Gruplarında Bulunan Ajanlara Örnekler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dirty="0" smtClean="0"/>
              <a:t>Risk Grup 3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Tehlikeli veya ölümcül hastalıkların etkeni olan </a:t>
            </a:r>
            <a:r>
              <a:rPr lang="tr-TR" dirty="0" err="1" smtClean="0"/>
              <a:t>mikrobiyal</a:t>
            </a:r>
            <a:r>
              <a:rPr lang="tr-TR" dirty="0" smtClean="0"/>
              <a:t> ajanlar </a:t>
            </a:r>
          </a:p>
          <a:p>
            <a:pPr>
              <a:buNone/>
            </a:pPr>
            <a:r>
              <a:rPr lang="tr-TR" dirty="0" smtClean="0"/>
              <a:t>( İkinci gruptaki ajanlara göre daha </a:t>
            </a:r>
            <a:r>
              <a:rPr lang="tr-TR" dirty="0" smtClean="0"/>
              <a:t>temkinle önleyici </a:t>
            </a:r>
            <a:r>
              <a:rPr lang="tr-TR" dirty="0" smtClean="0"/>
              <a:t>ve </a:t>
            </a:r>
            <a:r>
              <a:rPr lang="tr-TR" dirty="0" err="1" smtClean="0"/>
              <a:t>teropatik</a:t>
            </a:r>
            <a:r>
              <a:rPr lang="tr-TR" dirty="0" smtClean="0"/>
              <a:t> amaçlı kullanılan </a:t>
            </a:r>
            <a:r>
              <a:rPr lang="tr-TR" dirty="0" err="1" smtClean="0"/>
              <a:t>mikrobiyal</a:t>
            </a:r>
            <a:r>
              <a:rPr lang="tr-TR" dirty="0" smtClean="0"/>
              <a:t> ajanlar )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rgbClr val="FFFF00"/>
                </a:solidFill>
              </a:rPr>
              <a:t> Örnekler:  </a:t>
            </a:r>
            <a:r>
              <a:rPr lang="tr-TR" i="1" dirty="0" err="1" smtClean="0">
                <a:solidFill>
                  <a:srgbClr val="C00000"/>
                </a:solidFill>
              </a:rPr>
              <a:t>Bacillus</a:t>
            </a:r>
            <a:r>
              <a:rPr lang="tr-TR" i="1" dirty="0" smtClean="0">
                <a:solidFill>
                  <a:srgbClr val="C00000"/>
                </a:solidFill>
              </a:rPr>
              <a:t> </a:t>
            </a:r>
            <a:r>
              <a:rPr lang="tr-TR" i="1" dirty="0" err="1" smtClean="0">
                <a:solidFill>
                  <a:srgbClr val="C00000"/>
                </a:solidFill>
              </a:rPr>
              <a:t>anthracis</a:t>
            </a:r>
            <a:r>
              <a:rPr lang="tr-TR" i="1" dirty="0" smtClean="0">
                <a:solidFill>
                  <a:srgbClr val="C00000"/>
                </a:solidFill>
              </a:rPr>
              <a:t>, </a:t>
            </a:r>
            <a:r>
              <a:rPr lang="tr-TR" i="1" dirty="0" err="1" smtClean="0">
                <a:solidFill>
                  <a:srgbClr val="C00000"/>
                </a:solidFill>
              </a:rPr>
              <a:t>Mycobacterium</a:t>
            </a:r>
            <a:r>
              <a:rPr lang="tr-TR" i="1" dirty="0" smtClean="0">
                <a:solidFill>
                  <a:srgbClr val="C00000"/>
                </a:solidFill>
              </a:rPr>
              <a:t> </a:t>
            </a:r>
            <a:r>
              <a:rPr lang="tr-TR" i="1" dirty="0" err="1" smtClean="0">
                <a:solidFill>
                  <a:srgbClr val="C00000"/>
                </a:solidFill>
              </a:rPr>
              <a:t>tuberculosis</a:t>
            </a:r>
            <a:r>
              <a:rPr lang="tr-TR" dirty="0" smtClean="0">
                <a:solidFill>
                  <a:srgbClr val="C00000"/>
                </a:solidFill>
              </a:rPr>
              <a:t>, HIV</a:t>
            </a:r>
          </a:p>
          <a:p>
            <a:pPr algn="ctr">
              <a:buNone/>
            </a:pPr>
            <a:r>
              <a:rPr lang="tr-TR" dirty="0" smtClean="0"/>
              <a:t>Risk Grup 4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Ölümcül, bulaşıcı ve yayılmacı </a:t>
            </a:r>
            <a:r>
              <a:rPr lang="tr-TR" dirty="0" err="1" smtClean="0"/>
              <a:t>mikrobiyal</a:t>
            </a:r>
            <a:r>
              <a:rPr lang="tr-TR" dirty="0" smtClean="0"/>
              <a:t> ajanlar ( önleyici veya </a:t>
            </a:r>
            <a:r>
              <a:rPr lang="tr-TR" dirty="0" err="1" smtClean="0"/>
              <a:t>teröpatik</a:t>
            </a:r>
            <a:r>
              <a:rPr lang="tr-TR" dirty="0" smtClean="0"/>
              <a:t> olarak </a:t>
            </a:r>
            <a:r>
              <a:rPr lang="tr-TR" dirty="0" smtClean="0"/>
              <a:t>kullanılamazlar 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rgbClr val="FFFF00"/>
                </a:solidFill>
              </a:rPr>
              <a:t> Örnekler:  </a:t>
            </a:r>
            <a:r>
              <a:rPr lang="tr-TR" dirty="0" smtClean="0">
                <a:solidFill>
                  <a:srgbClr val="C00000"/>
                </a:solidFill>
              </a:rPr>
              <a:t>Ebola virüs</a:t>
            </a:r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Belgelerim\Resimlerim\imagesCA2UOMM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404664"/>
            <a:ext cx="5568619" cy="417646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Belgelerim\Resimlerim\imagesCA326X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780928"/>
            <a:ext cx="4248472" cy="3402163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971600" y="4725144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solidFill>
                  <a:srgbClr val="C00000"/>
                </a:solidFill>
              </a:rPr>
              <a:t>Ebola virüs</a:t>
            </a:r>
            <a:endParaRPr lang="tr-TR" sz="2800" dirty="0"/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4355976" y="6165304"/>
            <a:ext cx="32031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dirty="0" err="1" smtClean="0">
                <a:solidFill>
                  <a:srgbClr val="C00000"/>
                </a:solidFill>
              </a:rPr>
              <a:t>Bacillus</a:t>
            </a:r>
            <a:r>
              <a:rPr lang="tr-TR" sz="2800" i="1" dirty="0" smtClean="0">
                <a:solidFill>
                  <a:srgbClr val="C00000"/>
                </a:solidFill>
              </a:rPr>
              <a:t> </a:t>
            </a:r>
            <a:r>
              <a:rPr lang="tr-TR" sz="2800" i="1" dirty="0" err="1" smtClean="0">
                <a:solidFill>
                  <a:srgbClr val="C00000"/>
                </a:solidFill>
              </a:rPr>
              <a:t>anthracis</a:t>
            </a:r>
            <a:endParaRPr lang="tr-TR" sz="2800" dirty="0"/>
          </a:p>
        </p:txBody>
      </p:sp>
      <p:pic>
        <p:nvPicPr>
          <p:cNvPr id="2050" name="Picture 2" descr="C:\Documents and Settings\Administrator\Belgelerim\Resimlerim\anthraxpustu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717032"/>
            <a:ext cx="2853409" cy="216024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istrator\Belgelerim\Resimlerim\imagesCA3306H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8640"/>
            <a:ext cx="3096344" cy="3096344"/>
          </a:xfrm>
          <a:prstGeom prst="rect">
            <a:avLst/>
          </a:prstGeom>
          <a:noFill/>
        </p:spPr>
      </p:pic>
      <p:pic>
        <p:nvPicPr>
          <p:cNvPr id="2052" name="Picture 4" descr="C:\Documents and Settings\Administrator\Belgelerim\Resimlerim\imagesCAPIGNN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429000"/>
            <a:ext cx="3241059" cy="2736304"/>
          </a:xfrm>
          <a:prstGeom prst="rect">
            <a:avLst/>
          </a:prstGeom>
          <a:noFill/>
        </p:spPr>
      </p:pic>
      <p:pic>
        <p:nvPicPr>
          <p:cNvPr id="2053" name="Picture 5" descr="C:\Documents and Settings\Administrator\Belgelerim\Resimlerim\imagesCADSTXN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60648"/>
            <a:ext cx="3600400" cy="286861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istrator\Belgelerim\Resimlerim\imagesCAH76CB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916832"/>
            <a:ext cx="4040485" cy="2738058"/>
          </a:xfrm>
          <a:prstGeom prst="rect">
            <a:avLst/>
          </a:prstGeom>
          <a:noFill/>
        </p:spPr>
      </p:pic>
      <p:pic>
        <p:nvPicPr>
          <p:cNvPr id="3074" name="Picture 2" descr="C:\Documents and Settings\Administrator\Belgelerim\Resimlerim\imagesCANWD2L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284984"/>
            <a:ext cx="4046959" cy="3240792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0" y="2204864"/>
            <a:ext cx="4384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i="1" dirty="0" err="1" smtClean="0">
                <a:solidFill>
                  <a:srgbClr val="C00000"/>
                </a:solidFill>
              </a:rPr>
              <a:t>Mycobacterium</a:t>
            </a:r>
            <a:r>
              <a:rPr lang="tr-TR" sz="2400" i="1" dirty="0" smtClean="0">
                <a:solidFill>
                  <a:srgbClr val="C00000"/>
                </a:solidFill>
              </a:rPr>
              <a:t> </a:t>
            </a:r>
            <a:r>
              <a:rPr lang="tr-TR" sz="2400" i="1" dirty="0" err="1" smtClean="0">
                <a:solidFill>
                  <a:srgbClr val="C00000"/>
                </a:solidFill>
              </a:rPr>
              <a:t>tuberculosis</a:t>
            </a:r>
            <a:endParaRPr lang="tr-TR" sz="2400" dirty="0"/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tor\Belgelerim\Resimlerim\imagesCAKDBIQ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92696"/>
            <a:ext cx="3915519" cy="2605600"/>
          </a:xfrm>
          <a:prstGeom prst="rect">
            <a:avLst/>
          </a:prstGeom>
          <a:noFill/>
        </p:spPr>
      </p:pic>
      <p:pic>
        <p:nvPicPr>
          <p:cNvPr id="4099" name="Picture 3" descr="C:\Documents and Settings\Administrator\Belgelerim\Resimlerim\imagesCAFDQZ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92696"/>
            <a:ext cx="3429796" cy="2592288"/>
          </a:xfrm>
          <a:prstGeom prst="rect">
            <a:avLst/>
          </a:prstGeom>
          <a:noFill/>
        </p:spPr>
      </p:pic>
      <p:pic>
        <p:nvPicPr>
          <p:cNvPr id="4100" name="Picture 4" descr="C:\Documents and Settings\Administrator\Belgelerim\Resimlerim\imagesCAYQWYV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444244"/>
            <a:ext cx="2808312" cy="2413756"/>
          </a:xfrm>
          <a:prstGeom prst="rect">
            <a:avLst/>
          </a:prstGeom>
          <a:noFill/>
        </p:spPr>
      </p:pic>
      <p:sp>
        <p:nvSpPr>
          <p:cNvPr id="7" name="6 Metin kutusu"/>
          <p:cNvSpPr txBox="1"/>
          <p:nvPr/>
        </p:nvSpPr>
        <p:spPr>
          <a:xfrm>
            <a:off x="683568" y="40050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Enfekte</a:t>
            </a:r>
            <a:r>
              <a:rPr lang="tr-TR" dirty="0" smtClean="0"/>
              <a:t> T4 hücresi (EM)</a:t>
            </a:r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395536" y="3326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HIV virüsünün yapısı</a:t>
            </a:r>
            <a:endParaRPr lang="tr-TR" dirty="0"/>
          </a:p>
        </p:txBody>
      </p:sp>
      <p:sp>
        <p:nvSpPr>
          <p:cNvPr id="9" name="8 Metin kutusu"/>
          <p:cNvSpPr txBox="1"/>
          <p:nvPr/>
        </p:nvSpPr>
        <p:spPr>
          <a:xfrm>
            <a:off x="4355976" y="33265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AIDS Hastaları</a:t>
            </a:r>
            <a:endParaRPr lang="tr-TR" dirty="0"/>
          </a:p>
        </p:txBody>
      </p:sp>
      <p:pic>
        <p:nvPicPr>
          <p:cNvPr id="4102" name="Picture 6" descr="C:\Documents and Settings\Administrator\Belgelerim\Resimlerim\imagesCANDIHP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501008"/>
            <a:ext cx="2448272" cy="30998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Rekombinant</a:t>
            </a:r>
            <a:r>
              <a:rPr lang="tr-TR" dirty="0" smtClean="0"/>
              <a:t> DNA’lar:</a:t>
            </a:r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 (Risk grubu DNA’nın kaynağına, kullanılan vektöre ve konukçuya göre belirlenir)</a:t>
            </a:r>
          </a:p>
          <a:p>
            <a:r>
              <a:rPr lang="tr-TR" dirty="0" smtClean="0"/>
              <a:t>Hücre ve Doku Kültürleri:</a:t>
            </a:r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 (İnsan ve primat hücre kültürleri </a:t>
            </a:r>
            <a:r>
              <a:rPr lang="en-US" dirty="0" smtClean="0"/>
              <a:t>RG 2</a:t>
            </a:r>
            <a:r>
              <a:rPr lang="tr-TR" dirty="0" smtClean="0"/>
              <a:t>’ ye; Virüs transfer edilmiş hücre hatları da yine RG 2’ye dahil edilmiştir). </a:t>
            </a:r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smtClean="0"/>
              <a:t>Diğer </a:t>
            </a:r>
            <a:r>
              <a:rPr lang="tr-TR" dirty="0" smtClean="0"/>
              <a:t>biyolojik ajanlar RG 1grubuna dahil edilmiştir.</a:t>
            </a: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err="1" smtClean="0">
                <a:solidFill>
                  <a:srgbClr val="FFFF00"/>
                </a:solidFill>
              </a:rPr>
              <a:t>Mikrobiyal</a:t>
            </a:r>
            <a:r>
              <a:rPr lang="tr-TR" dirty="0" smtClean="0">
                <a:solidFill>
                  <a:srgbClr val="FFFF00"/>
                </a:solidFill>
              </a:rPr>
              <a:t> Olmayan Biyolojik Ajanlar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Biyolojik güvenlik donanım düzeyleri de 1-4 aralığında değişen önlemler ve donanımdan oluşmaktadır. Doğal olarak risk grubu yüksek organizmalarla çalışılan laboratuarlarda güvenliği daha yüksek donanımlar ( 1. derecede güvenlik seviyesi ) , risk grubu düşük olan organizmalarla çalışılan laboratuarlarda ise güvenliği düşük donanımlar ( 2. 3. ve 4. derece güvenlik seviyeleri ) kullanılmaktadır.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Biyolojik Güvenlik Seviyeleri (</a:t>
            </a:r>
            <a:r>
              <a:rPr lang="tr-TR" dirty="0" err="1" smtClean="0">
                <a:solidFill>
                  <a:srgbClr val="FFFF00"/>
                </a:solidFill>
              </a:rPr>
              <a:t>BSLs</a:t>
            </a:r>
            <a:r>
              <a:rPr lang="tr-TR" dirty="0" smtClean="0">
                <a:solidFill>
                  <a:srgbClr val="FFFF00"/>
                </a:solidFill>
              </a:rPr>
              <a:t>)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00240"/>
            <a:ext cx="5043494" cy="4500594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Özel ekipman ve tekniklerden oluşur</a:t>
            </a:r>
          </a:p>
          <a:p>
            <a:pPr>
              <a:buNone/>
            </a:pPr>
            <a:r>
              <a:rPr lang="tr-TR" dirty="0" smtClean="0"/>
              <a:t>– Teknikler, aseptik uygulamaları kapsar</a:t>
            </a:r>
          </a:p>
          <a:p>
            <a:pPr>
              <a:buNone/>
            </a:pPr>
            <a:r>
              <a:rPr lang="tr-TR" dirty="0" smtClean="0"/>
              <a:t>– Ekipman,birincil savunma hattı olarak kabul edilir.</a:t>
            </a:r>
          </a:p>
          <a:p>
            <a:pPr>
              <a:buNone/>
            </a:pPr>
            <a:r>
              <a:rPr lang="tr-TR" dirty="0" smtClean="0"/>
              <a:t>Bu grup ekipmanın en çok bilinen örnekleri biyolojik güvenlik kabinleri ve santrifüj güvenlik kaplarıdır.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FF00"/>
                </a:solidFill>
              </a:rPr>
              <a:t>Biyogüvenliğin</a:t>
            </a:r>
            <a:r>
              <a:rPr lang="tr-TR" dirty="0" smtClean="0">
                <a:solidFill>
                  <a:srgbClr val="FFFF00"/>
                </a:solidFill>
              </a:rPr>
              <a:t> Prensipleri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Birinci Derece Güvenlik Önlemleri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412775"/>
            <a:ext cx="3528392" cy="538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2428868"/>
            <a:ext cx="8643998" cy="3895732"/>
          </a:xfrm>
        </p:spPr>
        <p:txBody>
          <a:bodyPr>
            <a:normAutofit/>
          </a:bodyPr>
          <a:lstStyle/>
          <a:p>
            <a:r>
              <a:rPr lang="tr-TR" dirty="0" smtClean="0"/>
              <a:t>Laboratuar çalışanlarına </a:t>
            </a:r>
            <a:r>
              <a:rPr lang="tr-TR" dirty="0" err="1" smtClean="0"/>
              <a:t>biyoajanların</a:t>
            </a:r>
            <a:r>
              <a:rPr lang="tr-TR" dirty="0" smtClean="0"/>
              <a:t> bulaşmasını önleyici, </a:t>
            </a:r>
          </a:p>
          <a:p>
            <a:r>
              <a:rPr lang="tr-TR" dirty="0" smtClean="0"/>
              <a:t>Örneklerin </a:t>
            </a:r>
            <a:r>
              <a:rPr lang="tr-TR" dirty="0" err="1" smtClean="0"/>
              <a:t>kontaminasyonunu</a:t>
            </a:r>
            <a:r>
              <a:rPr lang="tr-TR" dirty="0" smtClean="0"/>
              <a:t> önleyici bütün teknikleri içerir.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704236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Aseptik Teknik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071678"/>
            <a:ext cx="4186238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Biyolojik güvenlik kabini bulaşıcı ajanlarla çalışılırken korunma için kullanılan en temel alettir.</a:t>
            </a:r>
          </a:p>
          <a:p>
            <a:r>
              <a:rPr lang="tr-TR" dirty="0" smtClean="0"/>
              <a:t>Teması mümkün olduğu kadar azaltmak için havayı yönlendirir.</a:t>
            </a:r>
          </a:p>
          <a:p>
            <a:r>
              <a:rPr lang="tr-TR" dirty="0" smtClean="0"/>
              <a:t>Yüksek verimli özel hava filtresi (HEPA filtre) ile donatılmıştır</a:t>
            </a:r>
          </a:p>
          <a:p>
            <a:pPr>
              <a:buNone/>
            </a:pPr>
            <a:r>
              <a:rPr lang="tr-TR" dirty="0" smtClean="0"/>
              <a:t>– Yalnızca partikülleri filtre eder, buhar  veya gazları filtre etmez</a:t>
            </a:r>
            <a:r>
              <a:rPr lang="tr-TR" dirty="0" smtClean="0"/>
              <a:t>.</a:t>
            </a:r>
            <a:endParaRPr lang="tr-TR" dirty="0" smtClean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71450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tr-TR" dirty="0" smtClean="0">
                <a:solidFill>
                  <a:srgbClr val="FFFF00"/>
                </a:solidFill>
              </a:rPr>
              <a:t>Biyolojik Güvenlik Kabini 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928802"/>
            <a:ext cx="343852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660232" cy="614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5972376"/>
            <a:ext cx="6696744" cy="88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671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Laboratuar olarak kullanılan mekanın ve onun çevresinin aseptik tekniği uygulamamıza mani olmayacak şekilde dizaynını ( döşeme ve duvarların </a:t>
            </a:r>
            <a:r>
              <a:rPr lang="tr-TR" dirty="0" err="1" smtClean="0"/>
              <a:t>antimikrobiyal</a:t>
            </a:r>
            <a:r>
              <a:rPr lang="tr-TR" dirty="0" smtClean="0"/>
              <a:t> ve mikrop tutunmasına mani olucu nitelikte fayanslarla kaplanması vb.) ifade eder.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928826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İkincil Savunma Hattı 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( İkincil Güvenlik Önlemleri)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5410944" cy="4525963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Çalışma tamamlandıktan sonra ve kazara dökülmelerden sonra dezenfeksiyon işlemi uygulanır.</a:t>
            </a:r>
          </a:p>
          <a:p>
            <a:r>
              <a:rPr lang="tr-TR" dirty="0" smtClean="0"/>
              <a:t>Enjektör </a:t>
            </a:r>
            <a:r>
              <a:rPr lang="tr-TR" dirty="0" smtClean="0"/>
              <a:t>iğneleri kaplarına </a:t>
            </a:r>
            <a:r>
              <a:rPr lang="tr-TR" dirty="0" smtClean="0"/>
              <a:t>geri </a:t>
            </a:r>
            <a:r>
              <a:rPr lang="tr-TR" dirty="0" smtClean="0"/>
              <a:t>konulmak </a:t>
            </a:r>
            <a:r>
              <a:rPr lang="tr-TR" dirty="0" smtClean="0"/>
              <a:t>yerine özel konteynırlara </a:t>
            </a:r>
            <a:r>
              <a:rPr lang="tr-TR" dirty="0" smtClean="0"/>
              <a:t>atılmalıdır.</a:t>
            </a:r>
            <a:endParaRPr lang="tr-TR" dirty="0" smtClean="0"/>
          </a:p>
          <a:p>
            <a:r>
              <a:rPr lang="tr-TR" dirty="0" smtClean="0"/>
              <a:t>Laboratuarda yemek yeme, sigara içme, makyaj yapma, lenslere  elle temas etme  veya yiyecek depolama gibi faaliyetlerden kesinlikle kaçınılmalıdır.</a:t>
            </a:r>
          </a:p>
          <a:p>
            <a:r>
              <a:rPr lang="tr-TR" dirty="0" smtClean="0"/>
              <a:t>Ağızla </a:t>
            </a:r>
            <a:r>
              <a:rPr lang="tr-TR" dirty="0" err="1" smtClean="0"/>
              <a:t>pipetleme</a:t>
            </a:r>
            <a:r>
              <a:rPr lang="tr-TR" dirty="0" smtClean="0"/>
              <a:t> işlemi yapılmamalıdır.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Çalışma Sırasındaki Kontroller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628800"/>
            <a:ext cx="317075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Biyozararlı</a:t>
            </a:r>
            <a:r>
              <a:rPr lang="tr-TR" dirty="0" smtClean="0"/>
              <a:t> materyal ile temas içinde olan herhangi bir materyal tekrar kullanılmadan önce temizlenmeli ve dezenfekte edilmelidir.</a:t>
            </a:r>
          </a:p>
          <a:p>
            <a:r>
              <a:rPr lang="tr-TR" dirty="0" err="1" smtClean="0"/>
              <a:t>Biyozararlı</a:t>
            </a:r>
            <a:r>
              <a:rPr lang="tr-TR" dirty="0" smtClean="0"/>
              <a:t> materyalin bütün serpintileri uygun ve taze bir dezenfektan ile dezenfekte edilmelidir.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Evlerde kullanılan </a:t>
            </a:r>
            <a:r>
              <a:rPr lang="tr-TR" dirty="0" smtClean="0">
                <a:solidFill>
                  <a:srgbClr val="FF0000"/>
                </a:solidFill>
              </a:rPr>
              <a:t>çamaşır suyunun 1:10’luk </a:t>
            </a:r>
            <a:r>
              <a:rPr lang="tr-TR" dirty="0" err="1" smtClean="0">
                <a:solidFill>
                  <a:srgbClr val="FF0000"/>
                </a:solidFill>
              </a:rPr>
              <a:t>dilisyonu</a:t>
            </a:r>
            <a:r>
              <a:rPr lang="tr-TR" dirty="0" smtClean="0"/>
              <a:t> çok iyi bir dezenfektandır.</a:t>
            </a:r>
          </a:p>
          <a:p>
            <a:r>
              <a:rPr lang="tr-TR" dirty="0" smtClean="0"/>
              <a:t>Dezenfektanların etkili olabilmesi için </a:t>
            </a:r>
            <a:r>
              <a:rPr lang="tr-TR" dirty="0" smtClean="0">
                <a:solidFill>
                  <a:srgbClr val="FF0000"/>
                </a:solidFill>
              </a:rPr>
              <a:t>10-20 dakika</a:t>
            </a:r>
            <a:r>
              <a:rPr lang="tr-TR" dirty="0" smtClean="0"/>
              <a:t> gibi bir </a:t>
            </a:r>
            <a:r>
              <a:rPr lang="tr-TR" dirty="0" smtClean="0">
                <a:solidFill>
                  <a:srgbClr val="FF0000"/>
                </a:solidFill>
              </a:rPr>
              <a:t>temas süresi </a:t>
            </a:r>
            <a:r>
              <a:rPr lang="tr-TR" dirty="0" smtClean="0"/>
              <a:t>gereklidir.</a:t>
            </a:r>
          </a:p>
          <a:p>
            <a:r>
              <a:rPr lang="tr-TR" dirty="0" smtClean="0"/>
              <a:t> Laboratuardan dışarı çıkarılacak, laboratuar ekipmanları ya da hayvan kafesleri gibi malzemeler de mutlaka dezenfekte edilmelidir.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tr-TR" sz="3200" dirty="0" err="1" smtClean="0">
                <a:solidFill>
                  <a:srgbClr val="FFFF00"/>
                </a:solidFill>
              </a:rPr>
              <a:t>Biyoajanlarla</a:t>
            </a:r>
            <a:r>
              <a:rPr lang="tr-TR" sz="3200" dirty="0" smtClean="0">
                <a:solidFill>
                  <a:srgbClr val="FFFF00"/>
                </a:solidFill>
              </a:rPr>
              <a:t> Çalışan Laboratuarlarda Dezenfektanlar Bulundurulmalıdır</a:t>
            </a:r>
            <a:endParaRPr lang="tr-TR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Dezenfektanların Aktivite Seviyeleri</a:t>
            </a:r>
            <a:endParaRPr lang="tr-TR" dirty="0">
              <a:solidFill>
                <a:srgbClr val="FFFF00"/>
              </a:solidFill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1000100" y="2428868"/>
          <a:ext cx="6929486" cy="307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743"/>
                <a:gridCol w="3464743"/>
              </a:tblGrid>
              <a:tr h="511972">
                <a:tc>
                  <a:txBody>
                    <a:bodyPr/>
                    <a:lstStyle/>
                    <a:p>
                      <a:r>
                        <a:rPr lang="tr-TR" dirty="0" smtClean="0"/>
                        <a:t>Dezenfektan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Aktivite Seviyesi</a:t>
                      </a:r>
                      <a:endParaRPr lang="tr-TR" dirty="0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r>
                        <a:rPr lang="tr-TR" dirty="0" smtClean="0"/>
                        <a:t>Klorlu Bileşikler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</a:t>
                      </a:r>
                      <a:endParaRPr lang="tr-TR" dirty="0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r>
                        <a:rPr lang="tr-TR" dirty="0" smtClean="0"/>
                        <a:t>Alkoller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Orta</a:t>
                      </a:r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Fenolik</a:t>
                      </a:r>
                      <a:r>
                        <a:rPr lang="tr-TR" dirty="0" smtClean="0"/>
                        <a:t> Bileşikler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 ile Düşük arasında</a:t>
                      </a:r>
                      <a:endParaRPr lang="tr-TR" dirty="0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İyodofor</a:t>
                      </a:r>
                      <a:r>
                        <a:rPr lang="tr-TR" dirty="0" smtClean="0"/>
                        <a:t> Bileşikler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Orta ile Düşük arasında</a:t>
                      </a:r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Quatlar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Düşük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4686304" cy="537609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Enfeksiyonu önlemenin en etkili ve en kolay yolu ellerin laboratuara girmeden önce ve sonra yıkanmasıdır.</a:t>
            </a:r>
          </a:p>
          <a:p>
            <a:r>
              <a:rPr lang="tr-TR" dirty="0" smtClean="0"/>
              <a:t>Laboratuardan çıkışta eller önce dezenfekte edilir, sonra yıkanır.</a:t>
            </a:r>
          </a:p>
          <a:p>
            <a:r>
              <a:rPr lang="tr-TR" dirty="0" smtClean="0"/>
              <a:t>Ayrıca eldivenlerin çıkarılması ve döküntülerin toplanması gibi işlemlerden sonra da eller yıkanmalıdır.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071678"/>
            <a:ext cx="28479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Bütün laboratuarlarda aşağıdaki personel koruyucu ekipmanlar bulundurulmalıdır:</a:t>
            </a:r>
          </a:p>
          <a:p>
            <a:pPr>
              <a:buNone/>
            </a:pPr>
            <a:r>
              <a:rPr lang="tr-TR" dirty="0" smtClean="0"/>
              <a:t>– Kapalı ayakkabı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Tek kullanımlık eldiven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Laboratuar önlüğü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–</a:t>
            </a:r>
            <a:r>
              <a:rPr lang="tr-TR" dirty="0" smtClean="0"/>
              <a:t> Yüz </a:t>
            </a:r>
            <a:r>
              <a:rPr lang="tr-TR" dirty="0" smtClean="0"/>
              <a:t>ve göz koruyucu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Personel Koruyucu Ekipman 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(PKE)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43025" y="1924844"/>
            <a:ext cx="64579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00200"/>
            <a:ext cx="5904656" cy="5257800"/>
          </a:xfrm>
        </p:spPr>
        <p:txBody>
          <a:bodyPr>
            <a:normAutofit/>
          </a:bodyPr>
          <a:lstStyle/>
          <a:p>
            <a:r>
              <a:rPr lang="tr-TR" dirty="0" err="1" smtClean="0"/>
              <a:t>Biyozararlı</a:t>
            </a:r>
            <a:r>
              <a:rPr lang="tr-TR" dirty="0" smtClean="0"/>
              <a:t> tehlike işaretlerinin bulunması </a:t>
            </a:r>
            <a:r>
              <a:rPr lang="tr-TR" dirty="0" smtClean="0">
                <a:solidFill>
                  <a:srgbClr val="FF0000"/>
                </a:solidFill>
              </a:rPr>
              <a:t>gereken yerler</a:t>
            </a:r>
            <a:r>
              <a:rPr lang="tr-TR" dirty="0" smtClean="0"/>
              <a:t>;</a:t>
            </a:r>
            <a:endParaRPr lang="en-US" dirty="0" smtClean="0"/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Biyozararlı</a:t>
            </a:r>
            <a:r>
              <a:rPr lang="tr-TR" dirty="0" smtClean="0"/>
              <a:t> materyallerin kutuları,</a:t>
            </a:r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dirty="0" err="1" smtClean="0"/>
              <a:t>Biyozararlı</a:t>
            </a:r>
            <a:r>
              <a:rPr lang="tr-TR" dirty="0" smtClean="0"/>
              <a:t> atık konteynırları,</a:t>
            </a:r>
          </a:p>
          <a:p>
            <a:pPr>
              <a:buNone/>
            </a:pPr>
            <a:r>
              <a:rPr lang="tr-TR" dirty="0" smtClean="0"/>
              <a:t>– Kapılar,</a:t>
            </a:r>
          </a:p>
          <a:p>
            <a:pPr>
              <a:buNone/>
            </a:pPr>
            <a:r>
              <a:rPr lang="tr-TR" dirty="0" smtClean="0"/>
              <a:t>– Buzdolabı, derin dondurucu veya </a:t>
            </a:r>
            <a:r>
              <a:rPr lang="tr-TR" dirty="0" err="1" smtClean="0"/>
              <a:t>biyozararlı</a:t>
            </a:r>
            <a:r>
              <a:rPr lang="tr-TR" dirty="0" smtClean="0"/>
              <a:t> materyalin depolandığı diğer ekipmanlar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>
                <a:solidFill>
                  <a:srgbClr val="FFFF00"/>
                </a:solidFill>
              </a:rPr>
              <a:t>İşaretler, Etiketler ve Renk Kodları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204864"/>
            <a:ext cx="2762250" cy="344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395666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Atıklar ikiye ayrılırlar:</a:t>
            </a:r>
          </a:p>
          <a:p>
            <a:pPr>
              <a:buNone/>
            </a:pPr>
            <a:r>
              <a:rPr lang="tr-TR" dirty="0" smtClean="0"/>
              <a:t>– Keskin ve sivri uçlu atıklar</a:t>
            </a:r>
          </a:p>
          <a:p>
            <a:pPr>
              <a:buNone/>
            </a:pPr>
            <a:r>
              <a:rPr lang="tr-TR" dirty="0" smtClean="0"/>
              <a:t>– “Keskin olmayan” atıklar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Atıkların Yok Edilmesinde İzlenecek Yol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Cam pipetler</a:t>
            </a:r>
          </a:p>
          <a:p>
            <a:r>
              <a:rPr lang="tr-TR" dirty="0" smtClean="0"/>
              <a:t>Enjektör ve iğneleri</a:t>
            </a:r>
          </a:p>
          <a:p>
            <a:r>
              <a:rPr lang="tr-TR" dirty="0" smtClean="0"/>
              <a:t>Jilet veya keskin bıçaklar</a:t>
            </a:r>
          </a:p>
          <a:p>
            <a:r>
              <a:rPr lang="tr-TR" dirty="0" smtClean="0"/>
              <a:t>Neşter</a:t>
            </a:r>
          </a:p>
          <a:p>
            <a:r>
              <a:rPr lang="tr-TR" dirty="0" smtClean="0"/>
              <a:t>Plastik pipet uçları</a:t>
            </a:r>
          </a:p>
          <a:p>
            <a:r>
              <a:rPr lang="tr-TR" dirty="0" err="1" smtClean="0"/>
              <a:t>Mikrotom</a:t>
            </a:r>
            <a:r>
              <a:rPr lang="tr-TR" dirty="0" smtClean="0"/>
              <a:t> bıçakları</a:t>
            </a:r>
          </a:p>
          <a:p>
            <a:r>
              <a:rPr lang="tr-TR" dirty="0" smtClean="0"/>
              <a:t>Cam mikroskop lam ve lameli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Keskin ve Sivri Uçlu Atıklar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Patojenlere maruz bırakılan hayvanların yatakları, vücut parçaları ve kadavraları</a:t>
            </a:r>
          </a:p>
          <a:p>
            <a:r>
              <a:rPr lang="tr-TR" dirty="0" smtClean="0"/>
              <a:t>Hücre kültür şişeleri vb.</a:t>
            </a:r>
          </a:p>
          <a:p>
            <a:r>
              <a:rPr lang="tr-TR" dirty="0" smtClean="0"/>
              <a:t>Kültürler ve bulaşıcı ajanların stok kültürleri</a:t>
            </a:r>
          </a:p>
          <a:p>
            <a:r>
              <a:rPr lang="tr-TR" dirty="0" smtClean="0"/>
              <a:t>Eldivenler, laboratuar önlükleri, maskeler ve eskimiş koruyucu ekipmanlar</a:t>
            </a:r>
            <a:endParaRPr lang="en-US" dirty="0" smtClean="0"/>
          </a:p>
          <a:p>
            <a:r>
              <a:rPr lang="tr-TR" dirty="0" smtClean="0"/>
              <a:t>İnsan kanı, kan ürünleri ve vücut sıvıları</a:t>
            </a:r>
            <a:endParaRPr lang="en-US" dirty="0" smtClean="0"/>
          </a:p>
          <a:p>
            <a:r>
              <a:rPr lang="tr-TR" dirty="0" smtClean="0"/>
              <a:t>Temizlik materyalleri</a:t>
            </a:r>
          </a:p>
          <a:p>
            <a:r>
              <a:rPr lang="tr-TR" dirty="0" smtClean="0"/>
              <a:t>R</a:t>
            </a:r>
            <a:r>
              <a:rPr lang="en-US" dirty="0" smtClean="0"/>
              <a:t>e</a:t>
            </a:r>
            <a:r>
              <a:rPr lang="tr-TR" dirty="0" smtClean="0"/>
              <a:t>k</a:t>
            </a:r>
            <a:r>
              <a:rPr lang="en-US" dirty="0" err="1" smtClean="0"/>
              <a:t>ombinant</a:t>
            </a:r>
            <a:r>
              <a:rPr lang="en-US" dirty="0" smtClean="0"/>
              <a:t> DNA</a:t>
            </a:r>
            <a:r>
              <a:rPr lang="tr-TR" dirty="0" smtClean="0"/>
              <a:t> kullanılarak oluşturulmuş mikroorganizmalar</a:t>
            </a:r>
            <a:endParaRPr lang="en-US" dirty="0" smtClean="0"/>
          </a:p>
          <a:p>
            <a:r>
              <a:rPr lang="tr-TR" dirty="0" smtClean="0"/>
              <a:t>Patolojik atıklar</a:t>
            </a:r>
            <a:r>
              <a:rPr lang="en-US" dirty="0" smtClean="0"/>
              <a:t>: </a:t>
            </a:r>
            <a:r>
              <a:rPr lang="tr-TR" dirty="0" smtClean="0"/>
              <a:t>insan/hayvan dokuları ve anatomik parçaları</a:t>
            </a:r>
          </a:p>
          <a:p>
            <a:r>
              <a:rPr lang="tr-TR" dirty="0" smtClean="0"/>
              <a:t>Örnek kapları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“Keskin ve Sivri Olmayan” Atıklar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81328"/>
            <a:ext cx="8892480" cy="4525963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Keskin ve sivri uçlu atıklar :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Özel kaplar içerisine doğrudan atılmalı,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Asla keskin materyaller sıradan çöp kutusuna atılmamalı,</a:t>
            </a:r>
            <a:endParaRPr lang="en-US" dirty="0" smtClean="0"/>
          </a:p>
          <a:p>
            <a:pPr>
              <a:buNone/>
            </a:pPr>
            <a:r>
              <a:rPr lang="tr-TR" dirty="0" smtClean="0"/>
              <a:t>– İğneler tekrar kabına konulmaya </a:t>
            </a:r>
            <a:r>
              <a:rPr lang="tr-TR" dirty="0" smtClean="0"/>
              <a:t>çalışılmamalıdır.</a:t>
            </a:r>
            <a:endParaRPr lang="tr-TR" dirty="0" smtClean="0"/>
          </a:p>
          <a:p>
            <a:r>
              <a:rPr lang="tr-TR" dirty="0" smtClean="0">
                <a:solidFill>
                  <a:srgbClr val="C00000"/>
                </a:solidFill>
              </a:rPr>
              <a:t>“Keskin olmayan” atıklar :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dirty="0" smtClean="0"/>
              <a:t>Kırmızı </a:t>
            </a:r>
            <a:r>
              <a:rPr lang="tr-TR" dirty="0" err="1" smtClean="0"/>
              <a:t>biyozararlı</a:t>
            </a:r>
            <a:r>
              <a:rPr lang="tr-TR" dirty="0" smtClean="0"/>
              <a:t> atık kutularına doğrudan atılmalı,</a:t>
            </a:r>
          </a:p>
          <a:p>
            <a:r>
              <a:rPr lang="tr-TR" dirty="0" smtClean="0"/>
              <a:t>Atığın yok edilmesi için bu konuda görevli personele haber verilmelidir.</a:t>
            </a:r>
            <a:endParaRPr lang="tr-TR" dirty="0"/>
          </a:p>
        </p:txBody>
      </p:sp>
    </p:spTree>
  </p:cSld>
  <p:clrMapOvr>
    <a:masterClrMapping/>
  </p:clrMapOvr>
  <p:transition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Dekontaminasyon</a:t>
            </a:r>
            <a:r>
              <a:rPr lang="tr-TR" dirty="0" smtClean="0"/>
              <a:t> güvenli seviyede </a:t>
            </a:r>
            <a:r>
              <a:rPr lang="tr-TR" dirty="0" err="1" smtClean="0"/>
              <a:t>mikrobiyal</a:t>
            </a:r>
            <a:r>
              <a:rPr lang="tr-TR" dirty="0" smtClean="0"/>
              <a:t> kirliliğin azaltılması veya elemine edilmesidir.</a:t>
            </a:r>
            <a:endParaRPr lang="en-US" dirty="0" smtClean="0"/>
          </a:p>
          <a:p>
            <a:r>
              <a:rPr lang="tr-TR" dirty="0" smtClean="0"/>
              <a:t>Üç şekilde gerçekleştirilir:</a:t>
            </a:r>
          </a:p>
          <a:p>
            <a:pPr>
              <a:buNone/>
            </a:pPr>
            <a:r>
              <a:rPr lang="tr-TR" dirty="0" smtClean="0"/>
              <a:t>– </a:t>
            </a:r>
            <a:r>
              <a:rPr lang="tr-TR" b="1" dirty="0" smtClean="0">
                <a:solidFill>
                  <a:srgbClr val="C00000"/>
                </a:solidFill>
              </a:rPr>
              <a:t>Sterilizasyon</a:t>
            </a:r>
            <a:r>
              <a:rPr lang="tr-TR" b="1" dirty="0" smtClean="0"/>
              <a:t>-</a:t>
            </a:r>
            <a:r>
              <a:rPr lang="tr-TR" dirty="0" smtClean="0"/>
              <a:t>Bütün mikroorganizmaların ve onların sporlarının öldürülmesi - Otoklav</a:t>
            </a:r>
          </a:p>
          <a:p>
            <a:pPr>
              <a:buNone/>
            </a:pPr>
            <a:r>
              <a:rPr lang="tr-TR" dirty="0" smtClean="0"/>
              <a:t>–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b="1" dirty="0" smtClean="0">
                <a:solidFill>
                  <a:srgbClr val="C00000"/>
                </a:solidFill>
              </a:rPr>
              <a:t>Dezenfeksiyon </a:t>
            </a:r>
            <a:r>
              <a:rPr lang="tr-TR" b="1" dirty="0" smtClean="0"/>
              <a:t>– </a:t>
            </a:r>
            <a:r>
              <a:rPr lang="tr-TR" dirty="0" err="1" smtClean="0"/>
              <a:t>Patojenik</a:t>
            </a:r>
            <a:r>
              <a:rPr lang="tr-TR" dirty="0" smtClean="0"/>
              <a:t> organizmaların </a:t>
            </a:r>
            <a:r>
              <a:rPr lang="tr-TR" dirty="0" smtClean="0"/>
              <a:t>öldürülmesi</a:t>
            </a:r>
            <a:r>
              <a:rPr lang="tr-TR" dirty="0" smtClean="0"/>
              <a:t> </a:t>
            </a:r>
            <a:r>
              <a:rPr lang="tr-TR" dirty="0" smtClean="0"/>
              <a:t>- </a:t>
            </a:r>
            <a:r>
              <a:rPr lang="tr-TR" dirty="0" smtClean="0"/>
              <a:t>Kimyasallar</a:t>
            </a:r>
          </a:p>
          <a:p>
            <a:pPr>
              <a:buNone/>
            </a:pPr>
            <a:r>
              <a:rPr lang="en-US" dirty="0" smtClean="0"/>
              <a:t>– </a:t>
            </a:r>
            <a:r>
              <a:rPr lang="tr-TR" b="1" dirty="0" smtClean="0">
                <a:solidFill>
                  <a:srgbClr val="C00000"/>
                </a:solidFill>
              </a:rPr>
              <a:t>Antisepsi </a:t>
            </a:r>
            <a:r>
              <a:rPr lang="en-US" b="1" dirty="0" smtClean="0"/>
              <a:t>–</a:t>
            </a:r>
            <a:r>
              <a:rPr lang="tr-TR" b="1" dirty="0" smtClean="0"/>
              <a:t> </a:t>
            </a:r>
            <a:r>
              <a:rPr lang="tr-TR" dirty="0" smtClean="0"/>
              <a:t>Mikroorganizmaların hareketinin veya üremesinin durdurulması veya önlenmesi - Alkol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 smtClean="0">
                <a:solidFill>
                  <a:srgbClr val="FFFF00"/>
                </a:solidFill>
              </a:rPr>
              <a:t>Dekontaminasyon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Su ve sabunla etkilenen alanlar  yıkanmalı,</a:t>
            </a:r>
          </a:p>
          <a:p>
            <a:r>
              <a:rPr lang="tr-TR" b="1" dirty="0" smtClean="0"/>
              <a:t>Mukoza </a:t>
            </a:r>
            <a:r>
              <a:rPr lang="tr-TR" b="1" dirty="0" err="1" smtClean="0"/>
              <a:t>membranları</a:t>
            </a:r>
            <a:r>
              <a:rPr lang="tr-TR" b="1" dirty="0" smtClean="0"/>
              <a:t> 15 dakika boyunca su ile çalkalanmalı,</a:t>
            </a:r>
            <a:endParaRPr lang="en-US" b="1" dirty="0" smtClean="0"/>
          </a:p>
          <a:p>
            <a:r>
              <a:rPr lang="tr-TR" b="1" dirty="0" smtClean="0"/>
              <a:t>Derhal laboratuar sorumlusuna bildirilmeli,</a:t>
            </a:r>
          </a:p>
          <a:p>
            <a:r>
              <a:rPr lang="tr-TR" b="1" dirty="0" smtClean="0"/>
              <a:t>En kısa sürede </a:t>
            </a:r>
            <a:r>
              <a:rPr lang="tr-TR" b="1" dirty="0" err="1" smtClean="0"/>
              <a:t>biyogüvenlik</a:t>
            </a:r>
            <a:r>
              <a:rPr lang="tr-TR" b="1" dirty="0" smtClean="0"/>
              <a:t> komitesine durum bildirilmeli ve kişi en yakın sağlık </a:t>
            </a:r>
            <a:r>
              <a:rPr lang="tr-TR" b="1" smtClean="0"/>
              <a:t>kuruluşuna </a:t>
            </a:r>
            <a:r>
              <a:rPr lang="tr-TR" b="1" smtClean="0"/>
              <a:t>götürülmelidir.</a:t>
            </a:r>
            <a:endParaRPr lang="tr-TR" b="1" dirty="0" smtClean="0"/>
          </a:p>
          <a:p>
            <a:r>
              <a:rPr lang="tr-TR" b="1" dirty="0" smtClean="0">
                <a:solidFill>
                  <a:srgbClr val="FFFF00"/>
                </a:solidFill>
              </a:rPr>
              <a:t>Doktora yardımcı olabilmek için temas edilen materyalin içeriğinden emin olunmalıdır.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Maruz Kalma Olaylarında Yapılacak İşlemler</a:t>
            </a:r>
            <a:endParaRPr lang="tr-T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Özel 1">
      <a:dk1>
        <a:sysClr val="windowText" lastClr="000000"/>
      </a:dk1>
      <a:lt1>
        <a:srgbClr val="44B9E8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925</TotalTime>
  <Words>1448</Words>
  <Application>Microsoft Office PowerPoint</Application>
  <PresentationFormat>Ekran Gösterisi (4:3)</PresentationFormat>
  <Paragraphs>242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4" baseType="lpstr">
      <vt:lpstr>Kalabalık</vt:lpstr>
      <vt:lpstr>BİYOLOJİK GÜVENLİK (BİYOGÜVENLİK)</vt:lpstr>
      <vt:lpstr>Eğitim Konuları</vt:lpstr>
      <vt:lpstr>BİYOGÜVENLİK EĞİTİMİNİN AMACI</vt:lpstr>
      <vt:lpstr>Slayt 4</vt:lpstr>
      <vt:lpstr>Slayt 5</vt:lpstr>
      <vt:lpstr>Slayt 6</vt:lpstr>
      <vt:lpstr>Yasaklanan Biyoajanlar</vt:lpstr>
      <vt:lpstr>Bulaşıcı Enfeksiyonların Epidemiyolojisi</vt:lpstr>
      <vt:lpstr>Enfeksiyon Ajanlarına Maruz Kalma Aşağıda belirtilen yollarla gerçekleşir</vt:lpstr>
      <vt:lpstr>Maruz Kalma Şekilleri</vt:lpstr>
      <vt:lpstr>Aerosol Oluşumu</vt:lpstr>
      <vt:lpstr>Aerosole Maruz Kalma Aşağıda Belirtilen Yollarla Gerçekleşir</vt:lpstr>
      <vt:lpstr>Slayt 13</vt:lpstr>
      <vt:lpstr>Slayt 14</vt:lpstr>
      <vt:lpstr>Bulaşma Dozu</vt:lpstr>
      <vt:lpstr>Tehlikenin Sınıflandırılması – Risk Grupları</vt:lpstr>
      <vt:lpstr>Slayt 17</vt:lpstr>
      <vt:lpstr>Farklı Risk Gruplarında Bulunan Ajanlara Örnekler</vt:lpstr>
      <vt:lpstr>Slayt 19</vt:lpstr>
      <vt:lpstr>Slayt 20</vt:lpstr>
      <vt:lpstr>Slayt 21</vt:lpstr>
      <vt:lpstr>Slayt 22</vt:lpstr>
      <vt:lpstr>Slayt 23</vt:lpstr>
      <vt:lpstr>Mikrobiyal Olmayan Biyolojik Ajanlar</vt:lpstr>
      <vt:lpstr>Biyolojik Güvenlik Seviyeleri (BSLs)</vt:lpstr>
      <vt:lpstr>Biyogüvenliğin Prensipleri Birinci Derece Güvenlik Önlemleri</vt:lpstr>
      <vt:lpstr>Aseptik Teknik</vt:lpstr>
      <vt:lpstr> Biyolojik Güvenlik Kabini </vt:lpstr>
      <vt:lpstr>Slayt 29</vt:lpstr>
      <vt:lpstr>İkincil Savunma Hattı  ( İkincil Güvenlik Önlemleri)</vt:lpstr>
      <vt:lpstr>Çalışma Sırasındaki Kontroller</vt:lpstr>
      <vt:lpstr>Biyoajanlarla Çalışan Laboratuarlarda Dezenfektanlar Bulundurulmalıdır</vt:lpstr>
      <vt:lpstr>Dezenfektanların Aktivite Seviyeleri</vt:lpstr>
      <vt:lpstr>Slayt 34</vt:lpstr>
      <vt:lpstr>Personel Koruyucu Ekipman  (PKE)</vt:lpstr>
      <vt:lpstr>Slayt 36</vt:lpstr>
      <vt:lpstr>İşaretler, Etiketler ve Renk Kodları</vt:lpstr>
      <vt:lpstr>Atıkların Yok Edilmesinde İzlenecek Yol</vt:lpstr>
      <vt:lpstr>Keskin ve Sivri Uçlu Atıklar</vt:lpstr>
      <vt:lpstr>“Keskin ve Sivri Olmayan” Atıklar</vt:lpstr>
      <vt:lpstr>Slayt 41</vt:lpstr>
      <vt:lpstr>Dekontaminasyon</vt:lpstr>
      <vt:lpstr>Maruz Kalma Olaylarında Yapılacak İşlemler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Safety Training</dc:title>
  <cp:lastModifiedBy>hp</cp:lastModifiedBy>
  <cp:revision>101</cp:revision>
  <dcterms:modified xsi:type="dcterms:W3CDTF">2011-04-14T13:46:57Z</dcterms:modified>
</cp:coreProperties>
</file>