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76" r:id="rId1"/>
  </p:sldMasterIdLst>
  <p:notesMasterIdLst>
    <p:notesMasterId r:id="rId36"/>
  </p:notesMasterIdLst>
  <p:handoutMasterIdLst>
    <p:handoutMasterId r:id="rId37"/>
  </p:handoutMasterIdLst>
  <p:sldIdLst>
    <p:sldId id="256" r:id="rId2"/>
    <p:sldId id="287" r:id="rId3"/>
    <p:sldId id="260" r:id="rId4"/>
    <p:sldId id="267" r:id="rId5"/>
    <p:sldId id="286" r:id="rId6"/>
    <p:sldId id="290" r:id="rId7"/>
    <p:sldId id="291" r:id="rId8"/>
    <p:sldId id="292" r:id="rId9"/>
    <p:sldId id="293" r:id="rId10"/>
    <p:sldId id="295" r:id="rId11"/>
    <p:sldId id="278" r:id="rId12"/>
    <p:sldId id="279" r:id="rId13"/>
    <p:sldId id="280" r:id="rId14"/>
    <p:sldId id="282" r:id="rId15"/>
    <p:sldId id="257" r:id="rId16"/>
    <p:sldId id="263" r:id="rId17"/>
    <p:sldId id="264" r:id="rId18"/>
    <p:sldId id="265" r:id="rId19"/>
    <p:sldId id="266" r:id="rId20"/>
    <p:sldId id="268" r:id="rId21"/>
    <p:sldId id="270" r:id="rId22"/>
    <p:sldId id="271" r:id="rId23"/>
    <p:sldId id="272" r:id="rId24"/>
    <p:sldId id="269" r:id="rId25"/>
    <p:sldId id="288" r:id="rId26"/>
    <p:sldId id="274" r:id="rId27"/>
    <p:sldId id="289" r:id="rId28"/>
    <p:sldId id="275" r:id="rId29"/>
    <p:sldId id="258" r:id="rId30"/>
    <p:sldId id="259" r:id="rId31"/>
    <p:sldId id="285" r:id="rId32"/>
    <p:sldId id="277" r:id="rId33"/>
    <p:sldId id="294" r:id="rId34"/>
    <p:sldId id="296"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2" autoAdjust="0"/>
    <p:restoredTop sz="94373" autoAdjust="0"/>
  </p:normalViewPr>
  <p:slideViewPr>
    <p:cSldViewPr>
      <p:cViewPr>
        <p:scale>
          <a:sx n="49" d="100"/>
          <a:sy n="49" d="100"/>
        </p:scale>
        <p:origin x="-100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7D11493-1BE8-4450-AA1B-427493751885}" type="datetimeFigureOut">
              <a:rPr lang="tr-TR" smtClean="0"/>
              <a:t>20.12.2014</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49106B-1180-4C45-88AC-A08AF3CDEEF6}" type="slidenum">
              <a:rPr lang="tr-TR" smtClean="0"/>
              <a:t>‹#›</a:t>
            </a:fld>
            <a:endParaRPr lang="tr-TR"/>
          </a:p>
        </p:txBody>
      </p:sp>
    </p:spTree>
    <p:extLst>
      <p:ext uri="{BB962C8B-B14F-4D97-AF65-F5344CB8AC3E}">
        <p14:creationId xmlns:p14="http://schemas.microsoft.com/office/powerpoint/2010/main" val="3142438052"/>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F1E55C-7E06-40F4-9637-BEEFBAB1D630}" type="datetimeFigureOut">
              <a:rPr lang="tr-TR" smtClean="0"/>
              <a:t>20.12.2014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2AEAFE-531A-4C79-9631-A95790029358}" type="slidenum">
              <a:rPr lang="tr-TR" smtClean="0"/>
              <a:t>‹#›</a:t>
            </a:fld>
            <a:endParaRPr lang="tr-TR"/>
          </a:p>
        </p:txBody>
      </p:sp>
    </p:spTree>
    <p:extLst>
      <p:ext uri="{BB962C8B-B14F-4D97-AF65-F5344CB8AC3E}">
        <p14:creationId xmlns:p14="http://schemas.microsoft.com/office/powerpoint/2010/main" val="3860799015"/>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Altbilgi Yer Tutucusu 3"/>
          <p:cNvSpPr>
            <a:spLocks noGrp="1"/>
          </p:cNvSpPr>
          <p:nvPr>
            <p:ph type="ftr" sz="quarter" idx="10"/>
          </p:nvPr>
        </p:nvSpPr>
        <p:spPr/>
        <p:txBody>
          <a:bodyPr/>
          <a:lstStyle/>
          <a:p>
            <a:endParaRPr lang="tr-TR"/>
          </a:p>
        </p:txBody>
      </p:sp>
    </p:spTree>
    <p:extLst>
      <p:ext uri="{BB962C8B-B14F-4D97-AF65-F5344CB8AC3E}">
        <p14:creationId xmlns:p14="http://schemas.microsoft.com/office/powerpoint/2010/main" val="2731752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Altbilgi Yer Tutucusu 3"/>
          <p:cNvSpPr>
            <a:spLocks noGrp="1"/>
          </p:cNvSpPr>
          <p:nvPr>
            <p:ph type="ftr" sz="quarter" idx="10"/>
          </p:nvPr>
        </p:nvSpPr>
        <p:spPr/>
        <p:txBody>
          <a:bodyPr/>
          <a:lstStyle/>
          <a:p>
            <a:endParaRPr lang="tr-TR"/>
          </a:p>
        </p:txBody>
      </p:sp>
    </p:spTree>
    <p:extLst>
      <p:ext uri="{BB962C8B-B14F-4D97-AF65-F5344CB8AC3E}">
        <p14:creationId xmlns:p14="http://schemas.microsoft.com/office/powerpoint/2010/main" val="3742807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Tree>
    <p:extLst>
      <p:ext uri="{BB962C8B-B14F-4D97-AF65-F5344CB8AC3E}">
        <p14:creationId xmlns:p14="http://schemas.microsoft.com/office/powerpoint/2010/main" val="516952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5" name="Altbilgi Yer Tutucusu 4"/>
          <p:cNvSpPr>
            <a:spLocks noGrp="1"/>
          </p:cNvSpPr>
          <p:nvPr>
            <p:ph type="ftr" sz="quarter" idx="11"/>
          </p:nvPr>
        </p:nvSpPr>
        <p:spPr/>
        <p:txBody>
          <a:bodyPr/>
          <a:lstStyle/>
          <a:p>
            <a:endParaRPr lang="tr-TR"/>
          </a:p>
        </p:txBody>
      </p:sp>
    </p:spTree>
    <p:extLst>
      <p:ext uri="{BB962C8B-B14F-4D97-AF65-F5344CB8AC3E}">
        <p14:creationId xmlns:p14="http://schemas.microsoft.com/office/powerpoint/2010/main" val="1042306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tr-TR" smtClean="0"/>
              <a:t>Asıl başlık stili için tıklatın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DAD877EE-D105-4666-8751-1F8ED0ECC026}" type="datetime1">
              <a:rPr lang="tr-TR" smtClean="0"/>
              <a:t>20.12.2014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0D816F-9BF5-4D8B-90C6-D21D1A2918A4}" type="slidenum">
              <a:rPr lang="tr-TR" smtClean="0"/>
              <a:t>‹#›</a:t>
            </a:fld>
            <a:endParaRPr lang="tr-T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05F737F4-CFF9-4230-A6E7-AF4A812E03EB}" type="datetime1">
              <a:rPr lang="tr-TR" smtClean="0"/>
              <a:t>20.12.2014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0D816F-9BF5-4D8B-90C6-D21D1A2918A4}" type="slidenum">
              <a:rPr lang="tr-TR" smtClean="0"/>
              <a:t>‹#›</a:t>
            </a:fld>
            <a:endParaRPr lang="tr-TR"/>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7B04F4DA-1609-421D-862F-665ABE0D4FF8}" type="datetime1">
              <a:rPr lang="tr-TR" smtClean="0"/>
              <a:t>20.12.2014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0D816F-9BF5-4D8B-90C6-D21D1A2918A4}" type="slidenum">
              <a:rPr lang="tr-TR" smtClean="0"/>
              <a:t>‹#›</a:t>
            </a:fld>
            <a:endParaRPr lang="tr-T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18865084-DEC2-4AA6-AB7F-264B55096A62}" type="datetime1">
              <a:rPr lang="tr-TR" smtClean="0"/>
              <a:t>20.12.2014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70D816F-9BF5-4D8B-90C6-D21D1A2918A4}" type="slidenum">
              <a:rPr lang="tr-TR" smtClean="0"/>
              <a:t>‹#›</a:t>
            </a:fld>
            <a:endParaRPr lang="tr-TR"/>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E305728-6E6D-4650-BDA3-AE23E028F090}" type="datetime1">
              <a:rPr lang="tr-TR" smtClean="0"/>
              <a:t>20.12.2014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70D816F-9BF5-4D8B-90C6-D21D1A2918A4}" type="slidenum">
              <a:rPr lang="tr-TR" smtClean="0"/>
              <a:t>‹#›</a:t>
            </a:fld>
            <a:endParaRPr lang="tr-T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EAC3375A-C0D6-4ED3-A259-F90169C81837}" type="datetime1">
              <a:rPr lang="tr-TR" smtClean="0"/>
              <a:t>20.12.2014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70D816F-9BF5-4D8B-90C6-D21D1A2918A4}" type="slidenum">
              <a:rPr lang="tr-TR" smtClean="0"/>
              <a:t>‹#›</a:t>
            </a:fld>
            <a:endParaRPr lang="tr-TR"/>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ABD674-9B0D-4A9D-8388-55E0AA4C0482}" type="datetime1">
              <a:rPr lang="tr-TR" smtClean="0"/>
              <a:t>20.12.2014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70D816F-9BF5-4D8B-90C6-D21D1A2918A4}" type="slidenum">
              <a:rPr lang="tr-TR" smtClean="0"/>
              <a:t>‹#›</a:t>
            </a:fld>
            <a:endParaRPr lang="tr-TR"/>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3737A2E-78DF-444D-982B-0D89F5752477}" type="datetime1">
              <a:rPr lang="tr-TR" smtClean="0"/>
              <a:t>20.12.2014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70D816F-9BF5-4D8B-90C6-D21D1A2918A4}" type="slidenum">
              <a:rPr lang="tr-TR" smtClean="0"/>
              <a:t>‹#›</a:t>
            </a:fld>
            <a:endParaRPr lang="tr-T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0F340061-D8DF-4442-B6E2-90E9F3592C90}" type="datetime1">
              <a:rPr lang="tr-TR" smtClean="0"/>
              <a:t>20.12.2014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70D816F-9BF5-4D8B-90C6-D21D1A2918A4}" type="slidenum">
              <a:rPr lang="tr-TR" smtClean="0"/>
              <a:t>‹#›</a:t>
            </a:fld>
            <a:endParaRPr lang="tr-TR"/>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4FC5C624-9AA5-4183-A43A-F49B86C3AEE5}" type="datetime1">
              <a:rPr lang="tr-TR" smtClean="0"/>
              <a:t>20.12.2014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0D816F-9BF5-4D8B-90C6-D21D1A2918A4}" type="slidenum">
              <a:rPr lang="tr-TR" smtClean="0"/>
              <a:t>‹#›</a:t>
            </a:fld>
            <a:endParaRPr lang="tr-TR"/>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781ED71-9021-40A6-9C11-A86BBF3E4031}" type="datetime1">
              <a:rPr lang="tr-TR" smtClean="0"/>
              <a:t>20.12.2014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0D816F-9BF5-4D8B-90C6-D21D1A2918A4}" type="slidenum">
              <a:rPr lang="tr-TR" smtClean="0"/>
              <a:t>‹#›</a:t>
            </a:fld>
            <a:endParaRPr lang="tr-TR"/>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B7691D9-3D3C-4ECE-9D8B-5BE402BEA7EA}" type="datetime1">
              <a:rPr lang="tr-TR" smtClean="0"/>
              <a:t>20.12.2014</a:t>
            </a:fld>
            <a:endParaRPr lang="tr-T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tr-T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F70D816F-9BF5-4D8B-90C6-D21D1A2918A4}"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4477" r:id="rId1"/>
    <p:sldLayoutId id="2147484478" r:id="rId2"/>
    <p:sldLayoutId id="2147484479" r:id="rId3"/>
    <p:sldLayoutId id="2147484480" r:id="rId4"/>
    <p:sldLayoutId id="2147484481" r:id="rId5"/>
    <p:sldLayoutId id="2147484482" r:id="rId6"/>
    <p:sldLayoutId id="2147484483" r:id="rId7"/>
    <p:sldLayoutId id="2147484484" r:id="rId8"/>
    <p:sldLayoutId id="2147484485" r:id="rId9"/>
    <p:sldLayoutId id="2147484486" r:id="rId10"/>
    <p:sldLayoutId id="2147484487" r:id="rId11"/>
  </p:sldLayoutIdLst>
  <p:transition spd="slow">
    <p:push dir="u"/>
  </p:transition>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img.webme.com/pic/c/cevre-dostu/isinma1.jp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f1.trtturk.com/v1data/news/content/1392396409_kuresel-isinma-resimleri1.jpg"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yazarlikyazilimi.meb.gov.tr/Materyal/bilecik/kureselisinma/images/kuresel/iceberg-1.jpg"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cdn.internethaber.com/news/72220.jpg"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enteresan.com/files/img/ent/art/1Iq/3A5/R9c/kuresel-isinma-gercek-ve-hemen-harekete-gecmemiz-gerekiyor,2,con.jp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vizyon21yy.com/documan/Egitim_Ogretim/Onemli_Gunler_Kuruluslar/Uluslarasi_Ozon_Tabasini_Koruma_Gunu/Ulusalarasi_Ozon_Tabakasini_Koruma_Gunu.html"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biyolojisitesi.net/tum%20uniteler/bilincli_birey/sera_etkisi.html" TargetMode="External"/><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upload.wikimedia.org/wikipedia/tr/thumb/a/a8/S%C4%B1cakl%C4%B1k_kay%C4%B1tlar%C4%B1.PNG/250px-S%C4%B1cakl%C4%B1k_kay%C4%B1tlar%C4%B1.PNG"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cevreciyiz.com/makale-detay/629/kuresel-isinma-kiyamet-gunune-dogru"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3.bp.blogspot.com/-psFMAK8H-zw/TqwaEOn_PUI/AAAAAAAAALs/EQ3qF39ICOI/s1600/Sera+gaz%C4%B1nda+da%C4%9F%C4%B1l%C4%B1mlarmlar__2004_T%C3%BCrkiye.png"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yaklasansaat.com/dunyamiz/kuresel_isinma/ozon1.asp" TargetMode="External"/><Relationship Id="rId2" Type="http://schemas.openxmlformats.org/officeDocument/2006/relationships/hyperlink" Target="http://www.mgm.gov.tr/FILES/kurumsal/arsiv/23mart/2010/sunu/ilk10/14.pdf" TargetMode="External"/><Relationship Id="rId1" Type="http://schemas.openxmlformats.org/officeDocument/2006/relationships/slideLayout" Target="../slideLayouts/slideLayout2.xml"/><Relationship Id="rId6" Type="http://schemas.openxmlformats.org/officeDocument/2006/relationships/hyperlink" Target="http://www.kimyaegitimi.org/sites/default/files/ogretim_materyalleri/kimya_konulu_calisma_yapraklari/fosil_yakitlarin_kuresel_isinmaya_etkisi_konu_anlatimi_cy.pdf" TargetMode="External"/><Relationship Id="rId5" Type="http://schemas.openxmlformats.org/officeDocument/2006/relationships/hyperlink" Target="http://www.forumdas.com/konu/kuresel-isinma-ormanlari-nasil-etkiler.88596/" TargetMode="External"/><Relationship Id="rId4" Type="http://schemas.openxmlformats.org/officeDocument/2006/relationships/hyperlink" Target="http://www.yildiz.edu.tr/~oscg/AlanegitimindeBitirmeProjeleri/OzonTabakasi.pdf"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emo.org.tr/ekler/e36488879b32f47_ek.pdf" TargetMode="External"/><Relationship Id="rId2" Type="http://schemas.openxmlformats.org/officeDocument/2006/relationships/hyperlink" Target="http://www.kimyaegitimi.org/sites/default/files/kontekst_uygulamalari/kimya_egitimi/nufus_artisinin_kuresel_isinmaya_etkisi.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79512" y="404664"/>
            <a:ext cx="8784976" cy="6192688"/>
          </a:xfrm>
        </p:spPr>
        <p:txBody>
          <a:bodyPr/>
          <a:lstStyle/>
          <a:p>
            <a:r>
              <a:rPr lang="tr-TR" sz="4400" b="1" dirty="0" smtClean="0"/>
              <a:t/>
            </a:r>
            <a:br>
              <a:rPr lang="tr-TR" sz="4400" b="1" dirty="0" smtClean="0"/>
            </a:br>
            <a:r>
              <a:rPr lang="tr-TR" sz="4400" b="1" dirty="0"/>
              <a:t/>
            </a:r>
            <a:br>
              <a:rPr lang="tr-TR" sz="4400" b="1" dirty="0"/>
            </a:br>
            <a:r>
              <a:rPr lang="tr-TR" sz="4400" b="1" dirty="0" smtClean="0"/>
              <a:t/>
            </a:r>
            <a:br>
              <a:rPr lang="tr-TR" sz="4400" b="1" dirty="0" smtClean="0"/>
            </a:br>
            <a:r>
              <a:rPr lang="tr-TR" sz="4400" b="1" dirty="0"/>
              <a:t/>
            </a:r>
            <a:br>
              <a:rPr lang="tr-TR" sz="4400" b="1" dirty="0"/>
            </a:br>
            <a:r>
              <a:rPr lang="tr-TR" sz="4400" b="1" dirty="0" smtClean="0"/>
              <a:t/>
            </a:r>
            <a:br>
              <a:rPr lang="tr-TR" sz="4400" b="1" dirty="0" smtClean="0"/>
            </a:br>
            <a:r>
              <a:rPr lang="tr-TR" sz="4400" b="1" dirty="0"/>
              <a:t/>
            </a:r>
            <a:br>
              <a:rPr lang="tr-TR" sz="4400" b="1" dirty="0"/>
            </a:br>
            <a:r>
              <a:rPr lang="tr-TR" sz="4400" b="1" dirty="0" smtClean="0"/>
              <a:t/>
            </a:r>
            <a:br>
              <a:rPr lang="tr-TR" sz="4400" b="1" dirty="0" smtClean="0"/>
            </a:br>
            <a:r>
              <a:rPr lang="tr-TR" sz="4400" b="1" dirty="0" smtClean="0"/>
              <a:t>Arzu göbek</a:t>
            </a:r>
            <a:br>
              <a:rPr lang="tr-TR" sz="4400" b="1" dirty="0" smtClean="0"/>
            </a:br>
            <a:r>
              <a:rPr lang="tr-TR" sz="4400" b="1" dirty="0" smtClean="0"/>
              <a:t>fen bİlİmlerİ enstİtüsü</a:t>
            </a:r>
            <a:br>
              <a:rPr lang="tr-TR" sz="4400" b="1" dirty="0" smtClean="0"/>
            </a:br>
            <a:r>
              <a:rPr lang="tr-TR" sz="4400" b="1" dirty="0" smtClean="0"/>
              <a:t>organİk kİmya </a:t>
            </a:r>
            <a:r>
              <a:rPr lang="tr-TR" sz="4400" b="1" dirty="0" smtClean="0"/>
              <a:t>anabİlİm dali</a:t>
            </a:r>
            <a:r>
              <a:rPr lang="tr-TR" sz="4800" b="1" dirty="0" smtClean="0"/>
              <a:t/>
            </a:r>
            <a:br>
              <a:rPr lang="tr-TR" sz="4800" b="1" dirty="0" smtClean="0"/>
            </a:br>
            <a:r>
              <a:rPr lang="tr-TR" b="1" dirty="0" smtClean="0"/>
              <a:t/>
            </a:r>
            <a:br>
              <a:rPr lang="tr-TR" b="1" dirty="0" smtClean="0"/>
            </a:br>
            <a:r>
              <a:rPr lang="tr-TR" b="1" dirty="0"/>
              <a:t/>
            </a:r>
            <a:br>
              <a:rPr lang="tr-TR" b="1" dirty="0"/>
            </a:br>
            <a:r>
              <a:rPr lang="tr-TR" b="1" dirty="0"/>
              <a:t/>
            </a:r>
            <a:br>
              <a:rPr lang="tr-TR" b="1" dirty="0"/>
            </a:br>
            <a:r>
              <a:rPr lang="tr-TR" b="1" dirty="0" smtClean="0"/>
              <a:t>KÜRESEL ISINMA VE SEBEPLERİ</a:t>
            </a:r>
            <a:endParaRPr lang="tr-TR" b="1" dirty="0"/>
          </a:p>
        </p:txBody>
      </p:sp>
      <p:sp>
        <p:nvSpPr>
          <p:cNvPr id="4" name="Slayt Numarası Yer Tutucusu 3"/>
          <p:cNvSpPr>
            <a:spLocks noGrp="1"/>
          </p:cNvSpPr>
          <p:nvPr>
            <p:ph type="sldNum" sz="quarter" idx="12"/>
          </p:nvPr>
        </p:nvSpPr>
        <p:spPr>
          <a:xfrm>
            <a:off x="8028384" y="5877272"/>
            <a:ext cx="922784" cy="792088"/>
          </a:xfrm>
        </p:spPr>
        <p:txBody>
          <a:bodyPr/>
          <a:lstStyle/>
          <a:p>
            <a:fld id="{F70D816F-9BF5-4D8B-90C6-D21D1A2918A4}" type="slidenum">
              <a:rPr lang="tr-TR" sz="2800" smtClean="0">
                <a:solidFill>
                  <a:schemeClr val="accent1">
                    <a:lumMod val="75000"/>
                  </a:schemeClr>
                </a:solidFill>
              </a:rPr>
              <a:t>1</a:t>
            </a:fld>
            <a:r>
              <a:rPr lang="tr-TR" sz="2800" dirty="0" smtClean="0">
                <a:solidFill>
                  <a:schemeClr val="accent1">
                    <a:lumMod val="75000"/>
                  </a:schemeClr>
                </a:solidFill>
              </a:rPr>
              <a:t>-33</a:t>
            </a:r>
            <a:endParaRPr lang="tr-TR" sz="2800" dirty="0">
              <a:solidFill>
                <a:schemeClr val="accent1">
                  <a:lumMod val="75000"/>
                </a:schemeClr>
              </a:solidFill>
            </a:endParaRPr>
          </a:p>
        </p:txBody>
      </p:sp>
    </p:spTree>
    <p:extLst>
      <p:ext uri="{BB962C8B-B14F-4D97-AF65-F5344CB8AC3E}">
        <p14:creationId xmlns:p14="http://schemas.microsoft.com/office/powerpoint/2010/main" val="448249128"/>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t>TAKDİM PLANI</a:t>
            </a:r>
            <a:endParaRPr lang="tr-TR" sz="3200" b="1" dirty="0"/>
          </a:p>
        </p:txBody>
      </p:sp>
      <p:sp>
        <p:nvSpPr>
          <p:cNvPr id="3" name="İçerik Yer Tutucusu 2"/>
          <p:cNvSpPr>
            <a:spLocks noGrp="1"/>
          </p:cNvSpPr>
          <p:nvPr>
            <p:ph idx="1"/>
          </p:nvPr>
        </p:nvSpPr>
        <p:spPr>
          <a:xfrm>
            <a:off x="457200" y="1412776"/>
            <a:ext cx="8229600" cy="5064224"/>
          </a:xfrm>
        </p:spPr>
        <p:txBody>
          <a:bodyPr>
            <a:normAutofit/>
          </a:bodyPr>
          <a:lstStyle/>
          <a:p>
            <a:r>
              <a:rPr lang="tr-TR" dirty="0" smtClean="0"/>
              <a:t>Küresel ısınmanın tanımı</a:t>
            </a:r>
          </a:p>
          <a:p>
            <a:r>
              <a:rPr lang="tr-TR" dirty="0" smtClean="0"/>
              <a:t>Küresel ısınmaya sebep olan faktörler</a:t>
            </a:r>
          </a:p>
          <a:p>
            <a:r>
              <a:rPr lang="tr-TR" dirty="0" smtClean="0"/>
              <a:t>Küresel iklim değişikliğinin tanımı</a:t>
            </a:r>
          </a:p>
          <a:p>
            <a:r>
              <a:rPr lang="tr-TR" dirty="0" smtClean="0"/>
              <a:t>Küresel ısınma sonucunda gerçekleşen olaylar</a:t>
            </a:r>
          </a:p>
          <a:p>
            <a:r>
              <a:rPr lang="tr-TR" dirty="0" smtClean="0"/>
              <a:t>Küresel ısınmanın sebepleri</a:t>
            </a:r>
          </a:p>
          <a:p>
            <a:r>
              <a:rPr lang="tr-TR" dirty="0" smtClean="0"/>
              <a:t>Ozon tabakasının tanımı</a:t>
            </a:r>
          </a:p>
          <a:p>
            <a:r>
              <a:rPr lang="tr-TR" dirty="0" smtClean="0"/>
              <a:t>Ozon tabakasının incelmesine sebep olan maddeler</a:t>
            </a:r>
          </a:p>
          <a:p>
            <a:r>
              <a:rPr lang="tr-TR" dirty="0" smtClean="0"/>
              <a:t>Ozon tabakasını incelten maddelerin  kullanım alanları</a:t>
            </a:r>
          </a:p>
          <a:p>
            <a:r>
              <a:rPr lang="tr-TR" dirty="0" smtClean="0"/>
              <a:t>Ozon yıkımına karşı alınan önlemler</a:t>
            </a:r>
          </a:p>
          <a:p>
            <a:r>
              <a:rPr lang="tr-TR" dirty="0" smtClean="0"/>
              <a:t>Sera gazlarının artışı ve etkisi</a:t>
            </a:r>
          </a:p>
          <a:p>
            <a:r>
              <a:rPr lang="tr-TR" dirty="0" smtClean="0"/>
              <a:t>Sera gazlarına karşı alınan önlemler</a:t>
            </a:r>
          </a:p>
          <a:p>
            <a:endParaRPr lang="tr-TR" dirty="0" smtClean="0"/>
          </a:p>
          <a:p>
            <a:endParaRPr lang="tr-TR" dirty="0" smtClean="0"/>
          </a:p>
        </p:txBody>
      </p:sp>
      <p:sp>
        <p:nvSpPr>
          <p:cNvPr id="4" name="Slayt Numarası Yer Tutucusu 3"/>
          <p:cNvSpPr>
            <a:spLocks noGrp="1"/>
          </p:cNvSpPr>
          <p:nvPr>
            <p:ph type="sldNum" sz="quarter" idx="12"/>
          </p:nvPr>
        </p:nvSpPr>
        <p:spPr>
          <a:xfrm>
            <a:off x="8604448" y="6093296"/>
            <a:ext cx="539552" cy="504056"/>
          </a:xfrm>
        </p:spPr>
        <p:txBody>
          <a:bodyPr/>
          <a:lstStyle/>
          <a:p>
            <a:r>
              <a:rPr lang="tr-TR" sz="2400" dirty="0">
                <a:solidFill>
                  <a:schemeClr val="accent1">
                    <a:lumMod val="75000"/>
                  </a:schemeClr>
                </a:solidFill>
              </a:rPr>
              <a:t>1</a:t>
            </a:r>
          </a:p>
        </p:txBody>
      </p:sp>
    </p:spTree>
    <p:extLst>
      <p:ext uri="{BB962C8B-B14F-4D97-AF65-F5344CB8AC3E}">
        <p14:creationId xmlns:p14="http://schemas.microsoft.com/office/powerpoint/2010/main" val="2538465725"/>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268760"/>
            <a:ext cx="8229600" cy="990600"/>
          </a:xfrm>
        </p:spPr>
        <p:txBody>
          <a:bodyPr>
            <a:normAutofit/>
          </a:bodyPr>
          <a:lstStyle/>
          <a:p>
            <a:r>
              <a:rPr lang="tr-TR" sz="3200" b="1" dirty="0" smtClean="0"/>
              <a:t>Küresel Isınma Nedir?</a:t>
            </a:r>
            <a:endParaRPr lang="tr-TR" sz="3200" b="1" dirty="0"/>
          </a:p>
        </p:txBody>
      </p:sp>
      <p:sp>
        <p:nvSpPr>
          <p:cNvPr id="3" name="İçerik Yer Tutucusu 2"/>
          <p:cNvSpPr>
            <a:spLocks noGrp="1"/>
          </p:cNvSpPr>
          <p:nvPr>
            <p:ph idx="1"/>
          </p:nvPr>
        </p:nvSpPr>
        <p:spPr>
          <a:xfrm>
            <a:off x="251520" y="2852936"/>
            <a:ext cx="8301608" cy="2520281"/>
          </a:xfrm>
        </p:spPr>
        <p:txBody>
          <a:bodyPr/>
          <a:lstStyle/>
          <a:p>
            <a:pPr marL="0" indent="0">
              <a:buNone/>
            </a:pPr>
            <a:r>
              <a:rPr lang="tr-TR" dirty="0" smtClean="0"/>
              <a:t> İnsan faaliyetleri sonucu atmosfere salınan gazların </a:t>
            </a:r>
            <a:r>
              <a:rPr lang="tr-TR" b="1" dirty="0" smtClean="0">
                <a:solidFill>
                  <a:schemeClr val="accent1">
                    <a:lumMod val="75000"/>
                  </a:schemeClr>
                </a:solidFill>
              </a:rPr>
              <a:t>sera etkisi </a:t>
            </a:r>
            <a:r>
              <a:rPr lang="tr-TR" dirty="0" smtClean="0"/>
              <a:t>yaratması sonucunda dünya yüzeyinde sıcaklığın artmasına </a:t>
            </a:r>
            <a:r>
              <a:rPr lang="tr-TR" b="1" dirty="0" smtClean="0">
                <a:solidFill>
                  <a:schemeClr val="accent1">
                    <a:lumMod val="75000"/>
                  </a:schemeClr>
                </a:solidFill>
              </a:rPr>
              <a:t>küresel ısınma </a:t>
            </a:r>
            <a:r>
              <a:rPr lang="tr-TR" dirty="0" smtClean="0"/>
              <a:t>deniliyor.</a:t>
            </a:r>
          </a:p>
          <a:p>
            <a:pPr marL="0" indent="0">
              <a:buNone/>
            </a:pPr>
            <a:endParaRPr lang="tr-TR" dirty="0"/>
          </a:p>
        </p:txBody>
      </p:sp>
      <p:sp>
        <p:nvSpPr>
          <p:cNvPr id="4" name="Slayt Numarası Yer Tutucusu 3"/>
          <p:cNvSpPr>
            <a:spLocks noGrp="1"/>
          </p:cNvSpPr>
          <p:nvPr>
            <p:ph type="sldNum" sz="quarter" idx="12"/>
          </p:nvPr>
        </p:nvSpPr>
        <p:spPr>
          <a:xfrm>
            <a:off x="8532440" y="6245257"/>
            <a:ext cx="611560" cy="352095"/>
          </a:xfrm>
        </p:spPr>
        <p:txBody>
          <a:bodyPr/>
          <a:lstStyle/>
          <a:p>
            <a:r>
              <a:rPr lang="tr-TR" sz="2400" dirty="0">
                <a:solidFill>
                  <a:schemeClr val="accent1">
                    <a:lumMod val="75000"/>
                  </a:schemeClr>
                </a:solidFill>
              </a:rPr>
              <a:t>2</a:t>
            </a:r>
          </a:p>
        </p:txBody>
      </p:sp>
    </p:spTree>
    <p:extLst>
      <p:ext uri="{BB962C8B-B14F-4D97-AF65-F5344CB8AC3E}">
        <p14:creationId xmlns:p14="http://schemas.microsoft.com/office/powerpoint/2010/main" val="3004156441"/>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7584" y="692697"/>
            <a:ext cx="7416824" cy="4824536"/>
          </a:xfrm>
        </p:spPr>
      </p:pic>
      <p:sp>
        <p:nvSpPr>
          <p:cNvPr id="5" name="Slayt Numarası Yer Tutucusu 4"/>
          <p:cNvSpPr>
            <a:spLocks noGrp="1"/>
          </p:cNvSpPr>
          <p:nvPr>
            <p:ph type="sldNum" sz="quarter" idx="12"/>
          </p:nvPr>
        </p:nvSpPr>
        <p:spPr>
          <a:xfrm>
            <a:off x="8460432" y="6165304"/>
            <a:ext cx="418728" cy="530392"/>
          </a:xfrm>
        </p:spPr>
        <p:txBody>
          <a:bodyPr/>
          <a:lstStyle/>
          <a:p>
            <a:r>
              <a:rPr lang="tr-TR" sz="2400" dirty="0">
                <a:solidFill>
                  <a:schemeClr val="accent1">
                    <a:lumMod val="75000"/>
                  </a:schemeClr>
                </a:solidFill>
              </a:rPr>
              <a:t>3</a:t>
            </a:r>
          </a:p>
        </p:txBody>
      </p:sp>
      <p:sp>
        <p:nvSpPr>
          <p:cNvPr id="2" name="Altbilgi Yer Tutucusu 1"/>
          <p:cNvSpPr>
            <a:spLocks noGrp="1"/>
          </p:cNvSpPr>
          <p:nvPr>
            <p:ph type="ftr" sz="quarter" idx="11"/>
          </p:nvPr>
        </p:nvSpPr>
        <p:spPr>
          <a:xfrm>
            <a:off x="395536" y="5805264"/>
            <a:ext cx="8136904" cy="792088"/>
          </a:xfrm>
        </p:spPr>
        <p:txBody>
          <a:bodyPr/>
          <a:lstStyle/>
          <a:p>
            <a:r>
              <a:rPr lang="tr-TR" sz="1800" dirty="0">
                <a:hlinkClick r:id="rId4"/>
              </a:rPr>
              <a:t>http://</a:t>
            </a:r>
            <a:r>
              <a:rPr lang="tr-TR" sz="1800" dirty="0" smtClean="0">
                <a:hlinkClick r:id="rId4"/>
              </a:rPr>
              <a:t>img.webme.com/pic/c/cevre-dostu/isinma1.jpg</a:t>
            </a:r>
            <a:endParaRPr lang="tr-TR" sz="1800" dirty="0"/>
          </a:p>
          <a:p>
            <a:r>
              <a:rPr lang="tr-TR" sz="1800" dirty="0" smtClean="0"/>
              <a:t>2222222211</a:t>
            </a:r>
            <a:endParaRPr lang="tr-TR" sz="1800" dirty="0"/>
          </a:p>
          <a:p>
            <a:endParaRPr lang="tr-TR" dirty="0"/>
          </a:p>
        </p:txBody>
      </p:sp>
    </p:spTree>
    <p:extLst>
      <p:ext uri="{BB962C8B-B14F-4D97-AF65-F5344CB8AC3E}">
        <p14:creationId xmlns:p14="http://schemas.microsoft.com/office/powerpoint/2010/main" val="3174212596"/>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t>Küresel ısınmaya sebep olan faktörler</a:t>
            </a:r>
            <a:endParaRPr lang="tr-TR" sz="3200" b="1" dirty="0"/>
          </a:p>
        </p:txBody>
      </p:sp>
      <p:sp>
        <p:nvSpPr>
          <p:cNvPr id="3" name="İçerik Yer Tutucusu 2"/>
          <p:cNvSpPr>
            <a:spLocks noGrp="1"/>
          </p:cNvSpPr>
          <p:nvPr>
            <p:ph idx="1"/>
          </p:nvPr>
        </p:nvSpPr>
        <p:spPr>
          <a:xfrm>
            <a:off x="323528" y="1628800"/>
            <a:ext cx="8435280" cy="4560168"/>
          </a:xfrm>
        </p:spPr>
        <p:txBody>
          <a:bodyPr>
            <a:normAutofit/>
          </a:bodyPr>
          <a:lstStyle/>
          <a:p>
            <a:r>
              <a:rPr lang="tr-TR" dirty="0" smtClean="0"/>
              <a:t>Fosil yakıtların yakılması</a:t>
            </a:r>
          </a:p>
          <a:p>
            <a:endParaRPr lang="tr-TR" dirty="0" smtClean="0"/>
          </a:p>
          <a:p>
            <a:r>
              <a:rPr lang="tr-TR" dirty="0" smtClean="0"/>
              <a:t>Ormansızlaşma</a:t>
            </a:r>
          </a:p>
          <a:p>
            <a:endParaRPr lang="tr-TR" dirty="0" smtClean="0"/>
          </a:p>
          <a:p>
            <a:r>
              <a:rPr lang="tr-TR" dirty="0" smtClean="0"/>
              <a:t>Nüfus artışı</a:t>
            </a:r>
          </a:p>
          <a:p>
            <a:endParaRPr lang="tr-TR" dirty="0" smtClean="0"/>
          </a:p>
          <a:p>
            <a:r>
              <a:rPr lang="tr-TR" dirty="0" smtClean="0"/>
              <a:t>Tüketim eğiliminin artması</a:t>
            </a:r>
          </a:p>
          <a:p>
            <a:pPr marL="0" indent="0">
              <a:buNone/>
            </a:pPr>
            <a:endParaRPr lang="tr-TR" dirty="0"/>
          </a:p>
          <a:p>
            <a:pPr marL="0" indent="0">
              <a:buNone/>
            </a:pPr>
            <a:r>
              <a:rPr lang="tr-TR" dirty="0" smtClean="0"/>
              <a:t>Bu faktörler </a:t>
            </a:r>
            <a:r>
              <a:rPr lang="tr-TR" b="1" dirty="0" smtClean="0">
                <a:solidFill>
                  <a:schemeClr val="accent1">
                    <a:lumMod val="75000"/>
                  </a:schemeClr>
                </a:solidFill>
              </a:rPr>
              <a:t>karbondioksit, matan, diazotmonoksit </a:t>
            </a:r>
            <a:r>
              <a:rPr lang="tr-TR" dirty="0" smtClean="0"/>
              <a:t>gazlarının atmosferde yığılmasına sebep olur.</a:t>
            </a:r>
            <a:endParaRPr lang="tr-TR" dirty="0"/>
          </a:p>
        </p:txBody>
      </p:sp>
      <p:sp>
        <p:nvSpPr>
          <p:cNvPr id="5" name="Slayt Numarası Yer Tutucusu 4"/>
          <p:cNvSpPr>
            <a:spLocks noGrp="1"/>
          </p:cNvSpPr>
          <p:nvPr>
            <p:ph type="sldNum" sz="quarter" idx="12"/>
          </p:nvPr>
        </p:nvSpPr>
        <p:spPr>
          <a:xfrm>
            <a:off x="8532440" y="6093296"/>
            <a:ext cx="432048" cy="576064"/>
          </a:xfrm>
        </p:spPr>
        <p:txBody>
          <a:bodyPr/>
          <a:lstStyle/>
          <a:p>
            <a:r>
              <a:rPr lang="tr-TR" sz="2400" dirty="0" smtClean="0">
                <a:solidFill>
                  <a:schemeClr val="accent1">
                    <a:lumMod val="75000"/>
                  </a:schemeClr>
                </a:solidFill>
              </a:rPr>
              <a:t>4</a:t>
            </a:r>
            <a:endParaRPr lang="tr-TR" sz="2400" dirty="0">
              <a:solidFill>
                <a:schemeClr val="accent1">
                  <a:lumMod val="75000"/>
                </a:schemeClr>
              </a:solidFill>
            </a:endParaRPr>
          </a:p>
        </p:txBody>
      </p:sp>
    </p:spTree>
    <p:extLst>
      <p:ext uri="{BB962C8B-B14F-4D97-AF65-F5344CB8AC3E}">
        <p14:creationId xmlns:p14="http://schemas.microsoft.com/office/powerpoint/2010/main" val="3995823709"/>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t>Fosil Yakıtların Etkisi</a:t>
            </a:r>
            <a:endParaRPr lang="tr-TR" sz="3200" b="1" dirty="0"/>
          </a:p>
        </p:txBody>
      </p:sp>
      <p:sp>
        <p:nvSpPr>
          <p:cNvPr id="3" name="İçerik Yer Tutucusu 2"/>
          <p:cNvSpPr>
            <a:spLocks noGrp="1"/>
          </p:cNvSpPr>
          <p:nvPr>
            <p:ph idx="1"/>
          </p:nvPr>
        </p:nvSpPr>
        <p:spPr>
          <a:xfrm>
            <a:off x="457200" y="1916832"/>
            <a:ext cx="8229600" cy="4560168"/>
          </a:xfrm>
        </p:spPr>
        <p:txBody>
          <a:bodyPr/>
          <a:lstStyle/>
          <a:p>
            <a:pPr marL="0" indent="0">
              <a:buNone/>
            </a:pPr>
            <a:r>
              <a:rPr lang="tr-TR" dirty="0" smtClean="0"/>
              <a:t>Fosil yakıtlar, mineral yakıtlar olarak da bilinir, hidrokarbon içeren kömür, petrol ve doğal gaz gibi doğal enerji kaynaklarıdır. Fosil yakıtlar, karbondioksit içeriği bakımından zengin organik maddelerdir.</a:t>
            </a:r>
          </a:p>
          <a:p>
            <a:pPr marL="0" indent="0">
              <a:buNone/>
            </a:pPr>
            <a:endParaRPr lang="tr-TR" dirty="0"/>
          </a:p>
          <a:p>
            <a:pPr marL="0" indent="0">
              <a:buNone/>
            </a:pPr>
            <a:r>
              <a:rPr lang="tr-TR" dirty="0" smtClean="0"/>
              <a:t>Fosil yakıtların yakılması sonucu açığa çıkan karbondioksit gazı ve diğer zararlı gazlar, büyük oranda çevre kirlenmesine yol açar</a:t>
            </a:r>
            <a:endParaRPr lang="tr-TR" dirty="0"/>
          </a:p>
        </p:txBody>
      </p:sp>
      <p:sp>
        <p:nvSpPr>
          <p:cNvPr id="4" name="Slayt Numarası Yer Tutucusu 3"/>
          <p:cNvSpPr>
            <a:spLocks noGrp="1"/>
          </p:cNvSpPr>
          <p:nvPr>
            <p:ph type="sldNum" sz="quarter" idx="12"/>
          </p:nvPr>
        </p:nvSpPr>
        <p:spPr>
          <a:xfrm>
            <a:off x="8460432" y="5877272"/>
            <a:ext cx="504056" cy="792088"/>
          </a:xfrm>
        </p:spPr>
        <p:txBody>
          <a:bodyPr/>
          <a:lstStyle/>
          <a:p>
            <a:r>
              <a:rPr lang="tr-TR" sz="2400" dirty="0" smtClean="0">
                <a:solidFill>
                  <a:schemeClr val="accent1">
                    <a:lumMod val="75000"/>
                  </a:schemeClr>
                </a:solidFill>
              </a:rPr>
              <a:t>5</a:t>
            </a:r>
            <a:endParaRPr lang="tr-TR" sz="2400" dirty="0">
              <a:solidFill>
                <a:schemeClr val="accent1">
                  <a:lumMod val="75000"/>
                </a:schemeClr>
              </a:solidFill>
            </a:endParaRPr>
          </a:p>
        </p:txBody>
      </p:sp>
    </p:spTree>
    <p:extLst>
      <p:ext uri="{BB962C8B-B14F-4D97-AF65-F5344CB8AC3E}">
        <p14:creationId xmlns:p14="http://schemas.microsoft.com/office/powerpoint/2010/main" val="1913545071"/>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33400"/>
            <a:ext cx="8229600" cy="1671464"/>
          </a:xfrm>
        </p:spPr>
        <p:txBody>
          <a:bodyPr>
            <a:normAutofit/>
          </a:bodyPr>
          <a:lstStyle/>
          <a:p>
            <a:r>
              <a:rPr lang="tr-TR" sz="3200" b="1" dirty="0" smtClean="0"/>
              <a:t>Ormansızlaşmanın Etkisi</a:t>
            </a:r>
            <a:endParaRPr lang="tr-TR" sz="3200" b="1" dirty="0"/>
          </a:p>
        </p:txBody>
      </p:sp>
      <p:sp>
        <p:nvSpPr>
          <p:cNvPr id="3" name="İçerik Yer Tutucusu 2"/>
          <p:cNvSpPr>
            <a:spLocks noGrp="1"/>
          </p:cNvSpPr>
          <p:nvPr>
            <p:ph idx="1"/>
          </p:nvPr>
        </p:nvSpPr>
        <p:spPr/>
        <p:txBody>
          <a:bodyPr/>
          <a:lstStyle/>
          <a:p>
            <a:pPr marL="0" indent="0">
              <a:buNone/>
            </a:pPr>
            <a:endParaRPr lang="tr-TR" dirty="0"/>
          </a:p>
          <a:p>
            <a:pPr marL="0" indent="0">
              <a:buNone/>
            </a:pPr>
            <a:endParaRPr lang="tr-TR" dirty="0" smtClean="0"/>
          </a:p>
          <a:p>
            <a:pPr marL="0" indent="0">
              <a:buNone/>
            </a:pPr>
            <a:r>
              <a:rPr lang="tr-TR" dirty="0" smtClean="0"/>
              <a:t>Ormanlar karbondioksiti kullanarak atmosferden çeker. Ormanların azalması küresel ısınmayı arttırmaktadır. Ormansızlaşma küresel ısınmaya yol açan sera gazı emisyonunun yaklaşık % 20’sinden sorumlu tutulmaktadır.</a:t>
            </a:r>
            <a:endParaRPr lang="tr-TR" dirty="0"/>
          </a:p>
        </p:txBody>
      </p:sp>
      <p:sp>
        <p:nvSpPr>
          <p:cNvPr id="4" name="Slayt Numarası Yer Tutucusu 3"/>
          <p:cNvSpPr>
            <a:spLocks noGrp="1"/>
          </p:cNvSpPr>
          <p:nvPr>
            <p:ph type="sldNum" sz="quarter" idx="12"/>
          </p:nvPr>
        </p:nvSpPr>
        <p:spPr>
          <a:xfrm>
            <a:off x="8460432" y="6093296"/>
            <a:ext cx="680936" cy="576064"/>
          </a:xfrm>
        </p:spPr>
        <p:txBody>
          <a:bodyPr/>
          <a:lstStyle/>
          <a:p>
            <a:r>
              <a:rPr lang="tr-TR" sz="2400" dirty="0" smtClean="0">
                <a:solidFill>
                  <a:schemeClr val="accent1">
                    <a:lumMod val="75000"/>
                  </a:schemeClr>
                </a:solidFill>
              </a:rPr>
              <a:t>6</a:t>
            </a:r>
            <a:endParaRPr lang="tr-TR" sz="2400" dirty="0">
              <a:solidFill>
                <a:schemeClr val="accent1">
                  <a:lumMod val="75000"/>
                </a:schemeClr>
              </a:solidFill>
            </a:endParaRPr>
          </a:p>
        </p:txBody>
      </p:sp>
    </p:spTree>
    <p:extLst>
      <p:ext uri="{BB962C8B-B14F-4D97-AF65-F5344CB8AC3E}">
        <p14:creationId xmlns:p14="http://schemas.microsoft.com/office/powerpoint/2010/main" val="204709938"/>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908720"/>
            <a:ext cx="8229600" cy="1296144"/>
          </a:xfrm>
        </p:spPr>
        <p:txBody>
          <a:bodyPr>
            <a:normAutofit/>
          </a:bodyPr>
          <a:lstStyle/>
          <a:p>
            <a:r>
              <a:rPr lang="tr-TR" sz="3200" b="1" dirty="0" smtClean="0"/>
              <a:t>Nüfus Artışının Etkisi</a:t>
            </a:r>
            <a:endParaRPr lang="tr-TR" sz="3200" b="1" dirty="0"/>
          </a:p>
        </p:txBody>
      </p:sp>
      <p:sp>
        <p:nvSpPr>
          <p:cNvPr id="3" name="İçerik Yer Tutucusu 2"/>
          <p:cNvSpPr>
            <a:spLocks noGrp="1"/>
          </p:cNvSpPr>
          <p:nvPr>
            <p:ph idx="1"/>
          </p:nvPr>
        </p:nvSpPr>
        <p:spPr/>
        <p:txBody>
          <a:bodyPr/>
          <a:lstStyle/>
          <a:p>
            <a:pPr marL="0" indent="0">
              <a:buNone/>
            </a:pPr>
            <a:endParaRPr lang="tr-TR" dirty="0" smtClean="0"/>
          </a:p>
          <a:p>
            <a:pPr marL="0" indent="0">
              <a:buNone/>
            </a:pPr>
            <a:endParaRPr lang="tr-TR" dirty="0"/>
          </a:p>
          <a:p>
            <a:pPr marL="0" indent="0">
              <a:buNone/>
            </a:pPr>
            <a:r>
              <a:rPr lang="tr-TR" dirty="0" smtClean="0"/>
              <a:t>İnsanların doğal kaynakları aşırı ve yanlış kullanımı sonucu çevre bozulmakta ve tahrip olmaktadır. Bu bozulma hızlı nüfus artışının sonucu olarak etkisini daha da fazla göstermektedir. Bu durum da doğanın temel unsurları olan hava, su ve toprağın yapısını bozmaktadır.</a:t>
            </a:r>
          </a:p>
          <a:p>
            <a:pPr marL="0" indent="0">
              <a:buNone/>
            </a:pPr>
            <a:endParaRPr lang="tr-TR" dirty="0"/>
          </a:p>
        </p:txBody>
      </p:sp>
      <p:sp>
        <p:nvSpPr>
          <p:cNvPr id="4" name="Slayt Numarası Yer Tutucusu 3"/>
          <p:cNvSpPr>
            <a:spLocks noGrp="1"/>
          </p:cNvSpPr>
          <p:nvPr>
            <p:ph type="sldNum" sz="quarter" idx="12"/>
          </p:nvPr>
        </p:nvSpPr>
        <p:spPr>
          <a:xfrm>
            <a:off x="8460432" y="6021288"/>
            <a:ext cx="418728" cy="648072"/>
          </a:xfrm>
        </p:spPr>
        <p:txBody>
          <a:bodyPr/>
          <a:lstStyle/>
          <a:p>
            <a:r>
              <a:rPr lang="tr-TR" sz="2400" dirty="0" smtClean="0">
                <a:solidFill>
                  <a:schemeClr val="accent1">
                    <a:lumMod val="75000"/>
                  </a:schemeClr>
                </a:solidFill>
              </a:rPr>
              <a:t>7</a:t>
            </a:r>
            <a:endParaRPr lang="tr-TR" sz="2400" dirty="0">
              <a:solidFill>
                <a:schemeClr val="accent1">
                  <a:lumMod val="75000"/>
                </a:schemeClr>
              </a:solidFill>
            </a:endParaRPr>
          </a:p>
        </p:txBody>
      </p:sp>
    </p:spTree>
    <p:extLst>
      <p:ext uri="{BB962C8B-B14F-4D97-AF65-F5344CB8AC3E}">
        <p14:creationId xmlns:p14="http://schemas.microsoft.com/office/powerpoint/2010/main" val="130882202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1224136"/>
          </a:xfrm>
        </p:spPr>
        <p:txBody>
          <a:bodyPr>
            <a:normAutofit/>
          </a:bodyPr>
          <a:lstStyle/>
          <a:p>
            <a:r>
              <a:rPr lang="tr-TR" sz="3200" b="1" dirty="0" smtClean="0"/>
              <a:t>Tüketim Eğiliminin Artmasının Etkisi</a:t>
            </a:r>
            <a:endParaRPr lang="tr-TR" sz="3200" b="1" dirty="0"/>
          </a:p>
        </p:txBody>
      </p:sp>
      <p:sp>
        <p:nvSpPr>
          <p:cNvPr id="3" name="İçerik Yer Tutucusu 2"/>
          <p:cNvSpPr>
            <a:spLocks noGrp="1"/>
          </p:cNvSpPr>
          <p:nvPr>
            <p:ph idx="1"/>
          </p:nvPr>
        </p:nvSpPr>
        <p:spPr>
          <a:xfrm>
            <a:off x="457200" y="1484784"/>
            <a:ext cx="8229600" cy="4824536"/>
          </a:xfrm>
        </p:spPr>
        <p:txBody>
          <a:bodyPr/>
          <a:lstStyle/>
          <a:p>
            <a:pPr marL="0" indent="0">
              <a:buNone/>
            </a:pPr>
            <a:endParaRPr lang="tr-TR" dirty="0" smtClean="0"/>
          </a:p>
          <a:p>
            <a:pPr marL="0" indent="0">
              <a:buNone/>
            </a:pPr>
            <a:r>
              <a:rPr lang="tr-TR" dirty="0" smtClean="0"/>
              <a:t>Tarım, amonyak ve metan gibi değişik emisyonların atmosfere karışmasına neden olmaktadır. Avrupa amonyak emisyonunun % 90’ı çiflik hayvanları ve kimyasal gübrelerden kaynaklanmaktadır. Kimyasal gübre kullanımı, bir sera gazı olan diazotmonoksit emisyonunu da artırır. Azot ve fosfor içeren gübrelerin kullanımı azaltılmalıdır.</a:t>
            </a:r>
          </a:p>
          <a:p>
            <a:pPr marL="0" indent="0">
              <a:buNone/>
            </a:pPr>
            <a:endParaRPr lang="tr-TR" dirty="0"/>
          </a:p>
          <a:p>
            <a:pPr marL="0" indent="0">
              <a:buNone/>
            </a:pPr>
            <a:r>
              <a:rPr lang="tr-TR" b="1" dirty="0" smtClean="0">
                <a:solidFill>
                  <a:schemeClr val="accent1">
                    <a:lumMod val="75000"/>
                  </a:schemeClr>
                </a:solidFill>
              </a:rPr>
              <a:t>Çevre örgütleri, tüketicilere geri dönüşümü bir yaşam tarzı olarak benimsemelerini, alışveriş sırasında aşırı tüketimden kaçınmalarını öğütlüyor</a:t>
            </a:r>
            <a:r>
              <a:rPr lang="tr-TR" dirty="0" smtClean="0"/>
              <a:t>.</a:t>
            </a:r>
            <a:endParaRPr lang="tr-TR" dirty="0"/>
          </a:p>
        </p:txBody>
      </p:sp>
      <p:sp>
        <p:nvSpPr>
          <p:cNvPr id="4" name="Slayt Numarası Yer Tutucusu 3"/>
          <p:cNvSpPr>
            <a:spLocks noGrp="1"/>
          </p:cNvSpPr>
          <p:nvPr>
            <p:ph type="sldNum" sz="quarter" idx="12"/>
          </p:nvPr>
        </p:nvSpPr>
        <p:spPr>
          <a:xfrm>
            <a:off x="8388424" y="6093296"/>
            <a:ext cx="490736" cy="576064"/>
          </a:xfrm>
        </p:spPr>
        <p:txBody>
          <a:bodyPr/>
          <a:lstStyle/>
          <a:p>
            <a:r>
              <a:rPr lang="tr-TR" sz="2400" dirty="0" smtClean="0">
                <a:solidFill>
                  <a:schemeClr val="accent1">
                    <a:lumMod val="75000"/>
                  </a:schemeClr>
                </a:solidFill>
              </a:rPr>
              <a:t>8</a:t>
            </a:r>
            <a:endParaRPr lang="tr-TR" sz="2400" dirty="0">
              <a:solidFill>
                <a:schemeClr val="accent1">
                  <a:lumMod val="75000"/>
                </a:schemeClr>
              </a:solidFill>
            </a:endParaRPr>
          </a:p>
        </p:txBody>
      </p:sp>
    </p:spTree>
    <p:extLst>
      <p:ext uri="{BB962C8B-B14F-4D97-AF65-F5344CB8AC3E}">
        <p14:creationId xmlns:p14="http://schemas.microsoft.com/office/powerpoint/2010/main" val="3355022873"/>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33400"/>
            <a:ext cx="8229600" cy="1599456"/>
          </a:xfrm>
        </p:spPr>
        <p:txBody>
          <a:bodyPr>
            <a:normAutofit/>
          </a:bodyPr>
          <a:lstStyle/>
          <a:p>
            <a:r>
              <a:rPr lang="tr-TR" sz="3200" b="1" dirty="0" smtClean="0"/>
              <a:t>Küresel İklim Değişikliği</a:t>
            </a:r>
            <a:endParaRPr lang="tr-TR" sz="3200" b="1" dirty="0"/>
          </a:p>
        </p:txBody>
      </p:sp>
      <p:sp>
        <p:nvSpPr>
          <p:cNvPr id="3" name="İçerik Yer Tutucusu 2"/>
          <p:cNvSpPr>
            <a:spLocks noGrp="1"/>
          </p:cNvSpPr>
          <p:nvPr>
            <p:ph idx="1"/>
          </p:nvPr>
        </p:nvSpPr>
        <p:spPr>
          <a:xfrm>
            <a:off x="467544" y="1981200"/>
            <a:ext cx="8229600" cy="4876800"/>
          </a:xfrm>
        </p:spPr>
        <p:txBody>
          <a:bodyPr/>
          <a:lstStyle/>
          <a:p>
            <a:pPr marL="0" indent="0">
              <a:buNone/>
            </a:pPr>
            <a:endParaRPr lang="tr-TR" dirty="0" smtClean="0"/>
          </a:p>
          <a:p>
            <a:pPr marL="0" indent="0">
              <a:buNone/>
            </a:pPr>
            <a:r>
              <a:rPr lang="tr-TR" dirty="0" smtClean="0"/>
              <a:t>Küresel </a:t>
            </a:r>
            <a:r>
              <a:rPr lang="tr-TR" dirty="0"/>
              <a:t>ısınmaya bağlı olarak ,diğer iklim elemanlarının da (nem , yağış, hava hareketleri) değişmesi sürecine </a:t>
            </a:r>
            <a:r>
              <a:rPr lang="tr-TR" b="1" dirty="0">
                <a:solidFill>
                  <a:schemeClr val="accent1">
                    <a:lumMod val="75000"/>
                  </a:schemeClr>
                </a:solidFill>
              </a:rPr>
              <a:t>küresel iklim değişikliği </a:t>
            </a:r>
            <a:r>
              <a:rPr lang="tr-TR" dirty="0" smtClean="0">
                <a:solidFill>
                  <a:schemeClr val="tx1">
                    <a:lumMod val="95000"/>
                    <a:lumOff val="5000"/>
                  </a:schemeClr>
                </a:solidFill>
              </a:rPr>
              <a:t>deniyor.</a:t>
            </a:r>
            <a:endParaRPr lang="tr-TR" dirty="0">
              <a:solidFill>
                <a:schemeClr val="accent1">
                  <a:lumMod val="75000"/>
                </a:schemeClr>
              </a:solidFill>
            </a:endParaRPr>
          </a:p>
        </p:txBody>
      </p:sp>
      <p:sp>
        <p:nvSpPr>
          <p:cNvPr id="4" name="Slayt Numarası Yer Tutucusu 3"/>
          <p:cNvSpPr>
            <a:spLocks noGrp="1"/>
          </p:cNvSpPr>
          <p:nvPr>
            <p:ph type="sldNum" sz="quarter" idx="12"/>
          </p:nvPr>
        </p:nvSpPr>
        <p:spPr>
          <a:xfrm>
            <a:off x="8316416" y="6021288"/>
            <a:ext cx="562744" cy="576064"/>
          </a:xfrm>
        </p:spPr>
        <p:txBody>
          <a:bodyPr/>
          <a:lstStyle/>
          <a:p>
            <a:r>
              <a:rPr lang="tr-TR" sz="2400" dirty="0" smtClean="0">
                <a:solidFill>
                  <a:schemeClr val="accent1">
                    <a:lumMod val="75000"/>
                  </a:schemeClr>
                </a:solidFill>
              </a:rPr>
              <a:t>9</a:t>
            </a:r>
            <a:endParaRPr lang="tr-TR" sz="2400" dirty="0">
              <a:solidFill>
                <a:schemeClr val="accent1">
                  <a:lumMod val="75000"/>
                </a:schemeClr>
              </a:solidFill>
            </a:endParaRPr>
          </a:p>
        </p:txBody>
      </p:sp>
    </p:spTree>
    <p:extLst>
      <p:ext uri="{BB962C8B-B14F-4D97-AF65-F5344CB8AC3E}">
        <p14:creationId xmlns:p14="http://schemas.microsoft.com/office/powerpoint/2010/main" val="2817591855"/>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b="1" dirty="0" smtClean="0"/>
              <a:t>Küresel Isınma Sonucu:</a:t>
            </a:r>
            <a:endParaRPr lang="tr-TR" sz="3200" b="1" dirty="0"/>
          </a:p>
        </p:txBody>
      </p:sp>
      <p:sp>
        <p:nvSpPr>
          <p:cNvPr id="3" name="İçerik Yer Tutucusu 2"/>
          <p:cNvSpPr>
            <a:spLocks noGrp="1"/>
          </p:cNvSpPr>
          <p:nvPr>
            <p:ph idx="1"/>
          </p:nvPr>
        </p:nvSpPr>
        <p:spPr/>
        <p:txBody>
          <a:bodyPr/>
          <a:lstStyle/>
          <a:p>
            <a:r>
              <a:rPr lang="tr-TR" dirty="0" smtClean="0"/>
              <a:t>Bazı bölgelerde uzun süreli, şiddetli kuraklılar meydana gelir.</a:t>
            </a:r>
          </a:p>
          <a:p>
            <a:endParaRPr lang="tr-TR" dirty="0"/>
          </a:p>
        </p:txBody>
      </p:sp>
      <p:pic>
        <p:nvPicPr>
          <p:cNvPr id="1026" name="Picture 2" descr="C:\Users\TUNA\Desktop\kuresel-isin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636912"/>
            <a:ext cx="7920880" cy="3240360"/>
          </a:xfrm>
          <a:prstGeom prst="rect">
            <a:avLst/>
          </a:prstGeom>
          <a:noFill/>
          <a:extLst>
            <a:ext uri="{909E8E84-426E-40DD-AFC4-6F175D3DCCD1}">
              <a14:hiddenFill xmlns:a14="http://schemas.microsoft.com/office/drawing/2010/main">
                <a:solidFill>
                  <a:srgbClr val="FFFFFF"/>
                </a:solidFill>
              </a14:hiddenFill>
            </a:ext>
          </a:extLst>
        </p:spPr>
      </p:pic>
      <p:sp>
        <p:nvSpPr>
          <p:cNvPr id="5" name="Slayt Numarası Yer Tutucusu 4"/>
          <p:cNvSpPr>
            <a:spLocks noGrp="1"/>
          </p:cNvSpPr>
          <p:nvPr>
            <p:ph type="sldNum" sz="quarter" idx="12"/>
          </p:nvPr>
        </p:nvSpPr>
        <p:spPr>
          <a:xfrm>
            <a:off x="8532440" y="6237312"/>
            <a:ext cx="778768" cy="620688"/>
          </a:xfrm>
        </p:spPr>
        <p:txBody>
          <a:bodyPr/>
          <a:lstStyle/>
          <a:p>
            <a:r>
              <a:rPr lang="tr-TR" sz="2400" dirty="0" smtClean="0">
                <a:solidFill>
                  <a:schemeClr val="accent1">
                    <a:lumMod val="75000"/>
                  </a:schemeClr>
                </a:solidFill>
              </a:rPr>
              <a:t>10</a:t>
            </a:r>
            <a:endParaRPr lang="tr-TR" sz="2400" dirty="0">
              <a:solidFill>
                <a:schemeClr val="accent1">
                  <a:lumMod val="75000"/>
                </a:schemeClr>
              </a:solidFill>
            </a:endParaRPr>
          </a:p>
        </p:txBody>
      </p:sp>
      <p:sp>
        <p:nvSpPr>
          <p:cNvPr id="4" name="Altbilgi Yer Tutucusu 3"/>
          <p:cNvSpPr>
            <a:spLocks noGrp="1"/>
          </p:cNvSpPr>
          <p:nvPr>
            <p:ph type="ftr" sz="quarter" idx="11"/>
          </p:nvPr>
        </p:nvSpPr>
        <p:spPr>
          <a:xfrm>
            <a:off x="395536" y="5956859"/>
            <a:ext cx="8352928" cy="792088"/>
          </a:xfrm>
        </p:spPr>
        <p:txBody>
          <a:bodyPr/>
          <a:lstStyle/>
          <a:p>
            <a:r>
              <a:rPr lang="tr-TR" dirty="0"/>
              <a:t>http://f1.trtturk.com/v1data/news/content/1392396409_kuresel-isinma-resimleri1.jpg</a:t>
            </a:r>
          </a:p>
          <a:p>
            <a:r>
              <a:rPr lang="tr-TR" sz="1800" dirty="0">
                <a:hlinkClick r:id="rId3"/>
              </a:rPr>
              <a:t>http://f1.trtturk.com/v1data/news/content/1392396409_kuresel-isinma-resimleri1.jpg</a:t>
            </a:r>
            <a:endParaRPr lang="tr-TR" sz="1800" dirty="0"/>
          </a:p>
          <a:p>
            <a:endParaRPr lang="tr-TR" sz="1800" dirty="0"/>
          </a:p>
        </p:txBody>
      </p:sp>
    </p:spTree>
    <p:extLst>
      <p:ext uri="{BB962C8B-B14F-4D97-AF65-F5344CB8AC3E}">
        <p14:creationId xmlns:p14="http://schemas.microsoft.com/office/powerpoint/2010/main" val="981227271"/>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620688"/>
            <a:ext cx="8229600" cy="5688632"/>
          </a:xfrm>
        </p:spPr>
        <p:txBody>
          <a:bodyPr/>
          <a:lstStyle/>
          <a:p>
            <a:r>
              <a:rPr lang="tr-TR" dirty="0" smtClean="0"/>
              <a:t>Kutuplaradaki buzullar eriyor, deniz seviyesi yükseliyor ve kıyı kesimlerde toprak kayıpları artıyor. </a:t>
            </a: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628800"/>
            <a:ext cx="8208912" cy="3960440"/>
          </a:xfrm>
          <a:prstGeom prst="rect">
            <a:avLst/>
          </a:prstGeom>
        </p:spPr>
      </p:pic>
      <p:sp>
        <p:nvSpPr>
          <p:cNvPr id="4" name="Slayt Numarası Yer Tutucusu 3"/>
          <p:cNvSpPr>
            <a:spLocks noGrp="1"/>
          </p:cNvSpPr>
          <p:nvPr>
            <p:ph type="sldNum" sz="quarter" idx="12"/>
          </p:nvPr>
        </p:nvSpPr>
        <p:spPr>
          <a:xfrm>
            <a:off x="8604448" y="6309320"/>
            <a:ext cx="556375" cy="548680"/>
          </a:xfrm>
        </p:spPr>
        <p:txBody>
          <a:bodyPr/>
          <a:lstStyle/>
          <a:p>
            <a:r>
              <a:rPr lang="tr-TR" sz="2400" dirty="0" smtClean="0">
                <a:solidFill>
                  <a:schemeClr val="accent1">
                    <a:lumMod val="75000"/>
                  </a:schemeClr>
                </a:solidFill>
              </a:rPr>
              <a:t>11</a:t>
            </a:r>
            <a:endParaRPr lang="tr-TR" sz="2400" dirty="0">
              <a:solidFill>
                <a:schemeClr val="accent1">
                  <a:lumMod val="75000"/>
                </a:schemeClr>
              </a:solidFill>
            </a:endParaRPr>
          </a:p>
        </p:txBody>
      </p:sp>
      <p:sp>
        <p:nvSpPr>
          <p:cNvPr id="2" name="Altbilgi Yer Tutucusu 1"/>
          <p:cNvSpPr>
            <a:spLocks noGrp="1"/>
          </p:cNvSpPr>
          <p:nvPr>
            <p:ph type="ftr" sz="quarter" idx="11"/>
          </p:nvPr>
        </p:nvSpPr>
        <p:spPr>
          <a:xfrm>
            <a:off x="395536" y="5877272"/>
            <a:ext cx="8208912" cy="720080"/>
          </a:xfrm>
        </p:spPr>
        <p:txBody>
          <a:bodyPr/>
          <a:lstStyle/>
          <a:p>
            <a:r>
              <a:rPr lang="tr-TR" sz="1800" dirty="0">
                <a:hlinkClick r:id="rId3"/>
              </a:rPr>
              <a:t>http://yazarlikyazilimi.meb.gov.tr/Materyal/bilecik/kureselisinma/images/kuresel/iceberg-1.jpg</a:t>
            </a:r>
            <a:endParaRPr lang="tr-TR" sz="1800" dirty="0"/>
          </a:p>
        </p:txBody>
      </p:sp>
    </p:spTree>
    <p:extLst>
      <p:ext uri="{BB962C8B-B14F-4D97-AF65-F5344CB8AC3E}">
        <p14:creationId xmlns:p14="http://schemas.microsoft.com/office/powerpoint/2010/main" val="1485286237"/>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712296"/>
          </a:xfrm>
        </p:spPr>
        <p:txBody>
          <a:bodyPr/>
          <a:lstStyle/>
          <a:p>
            <a:r>
              <a:rPr lang="tr-TR" dirty="0" smtClean="0"/>
              <a:t>Kışın sıcaklıklar artıyor, ilkbahar erken geliyor, hayvanların göç dönemi değişiyor yani iklimler değişiyor.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700808"/>
            <a:ext cx="8208912" cy="3991402"/>
          </a:xfrm>
          <a:prstGeom prst="rect">
            <a:avLst/>
          </a:prstGeom>
        </p:spPr>
      </p:pic>
      <p:sp>
        <p:nvSpPr>
          <p:cNvPr id="5" name="Slayt Numarası Yer Tutucusu 4"/>
          <p:cNvSpPr>
            <a:spLocks noGrp="1"/>
          </p:cNvSpPr>
          <p:nvPr>
            <p:ph type="sldNum" sz="quarter" idx="12"/>
          </p:nvPr>
        </p:nvSpPr>
        <p:spPr>
          <a:xfrm>
            <a:off x="8460432" y="6237312"/>
            <a:ext cx="683568" cy="504056"/>
          </a:xfrm>
        </p:spPr>
        <p:txBody>
          <a:bodyPr/>
          <a:lstStyle/>
          <a:p>
            <a:r>
              <a:rPr lang="tr-TR" sz="2400" dirty="0" smtClean="0">
                <a:solidFill>
                  <a:schemeClr val="accent1">
                    <a:lumMod val="75000"/>
                  </a:schemeClr>
                </a:solidFill>
              </a:rPr>
              <a:t>12</a:t>
            </a:r>
          </a:p>
        </p:txBody>
      </p:sp>
      <p:sp>
        <p:nvSpPr>
          <p:cNvPr id="2" name="Altbilgi Yer Tutucusu 1"/>
          <p:cNvSpPr>
            <a:spLocks noGrp="1"/>
          </p:cNvSpPr>
          <p:nvPr>
            <p:ph type="ftr" sz="quarter" idx="11"/>
          </p:nvPr>
        </p:nvSpPr>
        <p:spPr>
          <a:xfrm>
            <a:off x="467544" y="5949280"/>
            <a:ext cx="8208912" cy="720080"/>
          </a:xfrm>
        </p:spPr>
        <p:txBody>
          <a:bodyPr/>
          <a:lstStyle/>
          <a:p>
            <a:r>
              <a:rPr lang="tr-TR" sz="1800" dirty="0">
                <a:hlinkClick r:id="rId3"/>
              </a:rPr>
              <a:t>http://cdn.internethaber.com/news/72220.jpg</a:t>
            </a:r>
            <a:endParaRPr lang="tr-TR" sz="1800" dirty="0"/>
          </a:p>
          <a:p>
            <a:endParaRPr lang="tr-TR" dirty="0"/>
          </a:p>
        </p:txBody>
      </p:sp>
    </p:spTree>
    <p:extLst>
      <p:ext uri="{BB962C8B-B14F-4D97-AF65-F5344CB8AC3E}">
        <p14:creationId xmlns:p14="http://schemas.microsoft.com/office/powerpoint/2010/main" val="4088218793"/>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4948" y="620688"/>
            <a:ext cx="8229600" cy="5856312"/>
          </a:xfrm>
        </p:spPr>
        <p:txBody>
          <a:bodyPr/>
          <a:lstStyle/>
          <a:p>
            <a:r>
              <a:rPr lang="tr-TR" dirty="0" smtClean="0"/>
              <a:t>Sıcaklığın artması orman yangınlarını tetikliyor, orman yangınları dünyadaki oksijen dengesi üzerinde ters etki yapıyor, bu da bitki ve hayvan türlerinin sayısını azaltıyor.</a:t>
            </a:r>
            <a:endParaRPr lang="tr-TR" dirty="0"/>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088965"/>
            <a:ext cx="8388424" cy="3500275"/>
          </a:xfrm>
          <a:prstGeom prst="rect">
            <a:avLst/>
          </a:prstGeom>
        </p:spPr>
      </p:pic>
      <p:sp>
        <p:nvSpPr>
          <p:cNvPr id="6" name="Slayt Numarası Yer Tutucusu 5"/>
          <p:cNvSpPr>
            <a:spLocks noGrp="1"/>
          </p:cNvSpPr>
          <p:nvPr>
            <p:ph type="sldNum" sz="quarter" idx="12"/>
          </p:nvPr>
        </p:nvSpPr>
        <p:spPr>
          <a:xfrm>
            <a:off x="8460432" y="6093296"/>
            <a:ext cx="680936" cy="764704"/>
          </a:xfrm>
        </p:spPr>
        <p:txBody>
          <a:bodyPr/>
          <a:lstStyle/>
          <a:p>
            <a:r>
              <a:rPr lang="tr-TR" sz="2400" dirty="0" smtClean="0">
                <a:solidFill>
                  <a:schemeClr val="accent1">
                    <a:lumMod val="75000"/>
                  </a:schemeClr>
                </a:solidFill>
              </a:rPr>
              <a:t>13</a:t>
            </a:r>
            <a:endParaRPr lang="tr-TR" sz="2400" dirty="0">
              <a:solidFill>
                <a:schemeClr val="accent1">
                  <a:lumMod val="75000"/>
                </a:schemeClr>
              </a:solidFill>
            </a:endParaRPr>
          </a:p>
        </p:txBody>
      </p:sp>
      <p:sp>
        <p:nvSpPr>
          <p:cNvPr id="2" name="Altbilgi Yer Tutucusu 1"/>
          <p:cNvSpPr>
            <a:spLocks noGrp="1"/>
          </p:cNvSpPr>
          <p:nvPr>
            <p:ph type="ftr" sz="quarter" idx="11"/>
          </p:nvPr>
        </p:nvSpPr>
        <p:spPr>
          <a:xfrm>
            <a:off x="395536" y="5805264"/>
            <a:ext cx="8388424" cy="792088"/>
          </a:xfrm>
        </p:spPr>
        <p:txBody>
          <a:bodyPr/>
          <a:lstStyle/>
          <a:p>
            <a:r>
              <a:rPr lang="tr-TR" sz="1800" dirty="0">
                <a:hlinkClick r:id="rId4"/>
              </a:rPr>
              <a:t>http://www.enteresan.com/files/img/ent/art/1Iq/3A5/R9c/kuresel-isinma-gercek-ve-hemen-harekete-gecmemiz-gerekiyor,2,con.jpg</a:t>
            </a:r>
            <a:endParaRPr lang="tr-TR" sz="1800" dirty="0"/>
          </a:p>
          <a:p>
            <a:endParaRPr lang="tr-TR" sz="1800" dirty="0"/>
          </a:p>
        </p:txBody>
      </p:sp>
    </p:spTree>
    <p:extLst>
      <p:ext uri="{BB962C8B-B14F-4D97-AF65-F5344CB8AC3E}">
        <p14:creationId xmlns:p14="http://schemas.microsoft.com/office/powerpoint/2010/main" val="154002753"/>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1196752"/>
            <a:ext cx="8013576" cy="1440160"/>
          </a:xfrm>
        </p:spPr>
        <p:txBody>
          <a:bodyPr>
            <a:noAutofit/>
          </a:bodyPr>
          <a:lstStyle/>
          <a:p>
            <a:r>
              <a:rPr lang="tr-TR" sz="3200" b="1" dirty="0" smtClean="0">
                <a:solidFill>
                  <a:schemeClr val="accent1">
                    <a:lumMod val="75000"/>
                  </a:schemeClr>
                </a:solidFill>
              </a:rPr>
              <a:t>Küresel ısınmanın başlıca iki sebebi vardır.</a:t>
            </a:r>
            <a:br>
              <a:rPr lang="tr-TR" sz="3200" b="1" dirty="0" smtClean="0">
                <a:solidFill>
                  <a:schemeClr val="accent1">
                    <a:lumMod val="75000"/>
                  </a:schemeClr>
                </a:solidFill>
              </a:rPr>
            </a:br>
            <a:endParaRPr lang="tr-TR" sz="3200" b="1" dirty="0">
              <a:solidFill>
                <a:schemeClr val="accent1">
                  <a:lumMod val="75000"/>
                </a:schemeClr>
              </a:solidFill>
            </a:endParaRPr>
          </a:p>
        </p:txBody>
      </p:sp>
      <p:sp>
        <p:nvSpPr>
          <p:cNvPr id="3" name="İçerik Yer Tutucusu 2"/>
          <p:cNvSpPr>
            <a:spLocks noGrp="1"/>
          </p:cNvSpPr>
          <p:nvPr>
            <p:ph idx="1"/>
          </p:nvPr>
        </p:nvSpPr>
        <p:spPr>
          <a:xfrm>
            <a:off x="611560" y="2708920"/>
            <a:ext cx="7848872" cy="4560168"/>
          </a:xfrm>
        </p:spPr>
        <p:txBody>
          <a:bodyPr/>
          <a:lstStyle/>
          <a:p>
            <a:pPr marL="0" indent="0">
              <a:buNone/>
            </a:pPr>
            <a:r>
              <a:rPr lang="tr-TR" b="1" dirty="0" smtClean="0">
                <a:solidFill>
                  <a:schemeClr val="accent1">
                    <a:lumMod val="75000"/>
                  </a:schemeClr>
                </a:solidFill>
              </a:rPr>
              <a:t>1) </a:t>
            </a:r>
            <a:r>
              <a:rPr lang="tr-TR" dirty="0" smtClean="0"/>
              <a:t>Ozon tabakasının incelmesi</a:t>
            </a:r>
          </a:p>
          <a:p>
            <a:pPr marL="514350" indent="-514350">
              <a:buAutoNum type="arabicParenR"/>
            </a:pPr>
            <a:endParaRPr lang="tr-TR" dirty="0" smtClean="0"/>
          </a:p>
          <a:p>
            <a:pPr marL="0" indent="0">
              <a:buNone/>
            </a:pPr>
            <a:r>
              <a:rPr lang="tr-TR" b="1" dirty="0">
                <a:solidFill>
                  <a:schemeClr val="accent1">
                    <a:lumMod val="75000"/>
                  </a:schemeClr>
                </a:solidFill>
              </a:rPr>
              <a:t>2</a:t>
            </a:r>
            <a:r>
              <a:rPr lang="tr-TR" b="1" dirty="0" smtClean="0">
                <a:solidFill>
                  <a:schemeClr val="accent1">
                    <a:lumMod val="75000"/>
                  </a:schemeClr>
                </a:solidFill>
              </a:rPr>
              <a:t>) </a:t>
            </a:r>
            <a:r>
              <a:rPr lang="tr-TR" dirty="0" smtClean="0"/>
              <a:t>Sera gazlarının artışı</a:t>
            </a:r>
          </a:p>
          <a:p>
            <a:pPr marL="514350" indent="-514350">
              <a:buAutoNum type="arabicParenR"/>
            </a:pPr>
            <a:endParaRPr lang="tr-TR" dirty="0"/>
          </a:p>
        </p:txBody>
      </p:sp>
      <p:sp>
        <p:nvSpPr>
          <p:cNvPr id="5" name="Slayt Numarası Yer Tutucusu 4"/>
          <p:cNvSpPr>
            <a:spLocks noGrp="1"/>
          </p:cNvSpPr>
          <p:nvPr>
            <p:ph type="sldNum" sz="quarter" idx="12"/>
          </p:nvPr>
        </p:nvSpPr>
        <p:spPr>
          <a:xfrm>
            <a:off x="8316416" y="6237312"/>
            <a:ext cx="791854" cy="605164"/>
          </a:xfrm>
        </p:spPr>
        <p:txBody>
          <a:bodyPr/>
          <a:lstStyle/>
          <a:p>
            <a:r>
              <a:rPr lang="tr-TR" sz="2400" dirty="0" smtClean="0">
                <a:solidFill>
                  <a:schemeClr val="accent1">
                    <a:lumMod val="75000"/>
                  </a:schemeClr>
                </a:solidFill>
              </a:rPr>
              <a:t>14</a:t>
            </a:r>
            <a:endParaRPr lang="tr-TR" sz="2400" dirty="0">
              <a:solidFill>
                <a:schemeClr val="accent1">
                  <a:lumMod val="75000"/>
                </a:schemeClr>
              </a:solidFill>
            </a:endParaRPr>
          </a:p>
        </p:txBody>
      </p:sp>
    </p:spTree>
    <p:extLst>
      <p:ext uri="{BB962C8B-B14F-4D97-AF65-F5344CB8AC3E}">
        <p14:creationId xmlns:p14="http://schemas.microsoft.com/office/powerpoint/2010/main" val="173213666"/>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476672"/>
            <a:ext cx="8604448" cy="864096"/>
          </a:xfrm>
          <a:ln>
            <a:noFill/>
          </a:ln>
        </p:spPr>
        <p:txBody>
          <a:bodyPr>
            <a:normAutofit/>
          </a:bodyPr>
          <a:lstStyle/>
          <a:p>
            <a:r>
              <a:rPr lang="tr-TR" sz="3200" b="1" dirty="0" smtClean="0">
                <a:solidFill>
                  <a:schemeClr val="accent1">
                    <a:lumMod val="75000"/>
                  </a:schemeClr>
                </a:solidFill>
              </a:rPr>
              <a:t>1) Ozon Tabakasının İncelmesi</a:t>
            </a:r>
            <a:endParaRPr lang="tr-TR" sz="3200" b="1" dirty="0">
              <a:solidFill>
                <a:schemeClr val="accent1">
                  <a:lumMod val="75000"/>
                </a:schemeClr>
              </a:solidFill>
            </a:endParaRPr>
          </a:p>
        </p:txBody>
      </p:sp>
      <p:sp>
        <p:nvSpPr>
          <p:cNvPr id="3" name="İçerik Yer Tutucusu 2"/>
          <p:cNvSpPr>
            <a:spLocks noGrp="1"/>
          </p:cNvSpPr>
          <p:nvPr>
            <p:ph idx="1"/>
          </p:nvPr>
        </p:nvSpPr>
        <p:spPr>
          <a:xfrm>
            <a:off x="457200" y="1412776"/>
            <a:ext cx="8229600" cy="5256584"/>
          </a:xfrm>
        </p:spPr>
        <p:txBody>
          <a:bodyPr>
            <a:normAutofit/>
          </a:bodyPr>
          <a:lstStyle/>
          <a:p>
            <a:pPr marL="0" indent="0">
              <a:buNone/>
            </a:pPr>
            <a:r>
              <a:rPr lang="tr-TR" dirty="0" smtClean="0"/>
              <a:t>Atmosferde, stratosfer tabakası içerisinde, yerden yaklaşık 19 ile 23. km’ler arasında bulunan ve maksimum olarak da 10 ppm ozon yoğunluğuna sabit olan katmana </a:t>
            </a:r>
            <a:r>
              <a:rPr lang="tr-TR" b="1" dirty="0" smtClean="0">
                <a:solidFill>
                  <a:schemeClr val="accent1">
                    <a:lumMod val="75000"/>
                  </a:schemeClr>
                </a:solidFill>
              </a:rPr>
              <a:t>ozon tabakası</a:t>
            </a:r>
            <a:r>
              <a:rPr lang="tr-TR" b="1" dirty="0" smtClean="0"/>
              <a:t> </a:t>
            </a:r>
            <a:r>
              <a:rPr lang="tr-TR" dirty="0" smtClean="0"/>
              <a:t>denilmektedir.</a:t>
            </a:r>
          </a:p>
          <a:p>
            <a:pPr marL="0" indent="0">
              <a:buNone/>
            </a:pPr>
            <a:endParaRPr lang="tr-TR" dirty="0" smtClean="0"/>
          </a:p>
          <a:p>
            <a:pPr marL="0" indent="0">
              <a:buNone/>
            </a:pPr>
            <a:r>
              <a:rPr lang="tr-TR" dirty="0" smtClean="0"/>
              <a:t>Yani stratosfer ile mezosfer arasındaki tabaka ozon tabakasıdır. Bu tabaka, güneşten gelen morötesi (UV) ışınları soğurarak canlıları güneşin zararlı etkilerine karşı korur.</a:t>
            </a:r>
          </a:p>
          <a:p>
            <a:pPr marL="0" indent="0">
              <a:buNone/>
            </a:pPr>
            <a:endParaRPr lang="tr-TR" dirty="0" smtClean="0"/>
          </a:p>
          <a:p>
            <a:pPr marL="0" indent="0">
              <a:buNone/>
            </a:pPr>
            <a:r>
              <a:rPr lang="tr-TR" dirty="0"/>
              <a:t>Ozon tabakasının olması </a:t>
            </a:r>
            <a:r>
              <a:rPr lang="tr-TR" dirty="0" smtClean="0"/>
              <a:t>gereken kalınlığı;0,3cm=3mm=300 </a:t>
            </a:r>
            <a:r>
              <a:rPr lang="tr-TR" dirty="0"/>
              <a:t>Dabson Birimi’dir.Buna </a:t>
            </a:r>
            <a:r>
              <a:rPr lang="tr-TR" b="1" dirty="0">
                <a:solidFill>
                  <a:schemeClr val="accent1">
                    <a:lumMod val="75000"/>
                  </a:schemeClr>
                </a:solidFill>
              </a:rPr>
              <a:t>güvenli ozon yoğunluğu</a:t>
            </a:r>
            <a:r>
              <a:rPr lang="tr-TR" dirty="0"/>
              <a:t> denir.</a:t>
            </a:r>
          </a:p>
          <a:p>
            <a:pPr marL="0" indent="0">
              <a:buNone/>
            </a:pPr>
            <a:endParaRPr lang="tr-TR" dirty="0" smtClean="0"/>
          </a:p>
          <a:p>
            <a:pPr marL="0" indent="0">
              <a:buNone/>
            </a:pPr>
            <a:endParaRPr lang="tr-TR" dirty="0"/>
          </a:p>
          <a:p>
            <a:pPr marL="0" indent="0">
              <a:buNone/>
            </a:pPr>
            <a:endParaRPr lang="tr-TR" dirty="0" smtClean="0"/>
          </a:p>
        </p:txBody>
      </p:sp>
      <p:sp>
        <p:nvSpPr>
          <p:cNvPr id="5" name="Slayt Numarası Yer Tutucusu 4"/>
          <p:cNvSpPr>
            <a:spLocks noGrp="1"/>
          </p:cNvSpPr>
          <p:nvPr>
            <p:ph type="sldNum" sz="quarter" idx="12"/>
          </p:nvPr>
        </p:nvSpPr>
        <p:spPr>
          <a:xfrm>
            <a:off x="8316417" y="6237312"/>
            <a:ext cx="795652" cy="504056"/>
          </a:xfrm>
        </p:spPr>
        <p:txBody>
          <a:bodyPr/>
          <a:lstStyle/>
          <a:p>
            <a:r>
              <a:rPr lang="tr-TR" sz="2400" dirty="0" smtClean="0">
                <a:solidFill>
                  <a:schemeClr val="accent1">
                    <a:lumMod val="75000"/>
                  </a:schemeClr>
                </a:solidFill>
              </a:rPr>
              <a:t>15</a:t>
            </a:r>
            <a:endParaRPr lang="tr-TR" sz="2400" dirty="0">
              <a:solidFill>
                <a:schemeClr val="accent1">
                  <a:lumMod val="75000"/>
                </a:schemeClr>
              </a:solidFill>
            </a:endParaRPr>
          </a:p>
        </p:txBody>
      </p:sp>
    </p:spTree>
    <p:extLst>
      <p:ext uri="{BB962C8B-B14F-4D97-AF65-F5344CB8AC3E}">
        <p14:creationId xmlns:p14="http://schemas.microsoft.com/office/powerpoint/2010/main" val="275356125"/>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6192688"/>
          </a:xfrm>
        </p:spPr>
        <p:txBody>
          <a:bodyPr/>
          <a:lstStyle/>
          <a:p>
            <a:pPr marL="0" indent="0">
              <a:buNone/>
            </a:pPr>
            <a:endParaRPr lang="tr-TR" dirty="0" smtClean="0"/>
          </a:p>
          <a:p>
            <a:pPr marL="0" indent="0">
              <a:buNone/>
            </a:pPr>
            <a:r>
              <a:rPr lang="tr-TR" dirty="0" smtClean="0"/>
              <a:t>Atmosferin alt tabakalarında tehlikeli bir kirletici olan ozon stratosferde önemli bir koruyucudur. Ozonun %90’ı stratosferde bulunur. </a:t>
            </a:r>
          </a:p>
          <a:p>
            <a:pPr marL="0" indent="0">
              <a:buNone/>
            </a:pPr>
            <a:endParaRPr lang="tr-TR" dirty="0"/>
          </a:p>
          <a:p>
            <a:pPr marL="0" indent="0">
              <a:buNone/>
            </a:pPr>
            <a:endParaRPr lang="tr-TR" dirty="0" smtClean="0"/>
          </a:p>
          <a:p>
            <a:pPr marL="0" indent="0">
              <a:buNone/>
            </a:pPr>
            <a:r>
              <a:rPr lang="tr-TR" dirty="0" smtClean="0"/>
              <a:t>Ozon oksijenin fotokimyasal ayrışmasıyla oluşur.</a:t>
            </a:r>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151" y="3789040"/>
            <a:ext cx="8136904"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ayt Numarası Yer Tutucusu 4"/>
          <p:cNvSpPr>
            <a:spLocks noGrp="1"/>
          </p:cNvSpPr>
          <p:nvPr>
            <p:ph type="sldNum" sz="quarter" idx="12"/>
          </p:nvPr>
        </p:nvSpPr>
        <p:spPr>
          <a:xfrm>
            <a:off x="8388424" y="6093296"/>
            <a:ext cx="755576" cy="576064"/>
          </a:xfrm>
        </p:spPr>
        <p:txBody>
          <a:bodyPr/>
          <a:lstStyle/>
          <a:p>
            <a:r>
              <a:rPr lang="tr-TR" sz="2400" dirty="0" smtClean="0">
                <a:solidFill>
                  <a:schemeClr val="accent1">
                    <a:lumMod val="75000"/>
                  </a:schemeClr>
                </a:solidFill>
              </a:rPr>
              <a:t>16</a:t>
            </a:r>
            <a:endParaRPr lang="tr-TR" sz="2400" dirty="0">
              <a:solidFill>
                <a:schemeClr val="accent1">
                  <a:lumMod val="75000"/>
                </a:schemeClr>
              </a:solidFill>
            </a:endParaRPr>
          </a:p>
        </p:txBody>
      </p:sp>
    </p:spTree>
    <p:extLst>
      <p:ext uri="{BB962C8B-B14F-4D97-AF65-F5344CB8AC3E}">
        <p14:creationId xmlns:p14="http://schemas.microsoft.com/office/powerpoint/2010/main" val="3870538301"/>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196752"/>
            <a:ext cx="8029400" cy="864096"/>
          </a:xfrm>
        </p:spPr>
        <p:txBody>
          <a:bodyPr>
            <a:noAutofit/>
          </a:bodyPr>
          <a:lstStyle/>
          <a:p>
            <a:r>
              <a:rPr lang="tr-TR" sz="3200" b="1" dirty="0" smtClean="0">
                <a:solidFill>
                  <a:schemeClr val="accent1">
                    <a:lumMod val="75000"/>
                  </a:schemeClr>
                </a:solidFill>
              </a:rPr>
              <a:t>Ozon Tabakasının İncelmesine Sebep Olan Maddeler</a:t>
            </a:r>
            <a:r>
              <a:rPr lang="tr-TR" sz="3200" b="1" dirty="0" smtClean="0"/>
              <a:t/>
            </a:r>
            <a:br>
              <a:rPr lang="tr-TR" sz="3200" b="1" dirty="0" smtClean="0"/>
            </a:br>
            <a:endParaRPr lang="tr-TR" sz="3200" b="1" dirty="0"/>
          </a:p>
        </p:txBody>
      </p:sp>
      <p:sp>
        <p:nvSpPr>
          <p:cNvPr id="3" name="İçerik Yer Tutucusu 2"/>
          <p:cNvSpPr>
            <a:spLocks noGrp="1"/>
          </p:cNvSpPr>
          <p:nvPr>
            <p:ph idx="1"/>
          </p:nvPr>
        </p:nvSpPr>
        <p:spPr>
          <a:xfrm>
            <a:off x="323528" y="2348880"/>
            <a:ext cx="8363272" cy="4320480"/>
          </a:xfrm>
        </p:spPr>
        <p:txBody>
          <a:bodyPr>
            <a:normAutofit/>
          </a:bodyPr>
          <a:lstStyle/>
          <a:p>
            <a:r>
              <a:rPr lang="tr-TR" dirty="0" smtClean="0"/>
              <a:t> Kloroflorokarbon </a:t>
            </a:r>
            <a:r>
              <a:rPr lang="tr-TR" dirty="0"/>
              <a:t>(CFC)</a:t>
            </a:r>
          </a:p>
          <a:p>
            <a:r>
              <a:rPr lang="tr-TR" dirty="0" smtClean="0"/>
              <a:t> </a:t>
            </a:r>
            <a:r>
              <a:rPr lang="tr-TR" dirty="0"/>
              <a:t>Hidrokloroflorokarbon (HCFC)</a:t>
            </a:r>
          </a:p>
          <a:p>
            <a:r>
              <a:rPr lang="tr-TR" dirty="0" smtClean="0"/>
              <a:t> </a:t>
            </a:r>
            <a:r>
              <a:rPr lang="tr-TR" dirty="0"/>
              <a:t>Hidrobromoflorokarbon (HBFC)</a:t>
            </a:r>
          </a:p>
          <a:p>
            <a:r>
              <a:rPr lang="tr-TR" b="1" dirty="0" smtClean="0">
                <a:solidFill>
                  <a:schemeClr val="accent1">
                    <a:lumMod val="75000"/>
                  </a:schemeClr>
                </a:solidFill>
              </a:rPr>
              <a:t> </a:t>
            </a:r>
            <a:r>
              <a:rPr lang="tr-TR" dirty="0"/>
              <a:t>Halonlar</a:t>
            </a:r>
          </a:p>
          <a:p>
            <a:r>
              <a:rPr lang="tr-TR" b="1" dirty="0" smtClean="0"/>
              <a:t> </a:t>
            </a:r>
            <a:r>
              <a:rPr lang="tr-TR" dirty="0"/>
              <a:t>Karbontetraklorid</a:t>
            </a:r>
          </a:p>
          <a:p>
            <a:r>
              <a:rPr lang="tr-TR" b="1" dirty="0" smtClean="0"/>
              <a:t> </a:t>
            </a:r>
            <a:r>
              <a:rPr lang="tr-TR" dirty="0"/>
              <a:t>Metilkloroform</a:t>
            </a:r>
          </a:p>
          <a:p>
            <a:r>
              <a:rPr lang="tr-TR" b="1" dirty="0" smtClean="0"/>
              <a:t> </a:t>
            </a:r>
            <a:r>
              <a:rPr lang="tr-TR" dirty="0"/>
              <a:t>Metilbromürasidi</a:t>
            </a:r>
          </a:p>
        </p:txBody>
      </p:sp>
      <p:sp>
        <p:nvSpPr>
          <p:cNvPr id="5" name="Slayt Numarası Yer Tutucusu 4"/>
          <p:cNvSpPr>
            <a:spLocks noGrp="1"/>
          </p:cNvSpPr>
          <p:nvPr>
            <p:ph type="sldNum" sz="quarter" idx="12"/>
          </p:nvPr>
        </p:nvSpPr>
        <p:spPr>
          <a:xfrm>
            <a:off x="8316416" y="6021288"/>
            <a:ext cx="827584" cy="836712"/>
          </a:xfrm>
        </p:spPr>
        <p:txBody>
          <a:bodyPr/>
          <a:lstStyle/>
          <a:p>
            <a:r>
              <a:rPr lang="tr-TR" sz="2400" dirty="0" smtClean="0">
                <a:solidFill>
                  <a:schemeClr val="accent1">
                    <a:lumMod val="75000"/>
                  </a:schemeClr>
                </a:solidFill>
              </a:rPr>
              <a:t>17</a:t>
            </a:r>
            <a:endParaRPr lang="tr-TR" sz="2400" dirty="0">
              <a:solidFill>
                <a:schemeClr val="accent1">
                  <a:lumMod val="75000"/>
                </a:schemeClr>
              </a:solidFill>
            </a:endParaRPr>
          </a:p>
        </p:txBody>
      </p:sp>
    </p:spTree>
    <p:extLst>
      <p:ext uri="{BB962C8B-B14F-4D97-AF65-F5344CB8AC3E}">
        <p14:creationId xmlns:p14="http://schemas.microsoft.com/office/powerpoint/2010/main" val="1975375917"/>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340768"/>
            <a:ext cx="7920880" cy="5316835"/>
          </a:xfrm>
        </p:spPr>
        <p:txBody>
          <a:bodyPr>
            <a:normAutofit/>
          </a:bodyPr>
          <a:lstStyle/>
          <a:p>
            <a:pPr marL="0" indent="0">
              <a:buNone/>
            </a:pPr>
            <a:endParaRPr lang="tr-TR" dirty="0" smtClean="0"/>
          </a:p>
          <a:p>
            <a:pPr marL="0" indent="0">
              <a:buNone/>
            </a:pPr>
            <a:endParaRPr lang="tr-TR" dirty="0" smtClean="0"/>
          </a:p>
          <a:p>
            <a:pPr marL="0" indent="0">
              <a:buNone/>
            </a:pPr>
            <a:r>
              <a:rPr lang="tr-TR" dirty="0" smtClean="0"/>
              <a:t>Bu bileşikler çok kararlı olduklarından atmosferde çok uzun süre kalabilirler ve stratosferde düfüzlenirler.Stratosferdeki yoğun, yüksek enerjili UV ışığı bir takım tepkimeler sonucu ozonu harcar. Ozonun havadaki konsantrasyonunun azalması sonucu ozonda incelmeler olur.</a:t>
            </a:r>
            <a:endParaRPr lang="tr-TR" dirty="0"/>
          </a:p>
        </p:txBody>
      </p:sp>
      <p:sp>
        <p:nvSpPr>
          <p:cNvPr id="4" name="Slayt Numarası Yer Tutucusu 3"/>
          <p:cNvSpPr>
            <a:spLocks noGrp="1"/>
          </p:cNvSpPr>
          <p:nvPr>
            <p:ph type="sldNum" sz="quarter" idx="12"/>
          </p:nvPr>
        </p:nvSpPr>
        <p:spPr>
          <a:xfrm>
            <a:off x="8244408" y="6021288"/>
            <a:ext cx="706760" cy="720080"/>
          </a:xfrm>
        </p:spPr>
        <p:txBody>
          <a:bodyPr/>
          <a:lstStyle/>
          <a:p>
            <a:r>
              <a:rPr lang="tr-TR" sz="2400" dirty="0" smtClean="0">
                <a:solidFill>
                  <a:schemeClr val="accent1">
                    <a:lumMod val="75000"/>
                  </a:schemeClr>
                </a:solidFill>
              </a:rPr>
              <a:t>18</a:t>
            </a:r>
            <a:endParaRPr lang="tr-TR" sz="2400" dirty="0">
              <a:solidFill>
                <a:schemeClr val="accent1">
                  <a:lumMod val="75000"/>
                </a:schemeClr>
              </a:solidFill>
            </a:endParaRPr>
          </a:p>
        </p:txBody>
      </p:sp>
    </p:spTree>
    <p:extLst>
      <p:ext uri="{BB962C8B-B14F-4D97-AF65-F5344CB8AC3E}">
        <p14:creationId xmlns:p14="http://schemas.microsoft.com/office/powerpoint/2010/main" val="2016698567"/>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548680"/>
            <a:ext cx="8496944" cy="4680520"/>
          </a:xfrm>
        </p:spPr>
      </p:pic>
      <p:sp>
        <p:nvSpPr>
          <p:cNvPr id="3" name="Slayt Numarası Yer Tutucusu 2"/>
          <p:cNvSpPr>
            <a:spLocks noGrp="1"/>
          </p:cNvSpPr>
          <p:nvPr>
            <p:ph type="sldNum" sz="quarter" idx="12"/>
          </p:nvPr>
        </p:nvSpPr>
        <p:spPr>
          <a:xfrm>
            <a:off x="8388424" y="6093296"/>
            <a:ext cx="739302" cy="545208"/>
          </a:xfrm>
        </p:spPr>
        <p:txBody>
          <a:bodyPr/>
          <a:lstStyle/>
          <a:p>
            <a:r>
              <a:rPr lang="tr-TR" sz="2400" dirty="0" smtClean="0">
                <a:solidFill>
                  <a:schemeClr val="accent1">
                    <a:lumMod val="75000"/>
                  </a:schemeClr>
                </a:solidFill>
              </a:rPr>
              <a:t>19</a:t>
            </a:r>
            <a:endParaRPr lang="tr-TR" sz="2400" dirty="0">
              <a:solidFill>
                <a:schemeClr val="accent1">
                  <a:lumMod val="75000"/>
                </a:schemeClr>
              </a:solidFill>
            </a:endParaRPr>
          </a:p>
        </p:txBody>
      </p:sp>
      <p:sp>
        <p:nvSpPr>
          <p:cNvPr id="2" name="Altbilgi Yer Tutucusu 1"/>
          <p:cNvSpPr>
            <a:spLocks noGrp="1"/>
          </p:cNvSpPr>
          <p:nvPr>
            <p:ph type="ftr" sz="quarter" idx="11"/>
          </p:nvPr>
        </p:nvSpPr>
        <p:spPr>
          <a:xfrm>
            <a:off x="467544" y="5085184"/>
            <a:ext cx="8064896" cy="1368152"/>
          </a:xfrm>
        </p:spPr>
        <p:txBody>
          <a:bodyPr/>
          <a:lstStyle/>
          <a:p>
            <a:r>
              <a:rPr lang="tr-TR" dirty="0"/>
              <a:t>http</a:t>
            </a:r>
            <a:r>
              <a:rPr lang="tr-TR" dirty="0" smtClean="0"/>
              <a:t>://</a:t>
            </a:r>
            <a:r>
              <a:rPr lang="tr-TR" sz="1800" dirty="0" smtClean="0"/>
              <a:t>vizyon21yy.com/documan/Egitim_Ogretim/Onemli_Gunler_Kuruluslar/Ulul</a:t>
            </a:r>
            <a:r>
              <a:rPr lang="tr-TR" sz="1800" dirty="0" smtClean="0">
                <a:hlinkClick r:id="rId3"/>
              </a:rPr>
              <a:t>http</a:t>
            </a:r>
            <a:r>
              <a:rPr lang="tr-TR" sz="1800" dirty="0">
                <a:hlinkClick r:id="rId3"/>
              </a:rPr>
              <a:t>://</a:t>
            </a:r>
            <a:r>
              <a:rPr lang="tr-TR" sz="1800" dirty="0" smtClean="0">
                <a:hlinkClick r:id="rId3"/>
              </a:rPr>
              <a:t>www.vizyon21yy.com/documan/Egitim_Ogretim/Onemli_Gunler_Kuruluslar/Uluslarasi_Ozon_Tabasini_Koruma_Gunu/Ulusalarasi_Ozon_Tabakasini_Koruma_Gunu.html</a:t>
            </a:r>
            <a:endParaRPr lang="tr-TR" sz="1800" dirty="0" smtClean="0"/>
          </a:p>
          <a:p>
            <a:r>
              <a:rPr lang="tr-TR" sz="1800" dirty="0" smtClean="0"/>
              <a:t>arasi_Ozon_Tabakasini_Koruma_Gunu.htmlyy.com/documan/Egitim_Ogretim/Onemli_Gunler_Kuruluslar/Uluslarasi_Ozon_Tabasini_Koruma_Gunu/Ulusalarasi_Ozon_Tabakasini_Koruma_Gunu.html</a:t>
            </a:r>
            <a:endParaRPr lang="tr-TR" sz="1800" dirty="0"/>
          </a:p>
        </p:txBody>
      </p:sp>
    </p:spTree>
    <p:extLst>
      <p:ext uri="{BB962C8B-B14F-4D97-AF65-F5344CB8AC3E}">
        <p14:creationId xmlns:p14="http://schemas.microsoft.com/office/powerpoint/2010/main" val="2350941518"/>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200" b="1" dirty="0">
                <a:solidFill>
                  <a:schemeClr val="accent1">
                    <a:lumMod val="75000"/>
                  </a:schemeClr>
                </a:solidFill>
              </a:rPr>
              <a:t>Ozon tabakasını incelten maddelerin kullanım alanları</a:t>
            </a:r>
            <a:endParaRPr lang="tr-TR" sz="3200" dirty="0">
              <a:solidFill>
                <a:schemeClr val="accent1">
                  <a:lumMod val="75000"/>
                </a:schemeClr>
              </a:solidFill>
            </a:endParaRPr>
          </a:p>
        </p:txBody>
      </p:sp>
      <p:sp>
        <p:nvSpPr>
          <p:cNvPr id="3" name="İçerik Yer Tutucusu 2"/>
          <p:cNvSpPr>
            <a:spLocks noGrp="1"/>
          </p:cNvSpPr>
          <p:nvPr>
            <p:ph idx="1"/>
          </p:nvPr>
        </p:nvSpPr>
        <p:spPr/>
        <p:txBody>
          <a:bodyPr>
            <a:normAutofit lnSpcReduction="10000"/>
          </a:bodyPr>
          <a:lstStyle/>
          <a:p>
            <a:pPr marL="0" indent="0">
              <a:buNone/>
            </a:pPr>
            <a:r>
              <a:rPr lang="tr-TR" b="1" dirty="0" smtClean="0">
                <a:solidFill>
                  <a:schemeClr val="accent1">
                    <a:lumMod val="75000"/>
                  </a:schemeClr>
                </a:solidFill>
              </a:rPr>
              <a:t>1. </a:t>
            </a:r>
            <a:r>
              <a:rPr lang="tr-TR" dirty="0" smtClean="0">
                <a:solidFill>
                  <a:schemeClr val="accent1">
                    <a:lumMod val="75000"/>
                  </a:schemeClr>
                </a:solidFill>
              </a:rPr>
              <a:t> </a:t>
            </a:r>
            <a:r>
              <a:rPr lang="tr-TR" dirty="0"/>
              <a:t>Soğutucu Üretimi</a:t>
            </a:r>
          </a:p>
          <a:p>
            <a:r>
              <a:rPr lang="tr-TR" dirty="0" smtClean="0"/>
              <a:t>  Ev </a:t>
            </a:r>
            <a:r>
              <a:rPr lang="tr-TR" dirty="0"/>
              <a:t>ve ticari nitelikli soğutucu ve klima/ısı pompası </a:t>
            </a:r>
            <a:r>
              <a:rPr lang="tr-TR" dirty="0" smtClean="0"/>
              <a:t>   sistemleri</a:t>
            </a:r>
            <a:endParaRPr lang="tr-TR" dirty="0"/>
          </a:p>
          <a:p>
            <a:r>
              <a:rPr lang="tr-TR" dirty="0" smtClean="0"/>
              <a:t> Buzdolapları</a:t>
            </a:r>
          </a:p>
          <a:p>
            <a:r>
              <a:rPr lang="tr-TR" dirty="0" smtClean="0"/>
              <a:t> Dondurucular</a:t>
            </a:r>
          </a:p>
          <a:p>
            <a:r>
              <a:rPr lang="tr-TR" b="1" dirty="0" smtClean="0">
                <a:solidFill>
                  <a:schemeClr val="accent1">
                    <a:lumMod val="75000"/>
                  </a:schemeClr>
                </a:solidFill>
              </a:rPr>
              <a:t> </a:t>
            </a:r>
            <a:r>
              <a:rPr lang="tr-TR" dirty="0"/>
              <a:t>Nem alıcılar</a:t>
            </a:r>
          </a:p>
          <a:p>
            <a:r>
              <a:rPr lang="tr-TR" dirty="0" smtClean="0"/>
              <a:t> </a:t>
            </a:r>
            <a:r>
              <a:rPr lang="tr-TR" dirty="0"/>
              <a:t>Su soğutucuları</a:t>
            </a:r>
          </a:p>
          <a:p>
            <a:r>
              <a:rPr lang="tr-TR" dirty="0" smtClean="0"/>
              <a:t> </a:t>
            </a:r>
            <a:r>
              <a:rPr lang="tr-TR" dirty="0"/>
              <a:t>Buz ve dondurma makineleri</a:t>
            </a:r>
          </a:p>
          <a:p>
            <a:r>
              <a:rPr lang="tr-TR" dirty="0" smtClean="0"/>
              <a:t> Klima </a:t>
            </a:r>
            <a:r>
              <a:rPr lang="tr-TR" dirty="0"/>
              <a:t>(mobil/merkezi) ve ısı pompası </a:t>
            </a:r>
            <a:r>
              <a:rPr lang="tr-TR" dirty="0" smtClean="0"/>
              <a:t>sistemleri</a:t>
            </a:r>
          </a:p>
          <a:p>
            <a:endParaRPr lang="tr-TR" dirty="0"/>
          </a:p>
          <a:p>
            <a:pPr marL="0" indent="0">
              <a:buNone/>
            </a:pPr>
            <a:r>
              <a:rPr lang="tr-TR" b="1" dirty="0" smtClean="0">
                <a:solidFill>
                  <a:schemeClr val="accent1">
                    <a:lumMod val="75000"/>
                  </a:schemeClr>
                </a:solidFill>
              </a:rPr>
              <a:t>2. </a:t>
            </a:r>
            <a:r>
              <a:rPr lang="tr-TR" dirty="0" smtClean="0"/>
              <a:t>Aerosol </a:t>
            </a:r>
            <a:r>
              <a:rPr lang="tr-TR" dirty="0"/>
              <a:t>Üretimi</a:t>
            </a:r>
          </a:p>
          <a:p>
            <a:r>
              <a:rPr lang="tr-TR" dirty="0" smtClean="0"/>
              <a:t> </a:t>
            </a:r>
            <a:r>
              <a:rPr lang="tr-TR" dirty="0"/>
              <a:t>Tıbbi müstahzar üretimi</a:t>
            </a:r>
          </a:p>
        </p:txBody>
      </p:sp>
      <p:sp>
        <p:nvSpPr>
          <p:cNvPr id="5" name="Slayt Numarası Yer Tutucusu 4"/>
          <p:cNvSpPr>
            <a:spLocks noGrp="1"/>
          </p:cNvSpPr>
          <p:nvPr>
            <p:ph type="sldNum" sz="quarter" idx="12"/>
          </p:nvPr>
        </p:nvSpPr>
        <p:spPr>
          <a:xfrm>
            <a:off x="8316417" y="6165304"/>
            <a:ext cx="823170" cy="692696"/>
          </a:xfrm>
        </p:spPr>
        <p:txBody>
          <a:bodyPr/>
          <a:lstStyle/>
          <a:p>
            <a:r>
              <a:rPr lang="tr-TR" sz="2400" dirty="0" smtClean="0">
                <a:solidFill>
                  <a:schemeClr val="accent1">
                    <a:lumMod val="75000"/>
                  </a:schemeClr>
                </a:solidFill>
              </a:rPr>
              <a:t>20</a:t>
            </a:r>
            <a:endParaRPr lang="tr-TR" sz="2400" dirty="0">
              <a:solidFill>
                <a:schemeClr val="accent1">
                  <a:lumMod val="75000"/>
                </a:schemeClr>
              </a:solidFill>
            </a:endParaRPr>
          </a:p>
        </p:txBody>
      </p:sp>
    </p:spTree>
    <p:extLst>
      <p:ext uri="{BB962C8B-B14F-4D97-AF65-F5344CB8AC3E}">
        <p14:creationId xmlns:p14="http://schemas.microsoft.com/office/powerpoint/2010/main" val="1415802379"/>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124743"/>
            <a:ext cx="8445624" cy="4968553"/>
          </a:xfrm>
        </p:spPr>
        <p:txBody>
          <a:bodyPr>
            <a:normAutofit/>
          </a:bodyPr>
          <a:lstStyle/>
          <a:p>
            <a:pPr marL="0" indent="0">
              <a:buNone/>
            </a:pPr>
            <a:r>
              <a:rPr lang="tr-TR" b="1" dirty="0" smtClean="0">
                <a:solidFill>
                  <a:schemeClr val="accent1">
                    <a:lumMod val="75000"/>
                  </a:schemeClr>
                </a:solidFill>
              </a:rPr>
              <a:t>3.</a:t>
            </a:r>
            <a:r>
              <a:rPr lang="tr-TR" dirty="0" smtClean="0"/>
              <a:t> Yangın </a:t>
            </a:r>
            <a:r>
              <a:rPr lang="tr-TR" dirty="0"/>
              <a:t>Söndürme</a:t>
            </a:r>
          </a:p>
          <a:p>
            <a:r>
              <a:rPr lang="tr-TR" dirty="0" smtClean="0"/>
              <a:t> </a:t>
            </a:r>
            <a:r>
              <a:rPr lang="tr-TR" dirty="0"/>
              <a:t>Sabit yangın söndürme sistemlerindeki kullanım</a:t>
            </a:r>
          </a:p>
          <a:p>
            <a:r>
              <a:rPr lang="tr-TR" dirty="0" smtClean="0"/>
              <a:t> </a:t>
            </a:r>
            <a:r>
              <a:rPr lang="tr-TR" dirty="0"/>
              <a:t>Elde taşınabilen yangın söndürücülerdeki </a:t>
            </a:r>
            <a:r>
              <a:rPr lang="tr-TR" dirty="0" smtClean="0"/>
              <a:t>kullanım</a:t>
            </a:r>
          </a:p>
          <a:p>
            <a:endParaRPr lang="tr-TR" dirty="0" smtClean="0"/>
          </a:p>
          <a:p>
            <a:pPr marL="0" indent="0">
              <a:buNone/>
            </a:pPr>
            <a:r>
              <a:rPr lang="tr-TR" b="1" dirty="0" smtClean="0">
                <a:solidFill>
                  <a:schemeClr val="accent1">
                    <a:lumMod val="75000"/>
                  </a:schemeClr>
                </a:solidFill>
              </a:rPr>
              <a:t>4. </a:t>
            </a:r>
            <a:r>
              <a:rPr lang="tr-TR" dirty="0" smtClean="0"/>
              <a:t>Köpük (Sünger) Üretimi</a:t>
            </a:r>
          </a:p>
          <a:p>
            <a:r>
              <a:rPr lang="tr-TR" dirty="0" smtClean="0"/>
              <a:t> Sert </a:t>
            </a:r>
            <a:r>
              <a:rPr lang="tr-TR" dirty="0"/>
              <a:t>poliüretan köpükler</a:t>
            </a:r>
          </a:p>
          <a:p>
            <a:r>
              <a:rPr lang="tr-TR" dirty="0" smtClean="0"/>
              <a:t> </a:t>
            </a:r>
            <a:r>
              <a:rPr lang="tr-TR" dirty="0"/>
              <a:t>Yalıtım panelleri</a:t>
            </a:r>
          </a:p>
          <a:p>
            <a:r>
              <a:rPr lang="tr-TR" dirty="0" smtClean="0"/>
              <a:t> </a:t>
            </a:r>
            <a:r>
              <a:rPr lang="tr-TR" dirty="0"/>
              <a:t>Soğutucu yalıtımı</a:t>
            </a:r>
          </a:p>
          <a:p>
            <a:r>
              <a:rPr lang="tr-TR" dirty="0" smtClean="0"/>
              <a:t> </a:t>
            </a:r>
            <a:r>
              <a:rPr lang="tr-TR" dirty="0"/>
              <a:t>Boru izolasyon maddeleri üretimi</a:t>
            </a:r>
          </a:p>
          <a:p>
            <a:r>
              <a:rPr lang="tr-TR" dirty="0" smtClean="0"/>
              <a:t> </a:t>
            </a:r>
            <a:r>
              <a:rPr lang="tr-TR" dirty="0"/>
              <a:t>Esnek sünger üretimi</a:t>
            </a:r>
          </a:p>
          <a:p>
            <a:r>
              <a:rPr lang="tr-TR" dirty="0" smtClean="0"/>
              <a:t> </a:t>
            </a:r>
            <a:r>
              <a:rPr lang="tr-TR" dirty="0"/>
              <a:t>Integral </a:t>
            </a:r>
            <a:r>
              <a:rPr lang="tr-TR" dirty="0" smtClean="0"/>
              <a:t>skin</a:t>
            </a:r>
          </a:p>
          <a:p>
            <a:pPr marL="0" indent="0">
              <a:buNone/>
            </a:pPr>
            <a:endParaRPr lang="tr-TR" dirty="0" smtClean="0"/>
          </a:p>
          <a:p>
            <a:endParaRPr lang="tr-TR" dirty="0"/>
          </a:p>
        </p:txBody>
      </p:sp>
      <p:sp>
        <p:nvSpPr>
          <p:cNvPr id="4" name="Slayt Numarası Yer Tutucusu 3"/>
          <p:cNvSpPr>
            <a:spLocks noGrp="1"/>
          </p:cNvSpPr>
          <p:nvPr>
            <p:ph type="sldNum" sz="quarter" idx="12"/>
          </p:nvPr>
        </p:nvSpPr>
        <p:spPr>
          <a:xfrm>
            <a:off x="8244408" y="6093296"/>
            <a:ext cx="706760" cy="602400"/>
          </a:xfrm>
        </p:spPr>
        <p:txBody>
          <a:bodyPr/>
          <a:lstStyle/>
          <a:p>
            <a:r>
              <a:rPr lang="tr-TR" sz="2400" dirty="0" smtClean="0">
                <a:solidFill>
                  <a:schemeClr val="accent1">
                    <a:lumMod val="75000"/>
                  </a:schemeClr>
                </a:solidFill>
              </a:rPr>
              <a:t>21</a:t>
            </a:r>
            <a:endParaRPr lang="tr-TR" sz="2400" dirty="0">
              <a:solidFill>
                <a:schemeClr val="accent1">
                  <a:lumMod val="75000"/>
                </a:schemeClr>
              </a:solidFill>
            </a:endParaRPr>
          </a:p>
        </p:txBody>
      </p:sp>
    </p:spTree>
    <p:extLst>
      <p:ext uri="{BB962C8B-B14F-4D97-AF65-F5344CB8AC3E}">
        <p14:creationId xmlns:p14="http://schemas.microsoft.com/office/powerpoint/2010/main" val="2861420407"/>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692696"/>
            <a:ext cx="8363272" cy="5433467"/>
          </a:xfrm>
        </p:spPr>
        <p:txBody>
          <a:bodyPr/>
          <a:lstStyle/>
          <a:p>
            <a:pPr marL="0" indent="0">
              <a:buNone/>
            </a:pPr>
            <a:r>
              <a:rPr lang="tr-TR" b="1" dirty="0" smtClean="0">
                <a:solidFill>
                  <a:schemeClr val="accent1">
                    <a:lumMod val="75000"/>
                  </a:schemeClr>
                </a:solidFill>
              </a:rPr>
              <a:t>5. </a:t>
            </a:r>
            <a:r>
              <a:rPr lang="tr-TR" dirty="0"/>
              <a:t>Çözücü Olarak Kullanım</a:t>
            </a:r>
          </a:p>
          <a:p>
            <a:r>
              <a:rPr lang="tr-TR" dirty="0" smtClean="0"/>
              <a:t> </a:t>
            </a:r>
            <a:r>
              <a:rPr lang="tr-TR" dirty="0"/>
              <a:t>Metal temizleme</a:t>
            </a:r>
          </a:p>
          <a:p>
            <a:r>
              <a:rPr lang="tr-TR" dirty="0" smtClean="0"/>
              <a:t> </a:t>
            </a:r>
            <a:r>
              <a:rPr lang="tr-TR" dirty="0"/>
              <a:t>Elektronik temizleme</a:t>
            </a:r>
          </a:p>
          <a:p>
            <a:r>
              <a:rPr lang="tr-TR" dirty="0" smtClean="0"/>
              <a:t> </a:t>
            </a:r>
            <a:r>
              <a:rPr lang="tr-TR" dirty="0"/>
              <a:t>Tekstil </a:t>
            </a:r>
            <a:r>
              <a:rPr lang="tr-TR" dirty="0" smtClean="0"/>
              <a:t>temizleme</a:t>
            </a:r>
          </a:p>
          <a:p>
            <a:pPr marL="0" indent="0">
              <a:buNone/>
            </a:pPr>
            <a:endParaRPr lang="tr-TR" dirty="0"/>
          </a:p>
          <a:p>
            <a:pPr marL="0" indent="0">
              <a:buNone/>
            </a:pPr>
            <a:r>
              <a:rPr lang="tr-TR" b="1" dirty="0" smtClean="0">
                <a:solidFill>
                  <a:schemeClr val="accent1">
                    <a:lumMod val="75000"/>
                  </a:schemeClr>
                </a:solidFill>
              </a:rPr>
              <a:t>6. </a:t>
            </a:r>
            <a:r>
              <a:rPr lang="tr-TR" dirty="0"/>
              <a:t>Tarımda Kullanım</a:t>
            </a:r>
          </a:p>
        </p:txBody>
      </p:sp>
      <p:sp>
        <p:nvSpPr>
          <p:cNvPr id="4" name="Slayt Numarası Yer Tutucusu 3"/>
          <p:cNvSpPr>
            <a:spLocks noGrp="1"/>
          </p:cNvSpPr>
          <p:nvPr>
            <p:ph type="sldNum" sz="quarter" idx="12"/>
          </p:nvPr>
        </p:nvSpPr>
        <p:spPr>
          <a:xfrm>
            <a:off x="8388423" y="6093296"/>
            <a:ext cx="719847" cy="602400"/>
          </a:xfrm>
        </p:spPr>
        <p:txBody>
          <a:bodyPr/>
          <a:lstStyle/>
          <a:p>
            <a:r>
              <a:rPr lang="tr-TR" sz="2400" dirty="0" smtClean="0">
                <a:solidFill>
                  <a:schemeClr val="accent1">
                    <a:lumMod val="75000"/>
                  </a:schemeClr>
                </a:solidFill>
              </a:rPr>
              <a:t>22</a:t>
            </a:r>
            <a:endParaRPr lang="tr-TR" sz="2400" dirty="0">
              <a:solidFill>
                <a:schemeClr val="accent1">
                  <a:lumMod val="75000"/>
                </a:schemeClr>
              </a:solidFill>
            </a:endParaRPr>
          </a:p>
        </p:txBody>
      </p:sp>
    </p:spTree>
    <p:extLst>
      <p:ext uri="{BB962C8B-B14F-4D97-AF65-F5344CB8AC3E}">
        <p14:creationId xmlns:p14="http://schemas.microsoft.com/office/powerpoint/2010/main" val="4223423978"/>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04664"/>
            <a:ext cx="8445624" cy="1512168"/>
          </a:xfrm>
        </p:spPr>
        <p:txBody>
          <a:bodyPr>
            <a:normAutofit/>
          </a:bodyPr>
          <a:lstStyle/>
          <a:p>
            <a:r>
              <a:rPr lang="tr-TR" sz="3200" b="1" dirty="0" smtClean="0">
                <a:solidFill>
                  <a:schemeClr val="accent1">
                    <a:lumMod val="75000"/>
                  </a:schemeClr>
                </a:solidFill>
              </a:rPr>
              <a:t>Ozon Yıkımına Karşı Alınan Önlemler</a:t>
            </a:r>
            <a:endParaRPr lang="tr-TR" sz="3200" b="1" dirty="0">
              <a:solidFill>
                <a:schemeClr val="accent1">
                  <a:lumMod val="75000"/>
                </a:schemeClr>
              </a:solidFill>
            </a:endParaRPr>
          </a:p>
        </p:txBody>
      </p:sp>
      <p:sp>
        <p:nvSpPr>
          <p:cNvPr id="3" name="İçerik Yer Tutucusu 2"/>
          <p:cNvSpPr>
            <a:spLocks noGrp="1"/>
          </p:cNvSpPr>
          <p:nvPr>
            <p:ph idx="1"/>
          </p:nvPr>
        </p:nvSpPr>
        <p:spPr>
          <a:xfrm>
            <a:off x="251520" y="1916832"/>
            <a:ext cx="8445624" cy="4752528"/>
          </a:xfrm>
        </p:spPr>
        <p:txBody>
          <a:bodyPr>
            <a:noAutofit/>
          </a:bodyPr>
          <a:lstStyle/>
          <a:p>
            <a:pPr marL="0" indent="0">
              <a:buNone/>
            </a:pPr>
            <a:r>
              <a:rPr lang="tr-TR" dirty="0" smtClean="0"/>
              <a:t>Ozon tabakasına zarar verdiği bilinen kimyasalların üretimi ve kullanılmasının azaltılmasına ilişkin 1987’de yapılan </a:t>
            </a:r>
            <a:r>
              <a:rPr lang="tr-TR" b="1" dirty="0" smtClean="0">
                <a:solidFill>
                  <a:schemeClr val="accent1">
                    <a:lumMod val="75000"/>
                  </a:schemeClr>
                </a:solidFill>
              </a:rPr>
              <a:t>Montreal Sözleşmesi</a:t>
            </a:r>
            <a:r>
              <a:rPr lang="tr-TR" dirty="0" smtClean="0"/>
              <a:t> Kanada’nın Montreal şehrinde imzalandı.</a:t>
            </a:r>
          </a:p>
          <a:p>
            <a:pPr marL="0" indent="0">
              <a:buNone/>
            </a:pPr>
            <a:endParaRPr lang="tr-TR" dirty="0" smtClean="0"/>
          </a:p>
          <a:p>
            <a:pPr marL="0" indent="0">
              <a:buNone/>
            </a:pPr>
            <a:endParaRPr lang="tr-TR" dirty="0" smtClean="0"/>
          </a:p>
          <a:p>
            <a:pPr marL="0" indent="0">
              <a:buNone/>
            </a:pPr>
            <a:r>
              <a:rPr lang="tr-TR" dirty="0" smtClean="0"/>
              <a:t>Birleşmiş Milletler Çevre Programı (UNEP) ülkelerin bu sözleşmeye  uyması halinde ozon tabakasındaki incelmenin önüne geçilebileceğini varsayıyor.</a:t>
            </a:r>
          </a:p>
        </p:txBody>
      </p:sp>
      <p:sp>
        <p:nvSpPr>
          <p:cNvPr id="5" name="Slayt Numarası Yer Tutucusu 4"/>
          <p:cNvSpPr>
            <a:spLocks noGrp="1"/>
          </p:cNvSpPr>
          <p:nvPr>
            <p:ph type="sldNum" sz="quarter" idx="12"/>
          </p:nvPr>
        </p:nvSpPr>
        <p:spPr>
          <a:xfrm>
            <a:off x="8316416" y="5949280"/>
            <a:ext cx="827584" cy="720080"/>
          </a:xfrm>
        </p:spPr>
        <p:txBody>
          <a:bodyPr/>
          <a:lstStyle/>
          <a:p>
            <a:r>
              <a:rPr lang="tr-TR" sz="2400" dirty="0" smtClean="0">
                <a:solidFill>
                  <a:schemeClr val="accent1">
                    <a:lumMod val="75000"/>
                  </a:schemeClr>
                </a:solidFill>
              </a:rPr>
              <a:t>23</a:t>
            </a:r>
            <a:endParaRPr lang="tr-TR" sz="2400" dirty="0">
              <a:solidFill>
                <a:schemeClr val="accent1">
                  <a:lumMod val="75000"/>
                </a:schemeClr>
              </a:solidFill>
            </a:endParaRPr>
          </a:p>
        </p:txBody>
      </p:sp>
    </p:spTree>
    <p:extLst>
      <p:ext uri="{BB962C8B-B14F-4D97-AF65-F5344CB8AC3E}">
        <p14:creationId xmlns:p14="http://schemas.microsoft.com/office/powerpoint/2010/main" val="3519386151"/>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33400"/>
            <a:ext cx="8229600" cy="1383432"/>
          </a:xfrm>
        </p:spPr>
        <p:txBody>
          <a:bodyPr>
            <a:normAutofit/>
          </a:bodyPr>
          <a:lstStyle/>
          <a:p>
            <a:r>
              <a:rPr lang="tr-TR" sz="3200" b="1" dirty="0" smtClean="0"/>
              <a:t>2)Sera Gazlarının Artışı</a:t>
            </a:r>
            <a:endParaRPr lang="tr-TR" sz="3200" b="1" dirty="0"/>
          </a:p>
        </p:txBody>
      </p:sp>
      <p:sp>
        <p:nvSpPr>
          <p:cNvPr id="3" name="İçerik Yer Tutucusu 2"/>
          <p:cNvSpPr>
            <a:spLocks noGrp="1"/>
          </p:cNvSpPr>
          <p:nvPr>
            <p:ph idx="1"/>
          </p:nvPr>
        </p:nvSpPr>
        <p:spPr/>
        <p:txBody>
          <a:bodyPr/>
          <a:lstStyle/>
          <a:p>
            <a:pPr marL="0" indent="0">
              <a:buNone/>
            </a:pPr>
            <a:r>
              <a:rPr lang="tr-TR" dirty="0" smtClean="0"/>
              <a:t>  </a:t>
            </a:r>
          </a:p>
          <a:p>
            <a:pPr marL="0" indent="0">
              <a:buNone/>
            </a:pPr>
            <a:r>
              <a:rPr lang="tr-TR" dirty="0" smtClean="0"/>
              <a:t>Sera </a:t>
            </a:r>
            <a:r>
              <a:rPr lang="tr-TR" dirty="0"/>
              <a:t>etkisi genel olarak </a:t>
            </a:r>
            <a:r>
              <a:rPr lang="tr-TR" dirty="0" smtClean="0"/>
              <a:t>karbondioksitin </a:t>
            </a:r>
            <a:r>
              <a:rPr lang="tr-TR" dirty="0"/>
              <a:t>meydana getirdiği bir </a:t>
            </a:r>
            <a:r>
              <a:rPr lang="tr-TR" dirty="0" smtClean="0"/>
              <a:t>problemdir.Çünkü karbondioksit diğer gazlara oranla çok daha fazla bulunmaktadır.</a:t>
            </a:r>
            <a:endParaRPr lang="tr-TR" dirty="0"/>
          </a:p>
          <a:p>
            <a:pPr marL="0" indent="0">
              <a:buNone/>
            </a:pPr>
            <a:endParaRPr lang="tr-TR" dirty="0"/>
          </a:p>
          <a:p>
            <a:pPr marL="0" indent="0">
              <a:buNone/>
            </a:pPr>
            <a:endParaRPr lang="tr-TR" dirty="0" smtClean="0"/>
          </a:p>
          <a:p>
            <a:pPr marL="0" indent="0">
              <a:buNone/>
            </a:pPr>
            <a:endParaRPr lang="tr-TR" dirty="0"/>
          </a:p>
          <a:p>
            <a:pPr marL="0" indent="0">
              <a:buNone/>
            </a:pPr>
            <a:r>
              <a:rPr lang="tr-TR" dirty="0" smtClean="0"/>
              <a:t>  Ayrıca </a:t>
            </a:r>
            <a:r>
              <a:rPr lang="tr-TR" dirty="0"/>
              <a:t>metan, CFC’ler, ozon ve diazotmonoksit gazlarıda katkıda bulunur.</a:t>
            </a:r>
          </a:p>
          <a:p>
            <a:endParaRPr lang="tr-TR" dirty="0"/>
          </a:p>
          <a:p>
            <a:pPr marL="0" indent="0">
              <a:buNone/>
            </a:pPr>
            <a:r>
              <a:rPr lang="tr-TR" dirty="0" smtClean="0"/>
              <a:t>  </a:t>
            </a:r>
            <a:endParaRPr lang="tr-TR" dirty="0"/>
          </a:p>
        </p:txBody>
      </p:sp>
      <p:sp>
        <p:nvSpPr>
          <p:cNvPr id="4" name="Slayt Numarası Yer Tutucusu 3"/>
          <p:cNvSpPr>
            <a:spLocks noGrp="1"/>
          </p:cNvSpPr>
          <p:nvPr>
            <p:ph type="sldNum" sz="quarter" idx="12"/>
          </p:nvPr>
        </p:nvSpPr>
        <p:spPr>
          <a:xfrm>
            <a:off x="8388423" y="6021288"/>
            <a:ext cx="743333" cy="655701"/>
          </a:xfrm>
        </p:spPr>
        <p:txBody>
          <a:bodyPr/>
          <a:lstStyle/>
          <a:p>
            <a:r>
              <a:rPr lang="tr-TR" sz="2400" dirty="0" smtClean="0">
                <a:solidFill>
                  <a:schemeClr val="accent1">
                    <a:lumMod val="75000"/>
                  </a:schemeClr>
                </a:solidFill>
              </a:rPr>
              <a:t>24</a:t>
            </a:r>
            <a:endParaRPr lang="tr-TR" sz="2400" dirty="0">
              <a:solidFill>
                <a:schemeClr val="accent1">
                  <a:lumMod val="75000"/>
                </a:schemeClr>
              </a:solidFill>
            </a:endParaRPr>
          </a:p>
        </p:txBody>
      </p:sp>
    </p:spTree>
    <p:extLst>
      <p:ext uri="{BB962C8B-B14F-4D97-AF65-F5344CB8AC3E}">
        <p14:creationId xmlns:p14="http://schemas.microsoft.com/office/powerpoint/2010/main" val="2400286215"/>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190969"/>
            <a:ext cx="8229600" cy="5262367"/>
          </a:xfrm>
        </p:spPr>
        <p:txBody>
          <a:bodyPr>
            <a:normAutofit/>
          </a:bodyPr>
          <a:lstStyle/>
          <a:p>
            <a:pPr marL="0" indent="0">
              <a:buNone/>
            </a:pPr>
            <a:endParaRPr lang="tr-TR" dirty="0" smtClean="0"/>
          </a:p>
          <a:p>
            <a:pPr marL="0" indent="0">
              <a:buNone/>
            </a:pPr>
            <a:r>
              <a:rPr lang="tr-TR" dirty="0" smtClean="0"/>
              <a:t>Stratosfer </a:t>
            </a:r>
            <a:r>
              <a:rPr lang="tr-TR" dirty="0"/>
              <a:t>ve daha üst katmanlarda soğurulmayan güneşin görünür ve UV ışınları yeryüzüne ulaşır, soğurulur ve ısıya çevirilir. Bu ısı IR ışın şeklinde atmosfere </a:t>
            </a:r>
            <a:r>
              <a:rPr lang="tr-TR" dirty="0" smtClean="0"/>
              <a:t>yayılır</a:t>
            </a:r>
            <a:r>
              <a:rPr lang="tr-TR" dirty="0"/>
              <a:t>.</a:t>
            </a:r>
          </a:p>
          <a:p>
            <a:pPr marL="0" indent="0">
              <a:buNone/>
            </a:pPr>
            <a:endParaRPr lang="tr-TR" dirty="0" smtClean="0"/>
          </a:p>
          <a:p>
            <a:pPr marL="0" indent="0">
              <a:buNone/>
            </a:pPr>
            <a:endParaRPr lang="tr-TR" dirty="0" smtClean="0"/>
          </a:p>
          <a:p>
            <a:pPr marL="0" indent="0">
              <a:buNone/>
            </a:pPr>
            <a:r>
              <a:rPr lang="tr-TR" dirty="0" smtClean="0"/>
              <a:t>Karbondioksit, metan ve diazotmonoksit gibi düşük titreşim enerjili moleküller IR ışınını soğurur ve tekrar yeryüzüne yayar. Yayılan bu enerji yeryüzünün ve atmosferin alt tabakalarının ısınmasına sebep olur. Bu da ayrı bir kirlilik sebebidir.</a:t>
            </a:r>
          </a:p>
          <a:p>
            <a:endParaRPr lang="tr-TR" dirty="0" smtClean="0"/>
          </a:p>
        </p:txBody>
      </p:sp>
      <p:sp>
        <p:nvSpPr>
          <p:cNvPr id="4" name="Slayt Numarası Yer Tutucusu 3"/>
          <p:cNvSpPr>
            <a:spLocks noGrp="1"/>
          </p:cNvSpPr>
          <p:nvPr>
            <p:ph type="sldNum" sz="quarter" idx="12"/>
          </p:nvPr>
        </p:nvSpPr>
        <p:spPr>
          <a:xfrm>
            <a:off x="8316416" y="6021288"/>
            <a:ext cx="858050" cy="801582"/>
          </a:xfrm>
        </p:spPr>
        <p:txBody>
          <a:bodyPr/>
          <a:lstStyle/>
          <a:p>
            <a:r>
              <a:rPr lang="tr-TR" sz="2400" dirty="0" smtClean="0">
                <a:solidFill>
                  <a:schemeClr val="accent1">
                    <a:lumMod val="75000"/>
                  </a:schemeClr>
                </a:solidFill>
              </a:rPr>
              <a:t>25</a:t>
            </a:r>
            <a:endParaRPr lang="tr-TR" sz="2400" dirty="0">
              <a:solidFill>
                <a:schemeClr val="accent1">
                  <a:lumMod val="75000"/>
                </a:schemeClr>
              </a:solidFill>
            </a:endParaRPr>
          </a:p>
        </p:txBody>
      </p:sp>
      <p:sp>
        <p:nvSpPr>
          <p:cNvPr id="2" name="Metin kutusu 1"/>
          <p:cNvSpPr txBox="1"/>
          <p:nvPr/>
        </p:nvSpPr>
        <p:spPr>
          <a:xfrm>
            <a:off x="539552" y="799182"/>
            <a:ext cx="8099075" cy="584775"/>
          </a:xfrm>
          <a:prstGeom prst="rect">
            <a:avLst/>
          </a:prstGeom>
          <a:noFill/>
        </p:spPr>
        <p:txBody>
          <a:bodyPr wrap="square" rtlCol="0">
            <a:spAutoFit/>
          </a:bodyPr>
          <a:lstStyle/>
          <a:p>
            <a:r>
              <a:rPr lang="tr-TR" sz="3200" b="1" dirty="0" smtClean="0">
                <a:solidFill>
                  <a:schemeClr val="accent1">
                    <a:lumMod val="75000"/>
                  </a:schemeClr>
                </a:solidFill>
              </a:rPr>
              <a:t>Sera Gazlarının </a:t>
            </a:r>
            <a:r>
              <a:rPr lang="tr-TR" sz="3200" b="1" dirty="0">
                <a:solidFill>
                  <a:schemeClr val="accent1">
                    <a:lumMod val="75000"/>
                  </a:schemeClr>
                </a:solidFill>
              </a:rPr>
              <a:t>E</a:t>
            </a:r>
            <a:r>
              <a:rPr lang="tr-TR" sz="3200" b="1" dirty="0" smtClean="0">
                <a:solidFill>
                  <a:schemeClr val="accent1">
                    <a:lumMod val="75000"/>
                  </a:schemeClr>
                </a:solidFill>
              </a:rPr>
              <a:t>tkisi </a:t>
            </a:r>
            <a:endParaRPr lang="tr-TR" sz="2800" b="1" dirty="0">
              <a:solidFill>
                <a:schemeClr val="accent1">
                  <a:lumMod val="75000"/>
                </a:schemeClr>
              </a:solidFill>
            </a:endParaRPr>
          </a:p>
        </p:txBody>
      </p:sp>
    </p:spTree>
    <p:extLst>
      <p:ext uri="{BB962C8B-B14F-4D97-AF65-F5344CB8AC3E}">
        <p14:creationId xmlns:p14="http://schemas.microsoft.com/office/powerpoint/2010/main" val="865605329"/>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980728"/>
            <a:ext cx="8229600" cy="990600"/>
          </a:xfrm>
        </p:spPr>
        <p:txBody>
          <a:bodyPr>
            <a:normAutofit/>
          </a:bodyPr>
          <a:lstStyle/>
          <a:p>
            <a:r>
              <a:rPr lang="tr-TR" sz="3200" b="1" dirty="0" smtClean="0">
                <a:solidFill>
                  <a:schemeClr val="accent1">
                    <a:lumMod val="75000"/>
                  </a:schemeClr>
                </a:solidFill>
              </a:rPr>
              <a:t>Sera </a:t>
            </a:r>
            <a:r>
              <a:rPr lang="tr-TR" sz="3200" b="1" dirty="0">
                <a:solidFill>
                  <a:schemeClr val="accent1">
                    <a:lumMod val="75000"/>
                  </a:schemeClr>
                </a:solidFill>
              </a:rPr>
              <a:t>G</a:t>
            </a:r>
            <a:r>
              <a:rPr lang="tr-TR" sz="3200" b="1" dirty="0" smtClean="0">
                <a:solidFill>
                  <a:schemeClr val="accent1">
                    <a:lumMod val="75000"/>
                  </a:schemeClr>
                </a:solidFill>
              </a:rPr>
              <a:t>azlarına </a:t>
            </a:r>
            <a:r>
              <a:rPr lang="tr-TR" sz="3200" b="1" dirty="0">
                <a:solidFill>
                  <a:schemeClr val="accent1">
                    <a:lumMod val="75000"/>
                  </a:schemeClr>
                </a:solidFill>
              </a:rPr>
              <a:t>K</a:t>
            </a:r>
            <a:r>
              <a:rPr lang="tr-TR" sz="3200" b="1" dirty="0" smtClean="0">
                <a:solidFill>
                  <a:schemeClr val="accent1">
                    <a:lumMod val="75000"/>
                  </a:schemeClr>
                </a:solidFill>
              </a:rPr>
              <a:t>arşı </a:t>
            </a:r>
            <a:r>
              <a:rPr lang="tr-TR" sz="3200" b="1" dirty="0">
                <a:solidFill>
                  <a:schemeClr val="accent1">
                    <a:lumMod val="75000"/>
                  </a:schemeClr>
                </a:solidFill>
              </a:rPr>
              <a:t>A</a:t>
            </a:r>
            <a:r>
              <a:rPr lang="tr-TR" sz="3200" b="1" dirty="0" smtClean="0">
                <a:solidFill>
                  <a:schemeClr val="accent1">
                    <a:lumMod val="75000"/>
                  </a:schemeClr>
                </a:solidFill>
              </a:rPr>
              <a:t>lınan Önlemler</a:t>
            </a:r>
            <a:endParaRPr lang="tr-TR" sz="3200" b="1" dirty="0">
              <a:solidFill>
                <a:schemeClr val="accent1">
                  <a:lumMod val="75000"/>
                </a:schemeClr>
              </a:solidFill>
            </a:endParaRPr>
          </a:p>
        </p:txBody>
      </p:sp>
      <p:sp>
        <p:nvSpPr>
          <p:cNvPr id="3" name="İçerik Yer Tutucusu 2"/>
          <p:cNvSpPr>
            <a:spLocks noGrp="1"/>
          </p:cNvSpPr>
          <p:nvPr>
            <p:ph idx="1"/>
          </p:nvPr>
        </p:nvSpPr>
        <p:spPr/>
        <p:txBody>
          <a:bodyPr/>
          <a:lstStyle/>
          <a:p>
            <a:pPr marL="0" indent="0">
              <a:buNone/>
            </a:pPr>
            <a:endParaRPr lang="tr-TR" dirty="0" smtClean="0"/>
          </a:p>
          <a:p>
            <a:pPr marL="0" indent="0">
              <a:buNone/>
            </a:pPr>
            <a:endParaRPr lang="tr-TR" dirty="0"/>
          </a:p>
          <a:p>
            <a:pPr marL="0" indent="0">
              <a:buNone/>
            </a:pPr>
            <a:r>
              <a:rPr lang="tr-TR" dirty="0"/>
              <a:t>1997’de Japonya’da yapılan uluslararası konferansta sera etkisine neden olan gazların azaltılması konusunda anlaşmaya </a:t>
            </a:r>
            <a:r>
              <a:rPr lang="tr-TR" dirty="0" smtClean="0"/>
              <a:t>varılmıştır ve </a:t>
            </a:r>
            <a:r>
              <a:rPr lang="tr-TR" b="1" dirty="0" smtClean="0">
                <a:solidFill>
                  <a:schemeClr val="accent1">
                    <a:lumMod val="75000"/>
                  </a:schemeClr>
                </a:solidFill>
              </a:rPr>
              <a:t>Kyoto Protokolü </a:t>
            </a:r>
            <a:r>
              <a:rPr lang="tr-TR" dirty="0" smtClean="0"/>
              <a:t>imzalanmıştır</a:t>
            </a:r>
            <a:endParaRPr lang="tr-TR" dirty="0"/>
          </a:p>
        </p:txBody>
      </p:sp>
      <p:sp>
        <p:nvSpPr>
          <p:cNvPr id="4" name="Slayt Numarası Yer Tutucusu 3"/>
          <p:cNvSpPr>
            <a:spLocks noGrp="1"/>
          </p:cNvSpPr>
          <p:nvPr>
            <p:ph type="sldNum" sz="quarter" idx="12"/>
          </p:nvPr>
        </p:nvSpPr>
        <p:spPr>
          <a:xfrm>
            <a:off x="8244407" y="6093296"/>
            <a:ext cx="902773" cy="620688"/>
          </a:xfrm>
        </p:spPr>
        <p:txBody>
          <a:bodyPr/>
          <a:lstStyle/>
          <a:p>
            <a:r>
              <a:rPr lang="tr-TR" sz="2400" dirty="0" smtClean="0">
                <a:solidFill>
                  <a:schemeClr val="accent1">
                    <a:lumMod val="75000"/>
                  </a:schemeClr>
                </a:solidFill>
              </a:rPr>
              <a:t>26</a:t>
            </a:r>
            <a:endParaRPr lang="tr-TR" sz="2400" dirty="0">
              <a:solidFill>
                <a:schemeClr val="accent1">
                  <a:lumMod val="75000"/>
                </a:schemeClr>
              </a:solidFill>
            </a:endParaRPr>
          </a:p>
        </p:txBody>
      </p:sp>
    </p:spTree>
    <p:extLst>
      <p:ext uri="{BB962C8B-B14F-4D97-AF65-F5344CB8AC3E}">
        <p14:creationId xmlns:p14="http://schemas.microsoft.com/office/powerpoint/2010/main" val="1583066297"/>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620688"/>
            <a:ext cx="8352928" cy="5256584"/>
          </a:xfrm>
        </p:spPr>
      </p:pic>
      <p:sp>
        <p:nvSpPr>
          <p:cNvPr id="3" name="Slayt Numarası Yer Tutucusu 2"/>
          <p:cNvSpPr>
            <a:spLocks noGrp="1"/>
          </p:cNvSpPr>
          <p:nvPr>
            <p:ph type="sldNum" sz="quarter" idx="12"/>
          </p:nvPr>
        </p:nvSpPr>
        <p:spPr>
          <a:xfrm>
            <a:off x="8432532" y="6235280"/>
            <a:ext cx="683568" cy="620688"/>
          </a:xfrm>
        </p:spPr>
        <p:txBody>
          <a:bodyPr/>
          <a:lstStyle/>
          <a:p>
            <a:r>
              <a:rPr lang="tr-TR" sz="2400" dirty="0" smtClean="0">
                <a:solidFill>
                  <a:schemeClr val="accent1">
                    <a:lumMod val="75000"/>
                  </a:schemeClr>
                </a:solidFill>
              </a:rPr>
              <a:t>27</a:t>
            </a:r>
            <a:endParaRPr lang="tr-TR" sz="2400" dirty="0">
              <a:solidFill>
                <a:schemeClr val="accent1">
                  <a:lumMod val="75000"/>
                </a:schemeClr>
              </a:solidFill>
            </a:endParaRPr>
          </a:p>
        </p:txBody>
      </p:sp>
      <p:sp>
        <p:nvSpPr>
          <p:cNvPr id="2" name="Altbilgi Yer Tutucusu 1"/>
          <p:cNvSpPr>
            <a:spLocks noGrp="1"/>
          </p:cNvSpPr>
          <p:nvPr>
            <p:ph type="ftr" sz="quarter" idx="11"/>
          </p:nvPr>
        </p:nvSpPr>
        <p:spPr>
          <a:xfrm>
            <a:off x="323528" y="6021288"/>
            <a:ext cx="8352928" cy="648072"/>
          </a:xfrm>
        </p:spPr>
        <p:txBody>
          <a:bodyPr/>
          <a:lstStyle/>
          <a:p>
            <a:r>
              <a:rPr lang="tr-TR" sz="1800" dirty="0">
                <a:hlinkClick r:id="rId3"/>
              </a:rPr>
              <a:t>http://www.biyolojisitesi.net/tum%20uniteler/bilincli_birey/sera_etkisi.html</a:t>
            </a:r>
            <a:endParaRPr lang="tr-TR" sz="1800" dirty="0"/>
          </a:p>
          <a:p>
            <a:endParaRPr lang="tr-TR" dirty="0"/>
          </a:p>
        </p:txBody>
      </p:sp>
    </p:spTree>
    <p:extLst>
      <p:ext uri="{BB962C8B-B14F-4D97-AF65-F5344CB8AC3E}">
        <p14:creationId xmlns:p14="http://schemas.microsoft.com/office/powerpoint/2010/main" val="166542605"/>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9808" y="1700809"/>
            <a:ext cx="8424936" cy="3672408"/>
          </a:xfrm>
        </p:spPr>
      </p:pic>
      <p:sp>
        <p:nvSpPr>
          <p:cNvPr id="5" name="Dikdörtgen 4"/>
          <p:cNvSpPr/>
          <p:nvPr/>
        </p:nvSpPr>
        <p:spPr>
          <a:xfrm>
            <a:off x="611560" y="548680"/>
            <a:ext cx="8136904" cy="1354217"/>
          </a:xfrm>
          <a:prstGeom prst="rect">
            <a:avLst/>
          </a:prstGeom>
        </p:spPr>
        <p:txBody>
          <a:bodyPr wrap="square">
            <a:spAutoFit/>
          </a:bodyPr>
          <a:lstStyle/>
          <a:p>
            <a:r>
              <a:rPr lang="tr-TR" sz="2400" dirty="0" smtClean="0"/>
              <a:t>Dünyanın ortalama sıcaklığı ve karbondioksit derişimi son 150 yıldır artma eylimindedir</a:t>
            </a:r>
            <a:r>
              <a:rPr lang="tr-TR" sz="4000" dirty="0" smtClean="0"/>
              <a:t>.</a:t>
            </a:r>
          </a:p>
          <a:p>
            <a:endParaRPr lang="tr-TR" dirty="0" smtClean="0"/>
          </a:p>
        </p:txBody>
      </p:sp>
      <p:sp>
        <p:nvSpPr>
          <p:cNvPr id="3" name="Slayt Numarası Yer Tutucusu 2"/>
          <p:cNvSpPr>
            <a:spLocks noGrp="1"/>
          </p:cNvSpPr>
          <p:nvPr>
            <p:ph type="sldNum" sz="quarter" idx="12"/>
          </p:nvPr>
        </p:nvSpPr>
        <p:spPr>
          <a:xfrm>
            <a:off x="8388424" y="6021288"/>
            <a:ext cx="755576" cy="720080"/>
          </a:xfrm>
        </p:spPr>
        <p:txBody>
          <a:bodyPr/>
          <a:lstStyle/>
          <a:p>
            <a:r>
              <a:rPr lang="tr-TR" sz="2400" dirty="0" smtClean="0">
                <a:solidFill>
                  <a:schemeClr val="accent1">
                    <a:lumMod val="75000"/>
                  </a:schemeClr>
                </a:solidFill>
              </a:rPr>
              <a:t>28</a:t>
            </a:r>
            <a:endParaRPr lang="tr-TR" sz="2400" dirty="0">
              <a:solidFill>
                <a:schemeClr val="accent1">
                  <a:lumMod val="75000"/>
                </a:schemeClr>
              </a:solidFill>
            </a:endParaRPr>
          </a:p>
        </p:txBody>
      </p:sp>
      <p:sp>
        <p:nvSpPr>
          <p:cNvPr id="2" name="Altbilgi Yer Tutucusu 1"/>
          <p:cNvSpPr>
            <a:spLocks noGrp="1"/>
          </p:cNvSpPr>
          <p:nvPr>
            <p:ph type="ftr" sz="quarter" idx="11"/>
          </p:nvPr>
        </p:nvSpPr>
        <p:spPr>
          <a:xfrm>
            <a:off x="611560" y="5517232"/>
            <a:ext cx="7992888" cy="1224136"/>
          </a:xfrm>
        </p:spPr>
        <p:txBody>
          <a:bodyPr/>
          <a:lstStyle/>
          <a:p>
            <a:r>
              <a:rPr lang="tr-TR" dirty="0"/>
              <a:t>http://</a:t>
            </a:r>
            <a:r>
              <a:rPr lang="tr-TR" dirty="0" smtClean="0"/>
              <a:t>upload.wikimedia.org/wikipedia/tr/thumb/a/a8/S%C4%B1cakl%C4%B1k_kay%C4%B1tlar%C4%B1.PNG/25</a:t>
            </a:r>
            <a:r>
              <a:rPr lang="tr-TR" dirty="0"/>
              <a:t>http://</a:t>
            </a:r>
            <a:r>
              <a:rPr lang="tr-TR" dirty="0" smtClean="0"/>
              <a:t>uploa</a:t>
            </a:r>
            <a:r>
              <a:rPr lang="tr-TR" dirty="0"/>
              <a:t>http://</a:t>
            </a:r>
            <a:r>
              <a:rPr lang="tr-TR" sz="1800" dirty="0" smtClean="0"/>
              <a:t>upload.wikimedia.org/wikipedia/tr/thumb/a/a8/S%C4%B1cakl%C4%Bik</a:t>
            </a:r>
            <a:r>
              <a:rPr lang="tr-TR" sz="1800" dirty="0" smtClean="0">
                <a:hlinkClick r:id="rId3"/>
              </a:rPr>
              <a:t>http</a:t>
            </a:r>
            <a:r>
              <a:rPr lang="tr-TR" sz="1800" dirty="0">
                <a:hlinkClick r:id="rId3"/>
              </a:rPr>
              <a:t>://upload.wikimedia.org/wikipedia/tr/thumb/a/a8/S%C4%B1cakl%C4%B1k_kay%C4%B1tlar%C4%B1.PNG/250px-S%C4%B1cakl%C4%B1k_kay%C4%B1tlar%C4%B1.PNG</a:t>
            </a:r>
            <a:endParaRPr lang="tr-TR" sz="1800" dirty="0"/>
          </a:p>
          <a:p>
            <a:r>
              <a:rPr lang="tr-TR" dirty="0" smtClean="0"/>
              <a:t>ipedia/tr/thumb/a/a8/S%C4%B1cakl%C4%B1k_kay%C4%B1tlar%C4%B1.PNG/250px-S%C4%B1cakl%C4%B1k_kay%C4%B1tlar%C4%B1.PNG</a:t>
            </a:r>
          </a:p>
          <a:p>
            <a:r>
              <a:rPr lang="tr-TR" dirty="0" smtClean="0"/>
              <a:t>0px-S%C4%B1cakl%C4%B1k_kay%C4%B1tlar%C4%B1.PNG</a:t>
            </a:r>
            <a:endParaRPr lang="tr-TR" dirty="0"/>
          </a:p>
          <a:p>
            <a:endParaRPr lang="tr-TR" dirty="0"/>
          </a:p>
        </p:txBody>
      </p:sp>
    </p:spTree>
    <p:extLst>
      <p:ext uri="{BB962C8B-B14F-4D97-AF65-F5344CB8AC3E}">
        <p14:creationId xmlns:p14="http://schemas.microsoft.com/office/powerpoint/2010/main" val="3511650903"/>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692696"/>
            <a:ext cx="8280920" cy="4824536"/>
          </a:xfrm>
        </p:spPr>
      </p:pic>
      <p:sp>
        <p:nvSpPr>
          <p:cNvPr id="3" name="Slayt Numarası Yer Tutucusu 2"/>
          <p:cNvSpPr>
            <a:spLocks noGrp="1"/>
          </p:cNvSpPr>
          <p:nvPr>
            <p:ph type="sldNum" sz="quarter" idx="12"/>
          </p:nvPr>
        </p:nvSpPr>
        <p:spPr>
          <a:xfrm>
            <a:off x="8316416" y="6165304"/>
            <a:ext cx="648072" cy="504056"/>
          </a:xfrm>
        </p:spPr>
        <p:txBody>
          <a:bodyPr/>
          <a:lstStyle/>
          <a:p>
            <a:r>
              <a:rPr lang="tr-TR" sz="2400" dirty="0" smtClean="0">
                <a:solidFill>
                  <a:schemeClr val="accent1">
                    <a:lumMod val="75000"/>
                  </a:schemeClr>
                </a:solidFill>
              </a:rPr>
              <a:t>29</a:t>
            </a:r>
            <a:endParaRPr lang="tr-TR" sz="2400" dirty="0">
              <a:solidFill>
                <a:schemeClr val="accent1">
                  <a:lumMod val="75000"/>
                </a:schemeClr>
              </a:solidFill>
            </a:endParaRPr>
          </a:p>
        </p:txBody>
      </p:sp>
      <p:sp>
        <p:nvSpPr>
          <p:cNvPr id="2" name="Altbilgi Yer Tutucusu 1"/>
          <p:cNvSpPr>
            <a:spLocks noGrp="1"/>
          </p:cNvSpPr>
          <p:nvPr>
            <p:ph type="ftr" sz="quarter" idx="11"/>
          </p:nvPr>
        </p:nvSpPr>
        <p:spPr>
          <a:xfrm>
            <a:off x="539552" y="5589240"/>
            <a:ext cx="7776864" cy="936104"/>
          </a:xfrm>
        </p:spPr>
        <p:txBody>
          <a:bodyPr/>
          <a:lstStyle/>
          <a:p>
            <a:r>
              <a:rPr lang="tr-TR" sz="1800" dirty="0" smtClean="0"/>
              <a:t>h</a:t>
            </a:r>
            <a:r>
              <a:rPr lang="tr-TR" sz="1800" dirty="0">
                <a:hlinkClick r:id="rId3"/>
              </a:rPr>
              <a:t>http://www.cevreciyiz.com/makale-detay/629/kuresel-isinma-kiyamet-gunune-dogru</a:t>
            </a:r>
            <a:endParaRPr lang="tr-TR" sz="1800" dirty="0"/>
          </a:p>
          <a:p>
            <a:r>
              <a:rPr lang="tr-TR" sz="1800" dirty="0" smtClean="0"/>
              <a:t>ttp</a:t>
            </a:r>
            <a:r>
              <a:rPr lang="tr-TR" sz="1800" dirty="0"/>
              <a:t>://www.cevreciyiz</a:t>
            </a:r>
            <a:r>
              <a:rPr lang="tr-TR" dirty="0"/>
              <a:t>.com/makale-detay/629/kuresel-isinma-kiyamet-gunune-dogruhttp://www.cevreciyiz.com/makale-detay/629/kuresel-isinma-kiyamet-gunune-dogru</a:t>
            </a:r>
          </a:p>
        </p:txBody>
      </p:sp>
    </p:spTree>
    <p:extLst>
      <p:ext uri="{BB962C8B-B14F-4D97-AF65-F5344CB8AC3E}">
        <p14:creationId xmlns:p14="http://schemas.microsoft.com/office/powerpoint/2010/main" val="3461346444"/>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1520" y="764704"/>
            <a:ext cx="8640960" cy="4536504"/>
          </a:xfrm>
        </p:spPr>
      </p:pic>
      <p:sp>
        <p:nvSpPr>
          <p:cNvPr id="6" name="Slayt Numarası Yer Tutucusu 5"/>
          <p:cNvSpPr>
            <a:spLocks noGrp="1"/>
          </p:cNvSpPr>
          <p:nvPr>
            <p:ph type="sldNum" sz="quarter" idx="12"/>
          </p:nvPr>
        </p:nvSpPr>
        <p:spPr>
          <a:xfrm>
            <a:off x="8388424" y="6309320"/>
            <a:ext cx="562744" cy="548680"/>
          </a:xfrm>
        </p:spPr>
        <p:txBody>
          <a:bodyPr/>
          <a:lstStyle/>
          <a:p>
            <a:r>
              <a:rPr lang="tr-TR" sz="2400" dirty="0" smtClean="0">
                <a:solidFill>
                  <a:schemeClr val="accent1">
                    <a:lumMod val="75000"/>
                  </a:schemeClr>
                </a:solidFill>
              </a:rPr>
              <a:t>30</a:t>
            </a:r>
            <a:endParaRPr lang="tr-TR" sz="2400" dirty="0">
              <a:solidFill>
                <a:schemeClr val="accent1">
                  <a:lumMod val="75000"/>
                </a:schemeClr>
              </a:solidFill>
            </a:endParaRPr>
          </a:p>
        </p:txBody>
      </p:sp>
      <p:sp>
        <p:nvSpPr>
          <p:cNvPr id="2" name="Altbilgi Yer Tutucusu 1"/>
          <p:cNvSpPr>
            <a:spLocks noGrp="1"/>
          </p:cNvSpPr>
          <p:nvPr>
            <p:ph type="ftr" sz="quarter" idx="11"/>
          </p:nvPr>
        </p:nvSpPr>
        <p:spPr>
          <a:xfrm>
            <a:off x="323528" y="5301208"/>
            <a:ext cx="8352928" cy="1368152"/>
          </a:xfrm>
        </p:spPr>
        <p:txBody>
          <a:bodyPr/>
          <a:lstStyle/>
          <a:p>
            <a:r>
              <a:rPr lang="tr-TR" sz="1800" dirty="0">
                <a:hlinkClick r:id="rId4"/>
              </a:rPr>
              <a:t>http://3.bp.blogspot.com/-psFMAK8H-zw/TqwaEOn_PUI/AAAAAAAAALs/EQ3qF39ICOI/s1600/Sera+gaz%25C4%25B1nda+da%25C4%259F%25C4%25B1l%25C4%25B1mlarmlar__</a:t>
            </a:r>
            <a:r>
              <a:rPr lang="tr-TR" sz="1800" dirty="0" smtClean="0">
                <a:hlinkClick r:id="rId4"/>
              </a:rPr>
              <a:t>2004_T%25C3%25BCrkiye.png</a:t>
            </a:r>
            <a:endParaRPr lang="tr-TR" sz="1800" dirty="0"/>
          </a:p>
        </p:txBody>
      </p:sp>
    </p:spTree>
    <p:extLst>
      <p:ext uri="{BB962C8B-B14F-4D97-AF65-F5344CB8AC3E}">
        <p14:creationId xmlns:p14="http://schemas.microsoft.com/office/powerpoint/2010/main" val="4256847407"/>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692696"/>
            <a:ext cx="8075240" cy="831304"/>
          </a:xfrm>
        </p:spPr>
        <p:txBody>
          <a:bodyPr>
            <a:normAutofit/>
          </a:bodyPr>
          <a:lstStyle/>
          <a:p>
            <a:r>
              <a:rPr lang="tr-TR" sz="3200" b="1" dirty="0" smtClean="0">
                <a:solidFill>
                  <a:schemeClr val="accent1">
                    <a:lumMod val="75000"/>
                  </a:schemeClr>
                </a:solidFill>
              </a:rPr>
              <a:t>REFERANSLAR</a:t>
            </a:r>
            <a:endParaRPr lang="tr-TR" sz="3200" b="1" dirty="0">
              <a:solidFill>
                <a:schemeClr val="accent1">
                  <a:lumMod val="75000"/>
                </a:schemeClr>
              </a:solidFill>
            </a:endParaRPr>
          </a:p>
        </p:txBody>
      </p:sp>
      <p:sp>
        <p:nvSpPr>
          <p:cNvPr id="3" name="İçerik Yer Tutucusu 2"/>
          <p:cNvSpPr>
            <a:spLocks noGrp="1"/>
          </p:cNvSpPr>
          <p:nvPr>
            <p:ph idx="1"/>
          </p:nvPr>
        </p:nvSpPr>
        <p:spPr>
          <a:xfrm>
            <a:off x="395536" y="1600200"/>
            <a:ext cx="8291264" cy="4997152"/>
          </a:xfrm>
        </p:spPr>
        <p:txBody>
          <a:bodyPr>
            <a:normAutofit lnSpcReduction="10000"/>
          </a:bodyPr>
          <a:lstStyle/>
          <a:p>
            <a:r>
              <a:rPr lang="tr-TR" sz="2600" dirty="0" smtClean="0">
                <a:solidFill>
                  <a:schemeClr val="accent1">
                    <a:lumMod val="75000"/>
                  </a:schemeClr>
                </a:solidFill>
              </a:rPr>
              <a:t>Ş.Beydemir, Çevre Kimyası Ders Notları.</a:t>
            </a:r>
          </a:p>
          <a:p>
            <a:r>
              <a:rPr lang="tr-TR" dirty="0" smtClean="0">
                <a:solidFill>
                  <a:schemeClr val="accent1">
                    <a:lumMod val="75000"/>
                  </a:schemeClr>
                </a:solidFill>
                <a:latin typeface="Arial" panose="020B0604020202020204" pitchFamily="34" charset="0"/>
                <a:cs typeface="Arial" panose="020B0604020202020204" pitchFamily="34" charset="0"/>
                <a:hlinkClick r:id="rId2"/>
              </a:rPr>
              <a:t>http://www.mgm.gov.tr/FILES/kurumsal/arsiv/23mart/2010/sunu/ilk10/14.pdf</a:t>
            </a:r>
            <a:r>
              <a:rPr lang="tr-TR" dirty="0" smtClean="0">
                <a:solidFill>
                  <a:schemeClr val="accent1">
                    <a:lumMod val="75000"/>
                  </a:schemeClr>
                </a:solidFill>
                <a:latin typeface="Arial" panose="020B0604020202020204" pitchFamily="34" charset="0"/>
                <a:cs typeface="Arial" panose="020B0604020202020204" pitchFamily="34" charset="0"/>
              </a:rPr>
              <a:t>, Kaım 2014.</a:t>
            </a:r>
          </a:p>
          <a:p>
            <a:r>
              <a:rPr lang="tr-TR" dirty="0" smtClean="0">
                <a:solidFill>
                  <a:schemeClr val="accent1">
                    <a:lumMod val="75000"/>
                  </a:schemeClr>
                </a:solidFill>
                <a:latin typeface="Arial" panose="020B0604020202020204" pitchFamily="34" charset="0"/>
                <a:cs typeface="Arial" panose="020B0604020202020204" pitchFamily="34" charset="0"/>
                <a:hlinkClick r:id="rId3"/>
              </a:rPr>
              <a:t>http://www.yaklasansaat.com/dunyamiz/kuresel_isinma/ozon1.asp</a:t>
            </a:r>
            <a:r>
              <a:rPr lang="tr-TR" sz="2600" dirty="0" smtClean="0">
                <a:solidFill>
                  <a:schemeClr val="accent1">
                    <a:lumMod val="75000"/>
                  </a:schemeClr>
                </a:solidFill>
                <a:latin typeface="Arial" panose="020B0604020202020204" pitchFamily="34" charset="0"/>
                <a:cs typeface="Arial" panose="020B0604020202020204" pitchFamily="34" charset="0"/>
              </a:rPr>
              <a:t>, Kasım 2014.</a:t>
            </a:r>
          </a:p>
          <a:p>
            <a:r>
              <a:rPr lang="tr-TR" dirty="0" smtClean="0">
                <a:solidFill>
                  <a:schemeClr val="accent1">
                    <a:lumMod val="75000"/>
                  </a:schemeClr>
                </a:solidFill>
                <a:latin typeface="Arial" panose="020B0604020202020204" pitchFamily="34" charset="0"/>
                <a:cs typeface="Arial" panose="020B0604020202020204" pitchFamily="34" charset="0"/>
                <a:hlinkClick r:id="rId4"/>
              </a:rPr>
              <a:t>http</a:t>
            </a:r>
            <a:r>
              <a:rPr lang="tr-TR" dirty="0">
                <a:solidFill>
                  <a:schemeClr val="accent1">
                    <a:lumMod val="75000"/>
                  </a:schemeClr>
                </a:solidFill>
                <a:latin typeface="Arial" panose="020B0604020202020204" pitchFamily="34" charset="0"/>
                <a:cs typeface="Arial" panose="020B0604020202020204" pitchFamily="34" charset="0"/>
                <a:hlinkClick r:id="rId4"/>
              </a:rPr>
              <a:t>://www.yildiz.edu.tr/~</a:t>
            </a:r>
            <a:r>
              <a:rPr lang="tr-TR" dirty="0" smtClean="0">
                <a:solidFill>
                  <a:schemeClr val="accent1">
                    <a:lumMod val="75000"/>
                  </a:schemeClr>
                </a:solidFill>
                <a:latin typeface="Arial" panose="020B0604020202020204" pitchFamily="34" charset="0"/>
                <a:cs typeface="Arial" panose="020B0604020202020204" pitchFamily="34" charset="0"/>
                <a:hlinkClick r:id="rId4"/>
              </a:rPr>
              <a:t>oscg/AlanegitimindeBitirmeProjeleri/OzonTabakasi.pdf</a:t>
            </a:r>
            <a:r>
              <a:rPr lang="tr-TR" dirty="0" smtClean="0">
                <a:solidFill>
                  <a:schemeClr val="accent1">
                    <a:lumMod val="75000"/>
                  </a:schemeClr>
                </a:solidFill>
                <a:latin typeface="Arial" panose="020B0604020202020204" pitchFamily="34" charset="0"/>
                <a:cs typeface="Arial" panose="020B0604020202020204" pitchFamily="34" charset="0"/>
              </a:rPr>
              <a:t>, Kasım 2014.</a:t>
            </a:r>
            <a:endParaRPr lang="tr-TR" dirty="0">
              <a:solidFill>
                <a:schemeClr val="accent1">
                  <a:lumMod val="75000"/>
                </a:schemeClr>
              </a:solidFill>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5"/>
              </a:rPr>
              <a:t>http://www.forumdas.com/konu/kuresel-isinma-ormanlari-nasil-etkiler.88596</a:t>
            </a:r>
            <a:r>
              <a:rPr lang="tr-TR" dirty="0" smtClean="0">
                <a:latin typeface="Arial" panose="020B0604020202020204" pitchFamily="34" charset="0"/>
                <a:cs typeface="Arial" panose="020B0604020202020204" pitchFamily="34" charset="0"/>
                <a:hlinkClick r:id="rId5"/>
              </a:rPr>
              <a:t>/</a:t>
            </a:r>
            <a:r>
              <a:rPr lang="tr-TR" dirty="0" smtClean="0">
                <a:latin typeface="Arial" panose="020B0604020202020204" pitchFamily="34" charset="0"/>
                <a:cs typeface="Arial" panose="020B0604020202020204" pitchFamily="34" charset="0"/>
              </a:rPr>
              <a:t>, </a:t>
            </a:r>
            <a:r>
              <a:rPr lang="tr-TR" dirty="0" smtClean="0">
                <a:solidFill>
                  <a:schemeClr val="accent1">
                    <a:lumMod val="75000"/>
                  </a:schemeClr>
                </a:solidFill>
                <a:latin typeface="Arial" panose="020B0604020202020204" pitchFamily="34" charset="0"/>
                <a:cs typeface="Arial" panose="020B0604020202020204" pitchFamily="34" charset="0"/>
              </a:rPr>
              <a:t>Kasım 2014</a:t>
            </a:r>
            <a:endParaRPr lang="tr-TR" dirty="0" smtClean="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6"/>
              </a:rPr>
              <a:t>http://</a:t>
            </a:r>
            <a:r>
              <a:rPr lang="tr-TR" dirty="0" smtClean="0">
                <a:latin typeface="Arial" panose="020B0604020202020204" pitchFamily="34" charset="0"/>
                <a:cs typeface="Arial" panose="020B0604020202020204" pitchFamily="34" charset="0"/>
                <a:hlinkClick r:id="rId6"/>
              </a:rPr>
              <a:t>www.kimyaegitimi.org/sites/default/files/ogretim_materyalleri/kimya_konulu_calisma_yapraklari/fosil_yakitlarin_kuresel_isinmaya_etkisi_konu_anlatimi_cy.pdf</a:t>
            </a:r>
            <a:r>
              <a:rPr lang="tr-TR" dirty="0" smtClean="0">
                <a:latin typeface="Arial" panose="020B0604020202020204" pitchFamily="34" charset="0"/>
                <a:cs typeface="Arial" panose="020B0604020202020204" pitchFamily="34" charset="0"/>
              </a:rPr>
              <a:t> </a:t>
            </a:r>
            <a:r>
              <a:rPr lang="tr-TR" dirty="0" smtClean="0">
                <a:solidFill>
                  <a:schemeClr val="accent1">
                    <a:lumMod val="75000"/>
                  </a:schemeClr>
                </a:solidFill>
                <a:latin typeface="Arial" panose="020B0604020202020204" pitchFamily="34" charset="0"/>
                <a:cs typeface="Arial" panose="020B0604020202020204" pitchFamily="34" charset="0"/>
              </a:rPr>
              <a:t>, Aralık 2014.</a:t>
            </a:r>
            <a:endParaRPr lang="tr-TR" dirty="0" smtClean="0">
              <a:latin typeface="Arial" panose="020B0604020202020204" pitchFamily="34" charset="0"/>
              <a:cs typeface="Arial" panose="020B0604020202020204" pitchFamily="34" charset="0"/>
            </a:endParaRPr>
          </a:p>
          <a:p>
            <a:endParaRPr lang="tr-TR" dirty="0" smtClean="0">
              <a:latin typeface="Arial" panose="020B0604020202020204" pitchFamily="34" charset="0"/>
              <a:cs typeface="Arial" panose="020B0604020202020204" pitchFamily="34" charset="0"/>
            </a:endParaRPr>
          </a:p>
          <a:p>
            <a:endParaRPr lang="tr-TR" dirty="0" smtClean="0">
              <a:latin typeface="Arial" panose="020B0604020202020204" pitchFamily="34" charset="0"/>
              <a:cs typeface="Arial" panose="020B0604020202020204" pitchFamily="34" charset="0"/>
            </a:endParaRPr>
          </a:p>
          <a:p>
            <a:endParaRPr lang="tr-TR" dirty="0">
              <a:latin typeface="Arial" panose="020B0604020202020204" pitchFamily="34" charset="0"/>
              <a:cs typeface="Arial" panose="020B0604020202020204" pitchFamily="34" charset="0"/>
            </a:endParaRPr>
          </a:p>
          <a:p>
            <a:endParaRPr lang="tr-TR" dirty="0" smtClean="0">
              <a:latin typeface="Arial" panose="020B0604020202020204" pitchFamily="34" charset="0"/>
              <a:cs typeface="Arial" panose="020B0604020202020204" pitchFamily="34" charset="0"/>
            </a:endParaRPr>
          </a:p>
          <a:p>
            <a:endParaRPr lang="tr-TR" dirty="0" smtClean="0">
              <a:latin typeface="Arial" panose="020B0604020202020204" pitchFamily="34" charset="0"/>
              <a:cs typeface="Arial" panose="020B0604020202020204" pitchFamily="34" charset="0"/>
            </a:endParaRPr>
          </a:p>
          <a:p>
            <a:endParaRPr lang="tr-TR" dirty="0" smtClean="0"/>
          </a:p>
        </p:txBody>
      </p:sp>
      <p:sp>
        <p:nvSpPr>
          <p:cNvPr id="5" name="Slayt Numarası Yer Tutucusu 4"/>
          <p:cNvSpPr>
            <a:spLocks noGrp="1"/>
          </p:cNvSpPr>
          <p:nvPr>
            <p:ph type="sldNum" sz="quarter" idx="12"/>
          </p:nvPr>
        </p:nvSpPr>
        <p:spPr>
          <a:xfrm>
            <a:off x="8460431" y="5949280"/>
            <a:ext cx="647839" cy="792088"/>
          </a:xfrm>
        </p:spPr>
        <p:txBody>
          <a:bodyPr/>
          <a:lstStyle/>
          <a:p>
            <a:r>
              <a:rPr lang="tr-TR" sz="2400" dirty="0" smtClean="0">
                <a:solidFill>
                  <a:schemeClr val="accent1">
                    <a:lumMod val="75000"/>
                  </a:schemeClr>
                </a:solidFill>
              </a:rPr>
              <a:t>31</a:t>
            </a:r>
            <a:endParaRPr lang="tr-TR" sz="2400" dirty="0">
              <a:solidFill>
                <a:schemeClr val="accent1">
                  <a:lumMod val="75000"/>
                </a:schemeClr>
              </a:solidFill>
            </a:endParaRPr>
          </a:p>
        </p:txBody>
      </p:sp>
    </p:spTree>
    <p:extLst>
      <p:ext uri="{BB962C8B-B14F-4D97-AF65-F5344CB8AC3E}">
        <p14:creationId xmlns:p14="http://schemas.microsoft.com/office/powerpoint/2010/main" val="790523601"/>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712296"/>
          </a:xfrm>
        </p:spPr>
        <p:txBody>
          <a:bodyPr/>
          <a:lstStyle/>
          <a:p>
            <a:r>
              <a:rPr lang="tr-TR" dirty="0">
                <a:hlinkClick r:id="rId2"/>
              </a:rPr>
              <a:t>http://</a:t>
            </a:r>
            <a:r>
              <a:rPr lang="tr-TR" dirty="0" smtClean="0">
                <a:hlinkClick r:id="rId2"/>
              </a:rPr>
              <a:t>www.kimyaegitimi.org/sites/default/files/kontekst_uygulamalari/kimya_egitimi/nufus_artisinin_kuresel_isinmaya_etkisi.pdf</a:t>
            </a:r>
            <a:r>
              <a:rPr lang="tr-TR" dirty="0" smtClean="0">
                <a:solidFill>
                  <a:schemeClr val="accent1">
                    <a:lumMod val="75000"/>
                  </a:schemeClr>
                </a:solidFill>
              </a:rPr>
              <a:t>, Aralık 2014.</a:t>
            </a:r>
            <a:endParaRPr lang="tr-TR" dirty="0" smtClean="0"/>
          </a:p>
          <a:p>
            <a:r>
              <a:rPr lang="tr-TR" dirty="0">
                <a:hlinkClick r:id="rId3"/>
              </a:rPr>
              <a:t>http://</a:t>
            </a:r>
            <a:r>
              <a:rPr lang="tr-TR" dirty="0" smtClean="0">
                <a:hlinkClick r:id="rId3"/>
              </a:rPr>
              <a:t>www.emo.org.tr/ekler/e36488879b32f47_ek.pdf</a:t>
            </a:r>
            <a:r>
              <a:rPr lang="tr-TR" dirty="0" smtClean="0">
                <a:solidFill>
                  <a:schemeClr val="accent1">
                    <a:lumMod val="75000"/>
                  </a:schemeClr>
                </a:solidFill>
              </a:rPr>
              <a:t>, Aralık 2014.</a:t>
            </a:r>
          </a:p>
          <a:p>
            <a:pPr marL="0" indent="0">
              <a:buNone/>
            </a:pPr>
            <a:endParaRPr lang="tr-TR" dirty="0" smtClean="0">
              <a:solidFill>
                <a:schemeClr val="accent1">
                  <a:lumMod val="75000"/>
                </a:schemeClr>
              </a:solidFill>
            </a:endParaRPr>
          </a:p>
          <a:p>
            <a:endParaRPr lang="tr-TR" dirty="0" smtClean="0"/>
          </a:p>
          <a:p>
            <a:endParaRPr lang="tr-TR" dirty="0" smtClean="0"/>
          </a:p>
          <a:p>
            <a:endParaRPr lang="tr-TR" dirty="0"/>
          </a:p>
        </p:txBody>
      </p:sp>
      <p:sp>
        <p:nvSpPr>
          <p:cNvPr id="4" name="Slayt Numarası Yer Tutucusu 3"/>
          <p:cNvSpPr>
            <a:spLocks noGrp="1"/>
          </p:cNvSpPr>
          <p:nvPr>
            <p:ph type="sldNum" sz="quarter" idx="12"/>
          </p:nvPr>
        </p:nvSpPr>
        <p:spPr>
          <a:xfrm>
            <a:off x="8388423" y="6093296"/>
            <a:ext cx="719847" cy="545208"/>
          </a:xfrm>
        </p:spPr>
        <p:txBody>
          <a:bodyPr/>
          <a:lstStyle/>
          <a:p>
            <a:r>
              <a:rPr lang="tr-TR" sz="2400" dirty="0" smtClean="0">
                <a:solidFill>
                  <a:schemeClr val="accent1">
                    <a:lumMod val="75000"/>
                  </a:schemeClr>
                </a:solidFill>
              </a:rPr>
              <a:t>32</a:t>
            </a:r>
            <a:endParaRPr lang="tr-TR" sz="2400" dirty="0">
              <a:solidFill>
                <a:schemeClr val="accent1">
                  <a:lumMod val="75000"/>
                </a:schemeClr>
              </a:solidFill>
            </a:endParaRPr>
          </a:p>
        </p:txBody>
      </p:sp>
    </p:spTree>
    <p:extLst>
      <p:ext uri="{BB962C8B-B14F-4D97-AF65-F5344CB8AC3E}">
        <p14:creationId xmlns:p14="http://schemas.microsoft.com/office/powerpoint/2010/main" val="720602031"/>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628800"/>
            <a:ext cx="8229600" cy="1311424"/>
          </a:xfrm>
        </p:spPr>
        <p:txBody>
          <a:bodyPr>
            <a:normAutofit/>
          </a:bodyPr>
          <a:lstStyle/>
          <a:p>
            <a:r>
              <a:rPr lang="tr-TR" sz="5400" b="1" dirty="0" smtClean="0"/>
              <a:t>TEŞEKKÜRLER...</a:t>
            </a:r>
            <a:endParaRPr lang="tr-TR" sz="5400" b="1" dirty="0"/>
          </a:p>
        </p:txBody>
      </p:sp>
      <p:sp>
        <p:nvSpPr>
          <p:cNvPr id="4" name="Slayt Numarası Yer Tutucusu 3"/>
          <p:cNvSpPr>
            <a:spLocks noGrp="1"/>
          </p:cNvSpPr>
          <p:nvPr>
            <p:ph type="sldNum" sz="quarter" idx="12"/>
          </p:nvPr>
        </p:nvSpPr>
        <p:spPr>
          <a:xfrm>
            <a:off x="8316416" y="6021288"/>
            <a:ext cx="576064" cy="648072"/>
          </a:xfrm>
        </p:spPr>
        <p:txBody>
          <a:bodyPr/>
          <a:lstStyle/>
          <a:p>
            <a:r>
              <a:rPr lang="tr-TR" sz="2400" dirty="0" smtClean="0">
                <a:solidFill>
                  <a:schemeClr val="accent1">
                    <a:lumMod val="75000"/>
                  </a:schemeClr>
                </a:solidFill>
              </a:rPr>
              <a:t>33</a:t>
            </a:r>
            <a:endParaRPr lang="tr-TR" sz="2400" dirty="0">
              <a:solidFill>
                <a:schemeClr val="accent1">
                  <a:lumMod val="75000"/>
                </a:schemeClr>
              </a:solidFill>
            </a:endParaRPr>
          </a:p>
        </p:txBody>
      </p:sp>
    </p:spTree>
    <p:extLst>
      <p:ext uri="{BB962C8B-B14F-4D97-AF65-F5344CB8AC3E}">
        <p14:creationId xmlns:p14="http://schemas.microsoft.com/office/powerpoint/2010/main" val="3632671971"/>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tlik">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Klasi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tlik">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1696</TotalTime>
  <Words>1019</Words>
  <Application>Microsoft Office PowerPoint</Application>
  <PresentationFormat>Ekran Gösterisi (4:3)</PresentationFormat>
  <Paragraphs>201</Paragraphs>
  <Slides>34</Slides>
  <Notes>4</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Netlik</vt:lpstr>
      <vt:lpstr>       Arzu göbek fen bİlİmlerİ enstİtüsü organİk kİmya anabİlİm dali    KÜRESEL ISINMA VE SEBEPLERİ</vt:lpstr>
      <vt:lpstr>TAKDİM PLANI</vt:lpstr>
      <vt:lpstr>Küresel Isınma Nedir?</vt:lpstr>
      <vt:lpstr>PowerPoint Sunusu</vt:lpstr>
      <vt:lpstr>Küresel ısınmaya sebep olan faktörler</vt:lpstr>
      <vt:lpstr>Fosil Yakıtların Etkisi</vt:lpstr>
      <vt:lpstr>Ormansızlaşmanın Etkisi</vt:lpstr>
      <vt:lpstr>Nüfus Artışının Etkisi</vt:lpstr>
      <vt:lpstr>Tüketim Eğiliminin Artmasının Etkisi</vt:lpstr>
      <vt:lpstr>Küresel İklim Değişikliği</vt:lpstr>
      <vt:lpstr>Küresel Isınma Sonucu:</vt:lpstr>
      <vt:lpstr>PowerPoint Sunusu</vt:lpstr>
      <vt:lpstr>PowerPoint Sunusu</vt:lpstr>
      <vt:lpstr>PowerPoint Sunusu</vt:lpstr>
      <vt:lpstr>Küresel ısınmanın başlıca iki sebebi vardır. </vt:lpstr>
      <vt:lpstr>1) Ozon Tabakasının İncelmesi</vt:lpstr>
      <vt:lpstr>PowerPoint Sunusu</vt:lpstr>
      <vt:lpstr>Ozon Tabakasının İncelmesine Sebep Olan Maddeler </vt:lpstr>
      <vt:lpstr>PowerPoint Sunusu</vt:lpstr>
      <vt:lpstr>PowerPoint Sunusu</vt:lpstr>
      <vt:lpstr>Ozon tabakasını incelten maddelerin kullanım alanları</vt:lpstr>
      <vt:lpstr>PowerPoint Sunusu</vt:lpstr>
      <vt:lpstr>PowerPoint Sunusu</vt:lpstr>
      <vt:lpstr>Ozon Yıkımına Karşı Alınan Önlemler</vt:lpstr>
      <vt:lpstr>2)Sera Gazlarının Artışı</vt:lpstr>
      <vt:lpstr>PowerPoint Sunusu</vt:lpstr>
      <vt:lpstr>Sera Gazlarına Karşı Alınan Önlemler</vt:lpstr>
      <vt:lpstr>PowerPoint Sunusu</vt:lpstr>
      <vt:lpstr>PowerPoint Sunusu</vt:lpstr>
      <vt:lpstr>PowerPoint Sunusu</vt:lpstr>
      <vt:lpstr>PowerPoint Sunusu</vt:lpstr>
      <vt:lpstr>REFERANSLAR</vt:lpstr>
      <vt:lpstr>PowerPoint Sunusu</vt:lpstr>
      <vt:lpstr>TEŞEKKÜRLER...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KÜRESEL ISINMA VE SEBEPLERİ</dc:title>
  <dc:creator>TUNA</dc:creator>
  <cp:lastModifiedBy>TUNA</cp:lastModifiedBy>
  <cp:revision>132</cp:revision>
  <dcterms:created xsi:type="dcterms:W3CDTF">2014-11-29T18:57:59Z</dcterms:created>
  <dcterms:modified xsi:type="dcterms:W3CDTF">2014-12-20T18:34:10Z</dcterms:modified>
</cp:coreProperties>
</file>