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04" r:id="rId3"/>
    <p:sldId id="257" r:id="rId4"/>
    <p:sldId id="264" r:id="rId5"/>
    <p:sldId id="259" r:id="rId6"/>
    <p:sldId id="260" r:id="rId7"/>
    <p:sldId id="266" r:id="rId8"/>
    <p:sldId id="261" r:id="rId9"/>
    <p:sldId id="265" r:id="rId10"/>
    <p:sldId id="262" r:id="rId11"/>
    <p:sldId id="269" r:id="rId12"/>
    <p:sldId id="300" r:id="rId13"/>
    <p:sldId id="270" r:id="rId14"/>
    <p:sldId id="271" r:id="rId15"/>
    <p:sldId id="272" r:id="rId16"/>
    <p:sldId id="273" r:id="rId17"/>
    <p:sldId id="275" r:id="rId18"/>
    <p:sldId id="301" r:id="rId19"/>
    <p:sldId id="280" r:id="rId20"/>
    <p:sldId id="281" r:id="rId21"/>
    <p:sldId id="282" r:id="rId22"/>
    <p:sldId id="292" r:id="rId23"/>
    <p:sldId id="283" r:id="rId24"/>
    <p:sldId id="294" r:id="rId25"/>
    <p:sldId id="295" r:id="rId26"/>
    <p:sldId id="296" r:id="rId27"/>
    <p:sldId id="297" r:id="rId28"/>
    <p:sldId id="284" r:id="rId29"/>
    <p:sldId id="299" r:id="rId30"/>
    <p:sldId id="276" r:id="rId31"/>
    <p:sldId id="277" r:id="rId32"/>
    <p:sldId id="278" r:id="rId33"/>
    <p:sldId id="279" r:id="rId34"/>
    <p:sldId id="289" r:id="rId35"/>
    <p:sldId id="290" r:id="rId36"/>
    <p:sldId id="291" r:id="rId37"/>
    <p:sldId id="285" r:id="rId38"/>
    <p:sldId id="287" r:id="rId39"/>
    <p:sldId id="303" r:id="rId40"/>
    <p:sldId id="302" r:id="rId4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CA855-52DA-4C3B-9266-C0D34095C0CC}" type="datetimeFigureOut">
              <a:rPr lang="tr-TR" smtClean="0"/>
              <a:pPr/>
              <a:t>22.12.2014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9A8A9-FCDE-4C2F-9345-3ECE2CE8D89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2772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9A8A9-FCDE-4C2F-9345-3ECE2CE8D897}" type="slidenum">
              <a:rPr lang="tr-TR" smtClean="0"/>
              <a:pPr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6316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12103-C132-4666-9189-28AFB1679E66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7B663-79A7-43F2-9B7D-6ACC254D25F7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E8880-D2FE-4B37-9A96-F5053851B186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CDF-0EBD-42D5-8C03-0DBB6844BF52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3E41-7284-4EF7-8E77-BFDCBE30487B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96A-002D-4900-9576-F71E7FDBB5FE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2898F-1CD0-4BED-BB5E-E95B167D1664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C4BA-F756-4B2F-A7FC-B20F68EF90B3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56EC9-5EC0-4F50-9BA6-A330E43D3061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5E9DA-80B3-43FA-B4E9-F942D3DE09D6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3D81-BDC0-48D5-9C72-AD60D881E2D2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4C2D4-CFCE-419D-A8D8-61BF24ECC07E}" type="datetime1">
              <a:rPr lang="tr-TR" smtClean="0"/>
              <a:pPr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C7898-B421-42FE-8C42-E31F05D807CD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lgiustam.com/kagit-uretimi-nasil-yapili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olverkimya.com/site/makaleler/endustriyel-urunler-makaleleri/kagit-imalati-kagit-hammaddeleri-kagit-cesitleri.html" TargetMode="External"/><Relationship Id="rId5" Type="http://schemas.openxmlformats.org/officeDocument/2006/relationships/hyperlink" Target="http://selulozis.org.tr/kagit_tarihce.asp" TargetMode="External"/><Relationship Id="rId4" Type="http://schemas.openxmlformats.org/officeDocument/2006/relationships/hyperlink" Target="http://www.kagitcininkosesi.com/makaleler/kagit_uretimi_ve_geri_donusum.pdf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Yuvarlatılmış Dikdörtgen"/>
          <p:cNvSpPr/>
          <p:nvPr/>
        </p:nvSpPr>
        <p:spPr>
          <a:xfrm>
            <a:off x="467544" y="637297"/>
            <a:ext cx="8064896" cy="28637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/>
              <a:t>KAĞIT ÜRETİMİ </a:t>
            </a:r>
          </a:p>
          <a:p>
            <a:pPr algn="ctr"/>
            <a:r>
              <a:rPr lang="tr-TR" sz="4000" dirty="0" smtClean="0"/>
              <a:t>ve GERİ DÖNÜŞÜMÜ</a:t>
            </a:r>
            <a:endParaRPr lang="tr-TR" sz="40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</a:t>
            </a:fld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755576" y="4149080"/>
            <a:ext cx="7488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4000" dirty="0" smtClean="0"/>
              <a:t>BERRAK ERTUĞRUL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4000" dirty="0" smtClean="0"/>
              <a:t>14041310013</a:t>
            </a:r>
            <a:endParaRPr lang="tr-T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342107"/>
            <a:ext cx="8229600" cy="1143000"/>
          </a:xfrm>
        </p:spPr>
        <p:txBody>
          <a:bodyPr/>
          <a:lstStyle/>
          <a:p>
            <a:pPr algn="l"/>
            <a:r>
              <a:rPr lang="tr-TR" dirty="0" smtClean="0"/>
              <a:t>İÇERİK: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57747"/>
            <a:ext cx="8229600" cy="4525963"/>
          </a:xfrm>
        </p:spPr>
        <p:txBody>
          <a:bodyPr/>
          <a:lstStyle/>
          <a:p>
            <a:r>
              <a:rPr lang="tr-TR" dirty="0" smtClean="0"/>
              <a:t>Kağıt Nedir?</a:t>
            </a:r>
          </a:p>
          <a:p>
            <a:r>
              <a:rPr lang="tr-TR" dirty="0" smtClean="0"/>
              <a:t>Kağıdın Tarihçesi</a:t>
            </a:r>
          </a:p>
          <a:p>
            <a:r>
              <a:rPr lang="tr-TR" dirty="0" smtClean="0"/>
              <a:t>Kağıt Üretimi</a:t>
            </a:r>
          </a:p>
          <a:p>
            <a:r>
              <a:rPr lang="tr-TR" dirty="0" smtClean="0"/>
              <a:t>Kağıdın Geri Dönüşümü</a:t>
            </a:r>
          </a:p>
          <a:p>
            <a:r>
              <a:rPr lang="tr-TR" dirty="0" smtClean="0"/>
              <a:t>Referanslar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</a:t>
            </a:fld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638386"/>
            <a:ext cx="3681084" cy="215381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437441"/>
            <a:ext cx="2664296" cy="1872208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4707696"/>
            <a:ext cx="2476500" cy="1847850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5580112" y="5900698"/>
            <a:ext cx="454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kagıturetim.com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7801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4371"/>
          </a:xfrm>
        </p:spPr>
        <p:txBody>
          <a:bodyPr/>
          <a:lstStyle/>
          <a:p>
            <a:r>
              <a:rPr lang="tr-TR" dirty="0" smtClean="0"/>
              <a:t>KAĞIT NEDİR?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34699"/>
            <a:ext cx="8383960" cy="221032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tr-TR" sz="12800" dirty="0" smtClean="0"/>
              <a:t>Kağıt,hamur haline getirilmiş ,çeşitli nebati mad-</a:t>
            </a:r>
          </a:p>
          <a:p>
            <a:pPr>
              <a:buNone/>
            </a:pPr>
            <a:r>
              <a:rPr lang="tr-TR" sz="12800" dirty="0"/>
              <a:t>d</a:t>
            </a:r>
            <a:r>
              <a:rPr lang="tr-TR" sz="12800" dirty="0" smtClean="0"/>
              <a:t>elerden yapılan, üzerine yazı yazılan, ince, kuru</a:t>
            </a:r>
          </a:p>
          <a:p>
            <a:pPr>
              <a:buNone/>
            </a:pPr>
            <a:r>
              <a:rPr lang="tr-TR" sz="12800" dirty="0" smtClean="0"/>
              <a:t>  yapraktır. 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 smtClean="0"/>
              <a:t>                          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   </a:t>
            </a:r>
            <a:endParaRPr lang="tr-TR" dirty="0"/>
          </a:p>
          <a:p>
            <a:pPr>
              <a:buNone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</a:t>
            </a:fld>
            <a:endParaRPr lang="tr-TR" dirty="0"/>
          </a:p>
        </p:txBody>
      </p:sp>
      <p:pic>
        <p:nvPicPr>
          <p:cNvPr id="2050" name="Picture 2" descr="F: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531572"/>
            <a:ext cx="3312368" cy="2952328"/>
          </a:xfrm>
          <a:prstGeom prst="rect">
            <a:avLst/>
          </a:prstGeom>
          <a:noFill/>
        </p:spPr>
      </p:pic>
      <p:sp>
        <p:nvSpPr>
          <p:cNvPr id="5" name="Metin kutusu 4"/>
          <p:cNvSpPr txBox="1"/>
          <p:nvPr/>
        </p:nvSpPr>
        <p:spPr>
          <a:xfrm>
            <a:off x="1331640" y="5733256"/>
            <a:ext cx="58326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                  antikalar.com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3813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İnsanoğlu her zaman düşüncelerini aktarmanın</a:t>
            </a:r>
          </a:p>
          <a:p>
            <a:pPr>
              <a:buNone/>
            </a:pPr>
            <a:r>
              <a:rPr lang="tr-TR" dirty="0" smtClean="0"/>
              <a:t>ve kaydetmenin yollarını ve bunları nasıl daha </a:t>
            </a:r>
          </a:p>
          <a:p>
            <a:pPr>
              <a:buNone/>
            </a:pPr>
            <a:r>
              <a:rPr lang="tr-TR" dirty="0" smtClean="0"/>
              <a:t>İleriye götüreceğini araştırmıştır.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sz="1100" dirty="0"/>
              <a:t> </a:t>
            </a:r>
            <a:r>
              <a:rPr lang="tr-TR" sz="1100" dirty="0" smtClean="0"/>
              <a:t>                 </a:t>
            </a:r>
          </a:p>
          <a:p>
            <a:pPr>
              <a:buNone/>
            </a:pPr>
            <a:r>
              <a:rPr lang="tr-TR" sz="1100" dirty="0"/>
              <a:t> </a:t>
            </a:r>
            <a:r>
              <a:rPr lang="tr-TR" sz="1100" dirty="0" smtClean="0"/>
              <a:t>        </a:t>
            </a:r>
          </a:p>
          <a:p>
            <a:pPr>
              <a:buNone/>
            </a:pPr>
            <a:r>
              <a:rPr lang="tr-TR" sz="1100" dirty="0"/>
              <a:t> </a:t>
            </a:r>
            <a:r>
              <a:rPr lang="tr-TR" sz="1100" dirty="0" smtClean="0"/>
              <a:t>                                                   blog.milliyet.com.tr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4</a:t>
            </a:fld>
            <a:endParaRPr lang="tr-TR"/>
          </a:p>
        </p:txBody>
      </p:sp>
      <p:pic>
        <p:nvPicPr>
          <p:cNvPr id="3074" name="Picture 2" descr="F: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420888"/>
            <a:ext cx="4896544" cy="3529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KAĞIT TARİHÇESİ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10730"/>
            <a:ext cx="8229600" cy="2376264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Kağıt üretiminde ilk yazılar taşlar üzerine yazıl-</a:t>
            </a:r>
          </a:p>
          <a:p>
            <a:pPr>
              <a:buNone/>
            </a:pPr>
            <a:r>
              <a:rPr lang="tr-TR" dirty="0" smtClean="0"/>
              <a:t>mıştır. Daha sonra ağaç kabukları, yapraklar ve </a:t>
            </a:r>
          </a:p>
          <a:p>
            <a:pPr>
              <a:buNone/>
            </a:pPr>
            <a:r>
              <a:rPr lang="tr-TR" dirty="0" smtClean="0"/>
              <a:t>fil dişi üzerine yazıldı.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5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356992"/>
            <a:ext cx="1847850" cy="247196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913" y="3356992"/>
            <a:ext cx="3225447" cy="2675660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899592" y="5874967"/>
            <a:ext cx="24482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t</a:t>
            </a:r>
            <a:r>
              <a:rPr lang="tr-TR" sz="1050" dirty="0" smtClean="0"/>
              <a:t>asyazılar.com</a:t>
            </a:r>
            <a:endParaRPr lang="tr-TR" sz="1050" dirty="0"/>
          </a:p>
        </p:txBody>
      </p:sp>
      <p:sp>
        <p:nvSpPr>
          <p:cNvPr id="8" name="Metin kutusu 7"/>
          <p:cNvSpPr txBox="1"/>
          <p:nvPr/>
        </p:nvSpPr>
        <p:spPr>
          <a:xfrm>
            <a:off x="4355976" y="6128883"/>
            <a:ext cx="37444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t</a:t>
            </a:r>
            <a:r>
              <a:rPr lang="tr-TR" sz="1050" dirty="0" smtClean="0"/>
              <a:t>r.harunyahya.net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08720"/>
            <a:ext cx="8686800" cy="38884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           Günümüzde kullanılan, kağıtla yakın özellikte olan bitki liflerinden yararlanılarak yapılan kağıt üretimi, M.S 105 yılında Çin’de yaşayan bir saray görevlisi olan </a:t>
            </a:r>
            <a:r>
              <a:rPr lang="tr-TR" i="1" dirty="0" smtClean="0"/>
              <a:t>Ts’ai Lun </a:t>
            </a:r>
            <a:r>
              <a:rPr lang="tr-TR" dirty="0" smtClean="0"/>
              <a:t>tarafından icat edilmiştir.</a:t>
            </a:r>
          </a:p>
          <a:p>
            <a:pPr>
              <a:buNone/>
            </a:pPr>
            <a:endParaRPr lang="tr-TR" i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6</a:t>
            </a:fld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140968"/>
            <a:ext cx="3600400" cy="2692982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2483768" y="5958579"/>
            <a:ext cx="41764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b</a:t>
            </a:r>
            <a:r>
              <a:rPr lang="tr-TR" sz="1050" dirty="0" smtClean="0"/>
              <a:t>iraz.gen.tr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620688"/>
            <a:ext cx="8229600" cy="194421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r-TR" dirty="0" smtClean="0"/>
              <a:t>Kağıt üretimi Çin’den sonra Japonya’ya oradan da </a:t>
            </a:r>
          </a:p>
          <a:p>
            <a:pPr>
              <a:buNone/>
            </a:pPr>
            <a:r>
              <a:rPr lang="tr-TR" dirty="0" smtClean="0"/>
              <a:t>Orta Asya ve Orta Doğu yolu ile Avrupa’ya yayıl-</a:t>
            </a:r>
          </a:p>
          <a:p>
            <a:pPr>
              <a:buNone/>
            </a:pPr>
            <a:r>
              <a:rPr lang="tr-TR" dirty="0" smtClean="0"/>
              <a:t>mıştır.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7</a:t>
            </a:fld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366" y="2060848"/>
            <a:ext cx="4781908" cy="3914223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979712" y="6356350"/>
            <a:ext cx="50405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t</a:t>
            </a:r>
            <a:r>
              <a:rPr lang="tr-TR" sz="1050" dirty="0" smtClean="0"/>
              <a:t>urkish.alibaba.com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17646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tr-TR" sz="12800" dirty="0" smtClean="0"/>
              <a:t>Avrupa’da ise bu yöntemleri kullanarak kağıt </a:t>
            </a:r>
          </a:p>
          <a:p>
            <a:pPr>
              <a:buNone/>
            </a:pPr>
            <a:r>
              <a:rPr lang="tr-TR" sz="12800" dirty="0"/>
              <a:t>ü</a:t>
            </a:r>
            <a:r>
              <a:rPr lang="tr-TR" sz="12800" dirty="0" smtClean="0"/>
              <a:t>retimi:</a:t>
            </a:r>
          </a:p>
          <a:p>
            <a:pPr>
              <a:buNone/>
            </a:pPr>
            <a:r>
              <a:rPr lang="tr-TR" sz="12800" dirty="0"/>
              <a:t>-</a:t>
            </a:r>
            <a:r>
              <a:rPr lang="tr-TR" sz="12800" dirty="0" smtClean="0"/>
              <a:t>1151 yılında İspanya’da </a:t>
            </a:r>
          </a:p>
          <a:p>
            <a:pPr>
              <a:buNone/>
            </a:pPr>
            <a:r>
              <a:rPr lang="tr-TR" sz="12800" dirty="0" smtClean="0"/>
              <a:t>-1189’da Fransa’da </a:t>
            </a:r>
          </a:p>
          <a:p>
            <a:pPr>
              <a:buNone/>
            </a:pPr>
            <a:r>
              <a:rPr lang="tr-TR" sz="12800" dirty="0" smtClean="0"/>
              <a:t>-1320’de Almanya’da </a:t>
            </a:r>
          </a:p>
          <a:p>
            <a:pPr>
              <a:buNone/>
            </a:pPr>
            <a:r>
              <a:rPr lang="tr-TR" sz="12800" dirty="0" smtClean="0"/>
              <a:t>-1494’de İngiltere’de gerçekleşmiştir.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64705"/>
            <a:ext cx="8229600" cy="5238900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1798 yılında ilk kağıt fabrikası Avrupa’da </a:t>
            </a:r>
          </a:p>
          <a:p>
            <a:pPr>
              <a:buNone/>
            </a:pPr>
            <a:r>
              <a:rPr lang="tr-TR" dirty="0" smtClean="0"/>
              <a:t> yapılmıştır.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9</a:t>
            </a:fld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060848"/>
            <a:ext cx="5832648" cy="366859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691680" y="6003605"/>
            <a:ext cx="51845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o</a:t>
            </a:r>
            <a:r>
              <a:rPr lang="tr-TR" sz="1050" dirty="0" smtClean="0"/>
              <a:t>pcturkey.com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040560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   Ülkemizde ise ilk kağıt üretimi 14.yy’da Yalova-</a:t>
            </a:r>
          </a:p>
          <a:p>
            <a:pPr>
              <a:buNone/>
            </a:pPr>
            <a:r>
              <a:rPr lang="tr-TR" dirty="0" smtClean="0"/>
              <a:t>da 15.yy’da Kağıthane’de 18.yy’da Beykoz’da </a:t>
            </a:r>
          </a:p>
          <a:p>
            <a:pPr>
              <a:buNone/>
            </a:pPr>
            <a:r>
              <a:rPr lang="tr-TR" dirty="0" smtClean="0"/>
              <a:t>başlamıştır.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   Marmara Bölgesi’nde halen çalışmakta olan 48 fabrika ve 70 adet kağıt makinası bulunmaktadır. </a:t>
            </a:r>
            <a:endParaRPr lang="tr-TR" dirty="0"/>
          </a:p>
          <a:p>
            <a:pPr>
              <a:buNone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34053" y="155601"/>
            <a:ext cx="8229600" cy="850106"/>
          </a:xfrm>
        </p:spPr>
        <p:txBody>
          <a:bodyPr/>
          <a:lstStyle/>
          <a:p>
            <a:r>
              <a:rPr lang="tr-TR" dirty="0" smtClean="0"/>
              <a:t>KAĞIT ÜRETİMİ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15616" y="1124745"/>
            <a:ext cx="7571184" cy="309634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Hamur üretim bölümünde çeşitli metotlarla </a:t>
            </a:r>
          </a:p>
          <a:p>
            <a:pPr>
              <a:buNone/>
            </a:pPr>
            <a:r>
              <a:rPr lang="tr-TR" dirty="0" smtClean="0"/>
              <a:t>söz konusu ham maddelerden kağıt hamuru </a:t>
            </a:r>
          </a:p>
          <a:p>
            <a:pPr>
              <a:buNone/>
            </a:pPr>
            <a:r>
              <a:rPr lang="tr-TR" dirty="0" smtClean="0"/>
              <a:t>üretilir. Üretilen hamur ya sulu halde uygun </a:t>
            </a:r>
          </a:p>
          <a:p>
            <a:pPr>
              <a:buNone/>
            </a:pPr>
            <a:r>
              <a:rPr lang="tr-TR" dirty="0" smtClean="0"/>
              <a:t>karışımlar ile doğrudan doğruya kağıt makine-</a:t>
            </a:r>
          </a:p>
          <a:p>
            <a:pPr>
              <a:buNone/>
            </a:pPr>
            <a:r>
              <a:rPr lang="tr-TR" dirty="0" smtClean="0"/>
              <a:t>sine verilir veya suyu alınarak teksif edilmiş </a:t>
            </a:r>
          </a:p>
          <a:p>
            <a:pPr>
              <a:buNone/>
            </a:pPr>
            <a:r>
              <a:rPr lang="tr-TR" dirty="0" smtClean="0"/>
              <a:t>halde stoklanır.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11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221088"/>
            <a:ext cx="4794266" cy="1997611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2195736" y="6389129"/>
            <a:ext cx="47942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a</a:t>
            </a:r>
            <a:r>
              <a:rPr lang="tr-TR" sz="1050" dirty="0" smtClean="0"/>
              <a:t>ltek.com.tr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Kağıt üretiminde kullanılan maddeler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Alum</a:t>
            </a:r>
          </a:p>
          <a:p>
            <a:r>
              <a:rPr lang="tr-TR" dirty="0" smtClean="0"/>
              <a:t>Elyaf tutma kimyasalı (retention)</a:t>
            </a:r>
          </a:p>
          <a:p>
            <a:r>
              <a:rPr lang="tr-TR" dirty="0" smtClean="0"/>
              <a:t>Nişasta</a:t>
            </a:r>
          </a:p>
          <a:p>
            <a:r>
              <a:rPr lang="tr-TR" dirty="0" smtClean="0"/>
              <a:t>Köpük söndürücü</a:t>
            </a:r>
          </a:p>
          <a:p>
            <a:r>
              <a:rPr lang="tr-TR" dirty="0" smtClean="0"/>
              <a:t>Katyonik tutkal</a:t>
            </a:r>
          </a:p>
          <a:p>
            <a:r>
              <a:rPr lang="tr-TR" dirty="0" smtClean="0"/>
              <a:t>Drenaj kimyasalı</a:t>
            </a:r>
          </a:p>
          <a:p>
            <a:r>
              <a:rPr lang="tr-TR" dirty="0" smtClean="0"/>
              <a:t>Toz reçine </a:t>
            </a:r>
          </a:p>
          <a:p>
            <a:r>
              <a:rPr lang="tr-TR" dirty="0" smtClean="0"/>
              <a:t>Elek pasivasyon kimyasalı </a:t>
            </a:r>
          </a:p>
          <a:p>
            <a:r>
              <a:rPr lang="tr-TR" dirty="0" smtClean="0"/>
              <a:t>Biyosit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777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KAĞIT HAMURU(SELÜLOZ) ÜRETİM</a:t>
            </a:r>
            <a:br>
              <a:rPr lang="tr-TR" dirty="0" smtClean="0"/>
            </a:br>
            <a:r>
              <a:rPr lang="tr-TR" dirty="0" smtClean="0"/>
              <a:t>YÖNTEMLERİ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MEKANİK HAMUR</a:t>
            </a:r>
          </a:p>
          <a:p>
            <a:endParaRPr lang="tr-TR" dirty="0" smtClean="0"/>
          </a:p>
          <a:p>
            <a:r>
              <a:rPr lang="tr-TR" dirty="0" smtClean="0"/>
              <a:t>KİMYASAL HAMUR</a:t>
            </a:r>
          </a:p>
          <a:p>
            <a:endParaRPr lang="tr-TR" dirty="0" smtClean="0"/>
          </a:p>
          <a:p>
            <a:r>
              <a:rPr lang="tr-TR" dirty="0" smtClean="0"/>
              <a:t>RAFİNÖR MEKANİK HAMUR</a:t>
            </a:r>
          </a:p>
          <a:p>
            <a:endParaRPr lang="tr-TR" dirty="0" smtClean="0"/>
          </a:p>
          <a:p>
            <a:r>
              <a:rPr lang="tr-TR" dirty="0" smtClean="0"/>
              <a:t>TERMOMEKANİK HAMUR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MEKANİK HAMUR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Genellikle meşe gibi bazı yapraklı ağaçların</a:t>
            </a:r>
          </a:p>
          <a:p>
            <a:pPr>
              <a:buNone/>
            </a:pPr>
            <a:r>
              <a:rPr lang="tr-TR" dirty="0" smtClean="0"/>
              <a:t>dışında ağaçlar 1-1.5 m boylarda kesilerek gere-</a:t>
            </a:r>
          </a:p>
          <a:p>
            <a:pPr>
              <a:buNone/>
            </a:pPr>
            <a:r>
              <a:rPr lang="tr-TR" dirty="0" smtClean="0"/>
              <a:t>kiyorsa nemlendirildikten sonra ‘’Taşlı </a:t>
            </a:r>
            <a:r>
              <a:rPr lang="tr-TR" dirty="0"/>
              <a:t>L</a:t>
            </a:r>
            <a:r>
              <a:rPr lang="tr-TR" dirty="0" smtClean="0"/>
              <a:t>iflendiri-</a:t>
            </a:r>
          </a:p>
          <a:p>
            <a:pPr>
              <a:buNone/>
            </a:pPr>
            <a:r>
              <a:rPr lang="tr-TR" dirty="0"/>
              <a:t>c</a:t>
            </a:r>
            <a:r>
              <a:rPr lang="tr-TR" dirty="0" smtClean="0"/>
              <a:t>i’’ denilen bir makinede liflerine ayrılarak lif su </a:t>
            </a:r>
          </a:p>
          <a:p>
            <a:pPr>
              <a:buNone/>
            </a:pPr>
            <a:r>
              <a:rPr lang="tr-TR" dirty="0" smtClean="0"/>
              <a:t>karışımı süspansiyon elde edilir.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KİMYASAL HAMUR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6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En yaygın olarak kullanılan sülfat (krafit) yönte-</a:t>
            </a:r>
          </a:p>
          <a:p>
            <a:pPr>
              <a:buNone/>
            </a:pPr>
            <a:r>
              <a:rPr lang="tr-TR" dirty="0" smtClean="0"/>
              <a:t>midir.Sülfat işlemlerinde hazırlanan her türlü </a:t>
            </a:r>
          </a:p>
          <a:p>
            <a:pPr>
              <a:buNone/>
            </a:pPr>
            <a:r>
              <a:rPr lang="tr-TR" dirty="0" smtClean="0"/>
              <a:t>yonga esas olarak alkali ve sodyum sülfit çözel-</a:t>
            </a:r>
          </a:p>
          <a:p>
            <a:pPr>
              <a:buNone/>
            </a:pPr>
            <a:r>
              <a:rPr lang="tr-TR" dirty="0" smtClean="0"/>
              <a:t>tisi içerisinde 160-170  ̊C de 2-3 saat pişirilir.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RAFİNÖR MEKANİK HAMUR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Bu yöntemde de kimyasal madde kullanılmaz.</a:t>
            </a:r>
          </a:p>
          <a:p>
            <a:pPr>
              <a:buNone/>
            </a:pPr>
            <a:r>
              <a:rPr lang="tr-TR" dirty="0"/>
              <a:t>A</a:t>
            </a:r>
            <a:r>
              <a:rPr lang="tr-TR" dirty="0" smtClean="0"/>
              <a:t>ğaç yongaları diskli rafinörler de liflerine ayı-</a:t>
            </a:r>
          </a:p>
          <a:p>
            <a:pPr>
              <a:buNone/>
            </a:pPr>
            <a:r>
              <a:rPr lang="tr-TR" dirty="0" smtClean="0"/>
              <a:t>rarak hamur üretimi yapılmaktadır. Odun ya </a:t>
            </a:r>
          </a:p>
          <a:p>
            <a:pPr>
              <a:buNone/>
            </a:pPr>
            <a:r>
              <a:rPr lang="tr-TR" dirty="0" smtClean="0"/>
              <a:t>tomruk halinde fabrikaya gelir ve burada yonga-</a:t>
            </a:r>
          </a:p>
          <a:p>
            <a:pPr>
              <a:buNone/>
            </a:pPr>
            <a:r>
              <a:rPr lang="tr-TR" dirty="0"/>
              <a:t>l</a:t>
            </a:r>
            <a:r>
              <a:rPr lang="tr-TR" dirty="0" smtClean="0"/>
              <a:t>anır, ya da yongalanmış veya kereste fab-</a:t>
            </a:r>
          </a:p>
          <a:p>
            <a:pPr>
              <a:buNone/>
            </a:pPr>
            <a:r>
              <a:rPr lang="tr-TR" dirty="0" smtClean="0"/>
              <a:t>rikalarının talaşı olarak gelmekte ve rafinörlere</a:t>
            </a:r>
          </a:p>
          <a:p>
            <a:pPr>
              <a:buNone/>
            </a:pPr>
            <a:r>
              <a:rPr lang="tr-TR" dirty="0" smtClean="0"/>
              <a:t>verilmektedir.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TERMOMEKANİK HAMUR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Rafinör mekanik hamur usulünden farklı olarak</a:t>
            </a:r>
          </a:p>
          <a:p>
            <a:pPr>
              <a:buNone/>
            </a:pPr>
            <a:r>
              <a:rPr lang="tr-TR" dirty="0" smtClean="0"/>
              <a:t>odun yongalarının rafinöre girmeden önce bu-</a:t>
            </a:r>
          </a:p>
          <a:p>
            <a:pPr>
              <a:buNone/>
            </a:pPr>
            <a:r>
              <a:rPr lang="tr-TR" dirty="0" smtClean="0"/>
              <a:t>harla ön işlem uygulayarak yumuşatılmasıdır.</a:t>
            </a:r>
          </a:p>
          <a:p>
            <a:pPr>
              <a:buNone/>
            </a:pPr>
            <a:r>
              <a:rPr lang="tr-TR" dirty="0" smtClean="0"/>
              <a:t>bundan dolayı liflendirme işleminde lifler daha </a:t>
            </a:r>
          </a:p>
          <a:p>
            <a:pPr>
              <a:buNone/>
            </a:pPr>
            <a:r>
              <a:rPr lang="tr-TR" dirty="0" smtClean="0"/>
              <a:t>az hasar görerek daha iyi nitelikte bir hamur el-</a:t>
            </a:r>
          </a:p>
          <a:p>
            <a:pPr>
              <a:buNone/>
            </a:pPr>
            <a:r>
              <a:rPr lang="tr-TR" dirty="0" smtClean="0"/>
              <a:t>de edilebilir.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1646"/>
            <a:ext cx="4496962" cy="2664296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18</a:t>
            </a:fld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413" y="3135942"/>
            <a:ext cx="4083574" cy="3253844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8640"/>
            <a:ext cx="3351475" cy="2230254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88481"/>
            <a:ext cx="3427581" cy="2448272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251520" y="6356350"/>
            <a:ext cx="38884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b</a:t>
            </a:r>
            <a:r>
              <a:rPr lang="tr-TR" sz="1050" dirty="0" smtClean="0"/>
              <a:t>akımlıyız.com</a:t>
            </a:r>
            <a:endParaRPr lang="tr-TR" sz="1050" dirty="0"/>
          </a:p>
        </p:txBody>
      </p:sp>
      <p:sp>
        <p:nvSpPr>
          <p:cNvPr id="3" name="Metin kutusu 2"/>
          <p:cNvSpPr txBox="1"/>
          <p:nvPr/>
        </p:nvSpPr>
        <p:spPr>
          <a:xfrm>
            <a:off x="445941" y="3258295"/>
            <a:ext cx="34995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i</a:t>
            </a:r>
            <a:r>
              <a:rPr lang="tr-TR" sz="1050" dirty="0" smtClean="0"/>
              <a:t>stekobi.com</a:t>
            </a:r>
            <a:endParaRPr lang="tr-TR" sz="1050" dirty="0"/>
          </a:p>
        </p:txBody>
      </p:sp>
      <p:sp>
        <p:nvSpPr>
          <p:cNvPr id="7" name="Metin kutusu 6"/>
          <p:cNvSpPr txBox="1"/>
          <p:nvPr/>
        </p:nvSpPr>
        <p:spPr>
          <a:xfrm>
            <a:off x="4933020" y="2562388"/>
            <a:ext cx="32403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t</a:t>
            </a:r>
            <a:r>
              <a:rPr lang="tr-TR" sz="1050" dirty="0" smtClean="0"/>
              <a:t>eknolojisende.com</a:t>
            </a:r>
            <a:endParaRPr lang="tr-TR" sz="105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4283968" y="6538912"/>
            <a:ext cx="44028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k</a:t>
            </a:r>
            <a:r>
              <a:rPr lang="tr-TR" sz="1050" dirty="0" smtClean="0"/>
              <a:t>ombassan.com</a:t>
            </a:r>
            <a:endParaRPr lang="tr-TR" sz="1050" dirty="0"/>
          </a:p>
        </p:txBody>
      </p:sp>
    </p:spTree>
    <p:extLst>
      <p:ext uri="{BB962C8B-B14F-4D97-AF65-F5344CB8AC3E}">
        <p14:creationId xmlns:p14="http://schemas.microsoft.com/office/powerpoint/2010/main" val="12200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92D050"/>
                </a:solidFill>
              </a:rPr>
              <a:t>KAĞIDIN GERİ DÖNÜŞÜMÜ</a:t>
            </a:r>
            <a:endParaRPr lang="tr-TR" dirty="0">
              <a:solidFill>
                <a:srgbClr val="92D050"/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19</a:t>
            </a:fld>
            <a:endParaRPr lang="tr-TR"/>
          </a:p>
        </p:txBody>
      </p:sp>
      <p:pic>
        <p:nvPicPr>
          <p:cNvPr id="5122" name="Picture 2" descr="F:\şeyda gülşah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700808"/>
            <a:ext cx="3888432" cy="3888432"/>
          </a:xfrm>
          <a:prstGeom prst="rect">
            <a:avLst/>
          </a:prstGeom>
          <a:noFill/>
        </p:spPr>
      </p:pic>
      <p:sp>
        <p:nvSpPr>
          <p:cNvPr id="3" name="Metin kutusu 2"/>
          <p:cNvSpPr txBox="1"/>
          <p:nvPr/>
        </p:nvSpPr>
        <p:spPr>
          <a:xfrm>
            <a:off x="1907704" y="5877272"/>
            <a:ext cx="47525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k</a:t>
            </a:r>
            <a:r>
              <a:rPr lang="tr-TR" sz="1050" dirty="0" smtClean="0"/>
              <a:t>ilinckardeşler.com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Yeniden değerlendirilme imkanı olan atıkların</a:t>
            </a:r>
          </a:p>
          <a:p>
            <a:pPr>
              <a:buNone/>
            </a:pPr>
            <a:r>
              <a:rPr lang="tr-TR" dirty="0" smtClean="0"/>
              <a:t>çeşitli fiziksel veya kimyasal işlemlerden geçiri-</a:t>
            </a:r>
          </a:p>
          <a:p>
            <a:pPr>
              <a:buNone/>
            </a:pPr>
            <a:r>
              <a:rPr lang="tr-TR" dirty="0" smtClean="0"/>
              <a:t>lerek ikincil ham maddeye dönüştürülecek tek-</a:t>
            </a:r>
          </a:p>
          <a:p>
            <a:pPr>
              <a:buNone/>
            </a:pPr>
            <a:r>
              <a:rPr lang="tr-TR" dirty="0" smtClean="0"/>
              <a:t>rar üretim sürecine dahil edilmesine </a:t>
            </a:r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geri dönü-</a:t>
            </a:r>
          </a:p>
          <a:p>
            <a:pPr>
              <a:buNone/>
            </a:pPr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şüm</a:t>
            </a:r>
            <a:r>
              <a:rPr lang="tr-TR" dirty="0" smtClean="0"/>
              <a:t> denir.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21</a:t>
            </a:fld>
            <a:endParaRPr lang="tr-TR"/>
          </a:p>
        </p:txBody>
      </p:sp>
      <p:pic>
        <p:nvPicPr>
          <p:cNvPr id="5" name="Picture 2" descr="F:\şeyda gülşah\indir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557236"/>
            <a:ext cx="5112568" cy="5112568"/>
          </a:xfrm>
          <a:prstGeom prst="rect">
            <a:avLst/>
          </a:prstGeom>
          <a:noFill/>
        </p:spPr>
      </p:pic>
      <p:sp>
        <p:nvSpPr>
          <p:cNvPr id="2" name="Metin kutusu 1"/>
          <p:cNvSpPr txBox="1"/>
          <p:nvPr/>
        </p:nvSpPr>
        <p:spPr>
          <a:xfrm>
            <a:off x="1783445" y="5632203"/>
            <a:ext cx="52565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e-şirket.com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295232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dirty="0" smtClean="0"/>
              <a:t>Kullanılmış kağıdın tekrar kağıt imalatında kul-</a:t>
            </a:r>
          </a:p>
          <a:p>
            <a:pPr>
              <a:buNone/>
            </a:pPr>
            <a:r>
              <a:rPr lang="tr-TR" dirty="0" smtClean="0"/>
              <a:t>lanılması; </a:t>
            </a:r>
          </a:p>
          <a:p>
            <a:r>
              <a:rPr lang="tr-TR" dirty="0" smtClean="0"/>
              <a:t>hava kirliliğini %74-94, </a:t>
            </a:r>
          </a:p>
          <a:p>
            <a:r>
              <a:rPr lang="tr-TR" dirty="0" smtClean="0"/>
              <a:t>su kirliliğini % 35, </a:t>
            </a:r>
          </a:p>
          <a:p>
            <a:r>
              <a:rPr lang="tr-TR" dirty="0" smtClean="0"/>
              <a:t>su kullanımı % 45 azalttığını ve</a:t>
            </a:r>
          </a:p>
          <a:p>
            <a:r>
              <a:rPr lang="tr-TR" dirty="0" smtClean="0"/>
              <a:t>1 ton atık kağıdın kağıt hamuruna katılmasıyla 8 ağacın kesilmesi önlenebilmektedir.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22</a:t>
            </a:fld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384449"/>
            <a:ext cx="5184576" cy="3096344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475656" y="6486969"/>
            <a:ext cx="57606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o</a:t>
            </a:r>
            <a:r>
              <a:rPr lang="tr-TR" sz="1050" dirty="0" smtClean="0"/>
              <a:t>rsiad.com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GERİ DÖNÜŞÜMÜN SAĞLADIĞI YARARLAR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11526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tr-TR" dirty="0" smtClean="0"/>
              <a:t>Doğal kaynaklarımızın korunmasını sağlar.</a:t>
            </a:r>
          </a:p>
          <a:p>
            <a:pPr marL="514350" indent="-514350">
              <a:buAutoNum type="arabicParenR"/>
            </a:pPr>
            <a:r>
              <a:rPr lang="tr-TR" dirty="0" smtClean="0"/>
              <a:t>Enerji tasarrufu sağlamamıza yardım eder.</a:t>
            </a:r>
          </a:p>
          <a:p>
            <a:pPr marL="514350" indent="-514350">
              <a:buAutoNum type="arabicParenR"/>
            </a:pPr>
            <a:r>
              <a:rPr lang="tr-TR" dirty="0" smtClean="0"/>
              <a:t>Atık miktarını azaltarak çöp işlemlerinde </a:t>
            </a:r>
          </a:p>
          <a:p>
            <a:pPr marL="514350" indent="-514350">
              <a:buNone/>
            </a:pPr>
            <a:r>
              <a:rPr lang="tr-TR" dirty="0" smtClean="0"/>
              <a:t>kolaylık sağlar.</a:t>
            </a:r>
          </a:p>
          <a:p>
            <a:pPr marL="514350" indent="-514350">
              <a:buNone/>
            </a:pPr>
            <a:r>
              <a:rPr lang="tr-TR" dirty="0" smtClean="0"/>
              <a:t>4) Geri dönüşüm geleceğe ve ekonomiye yatırım</a:t>
            </a:r>
          </a:p>
          <a:p>
            <a:pPr marL="514350" indent="-514350">
              <a:buNone/>
            </a:pPr>
            <a:r>
              <a:rPr lang="tr-TR" dirty="0" smtClean="0"/>
              <a:t>yapmamıza yardımcı olur.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23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Geri dönüşümde yaygın olan kağıt türleri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Eski gazete kağıtları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Eski dergiler</a:t>
            </a:r>
          </a:p>
          <a:p>
            <a:endParaRPr lang="tr-TR" dirty="0" smtClean="0"/>
          </a:p>
          <a:p>
            <a:r>
              <a:rPr lang="tr-TR" dirty="0" smtClean="0"/>
              <a:t>Karışık ofis kağıtları</a:t>
            </a:r>
          </a:p>
          <a:p>
            <a:endParaRPr lang="tr-TR" dirty="0" smtClean="0"/>
          </a:p>
          <a:p>
            <a:r>
              <a:rPr lang="tr-TR" dirty="0" smtClean="0"/>
              <a:t>Eski oluklu mukavva kutu atıkları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   Çok çeşitli atık kağıt türleri olmasına rağmen, yukarıdaki dört ana grup geri dönüşümde</a:t>
            </a:r>
          </a:p>
          <a:p>
            <a:pPr>
              <a:buNone/>
            </a:pPr>
            <a:r>
              <a:rPr lang="tr-TR" dirty="0" smtClean="0"/>
              <a:t>   yaygın olarak söz konusudur. Gazete kağıdı basımında eski dergi ve gazetelerin karışımı</a:t>
            </a:r>
          </a:p>
          <a:p>
            <a:pPr>
              <a:buNone/>
            </a:pPr>
            <a:r>
              <a:rPr lang="tr-TR" dirty="0" smtClean="0"/>
              <a:t>   kullanılmaktadır. İkisi arasında yapılacak hamur harmanında oranlar son derece önemlidir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3312368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   Mürekkep gidermede dergi atıklarının daha çok olması istenir. Karışık ofis atıkları fotokopi</a:t>
            </a:r>
          </a:p>
          <a:p>
            <a:pPr>
              <a:buNone/>
            </a:pPr>
            <a:r>
              <a:rPr lang="tr-TR" dirty="0" smtClean="0"/>
              <a:t>   ve yazıcı kağıtlarından oluşur. Karışık ofis atıkları kaliteli olduklarından, genel yazı tabi</a:t>
            </a:r>
          </a:p>
          <a:p>
            <a:pPr>
              <a:buNone/>
            </a:pPr>
            <a:r>
              <a:rPr lang="tr-TR" dirty="0" smtClean="0"/>
              <a:t>   kağıtlarında ve temizlik kağıtlarında ham madde olarak kullanılırlar.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26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73017"/>
            <a:ext cx="3966188" cy="263931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337748"/>
            <a:ext cx="2179083" cy="2909188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2051720" y="6435896"/>
            <a:ext cx="46805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n</a:t>
            </a:r>
            <a:r>
              <a:rPr lang="tr-TR" sz="1050" dirty="0" smtClean="0"/>
              <a:t>tvmsnbc.com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2880320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   Eski oluklu kutu atıkları beyaz hamur harmanlarında kirletici olarak kabul edilir ve</a:t>
            </a:r>
          </a:p>
          <a:p>
            <a:pPr>
              <a:buNone/>
            </a:pPr>
            <a:r>
              <a:rPr lang="tr-TR" dirty="0" smtClean="0"/>
              <a:t>   istenmezler. Bunların dönüşümünde mürekkep giderme uygulanmaz. Ayrıca içlerinde yüksek miktarlarda başka atıklar da söz konusudur.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27</a:t>
            </a:fld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694051"/>
            <a:ext cx="2095500" cy="218122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698532"/>
            <a:ext cx="3103017" cy="2176743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2411760" y="6165304"/>
            <a:ext cx="36724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o</a:t>
            </a:r>
            <a:r>
              <a:rPr lang="tr-TR" sz="1050" dirty="0" smtClean="0"/>
              <a:t>rsiad.com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18722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4400" dirty="0" smtClean="0">
                <a:solidFill>
                  <a:srgbClr val="92D050"/>
                </a:solidFill>
              </a:rPr>
              <a:t> GERİ DÖNÜŞÜM SİSTEMİNİN      </a:t>
            </a:r>
          </a:p>
          <a:p>
            <a:pPr>
              <a:buNone/>
            </a:pPr>
            <a:r>
              <a:rPr lang="tr-TR" sz="4400" dirty="0" smtClean="0">
                <a:solidFill>
                  <a:srgbClr val="92D050"/>
                </a:solidFill>
              </a:rPr>
              <a:t> BASAMAKLARI</a:t>
            </a:r>
            <a:endParaRPr lang="tr-TR" sz="4400" dirty="0">
              <a:solidFill>
                <a:srgbClr val="92D050"/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28</a:t>
            </a:fld>
            <a:endParaRPr lang="tr-TR"/>
          </a:p>
        </p:txBody>
      </p:sp>
      <p:pic>
        <p:nvPicPr>
          <p:cNvPr id="12290" name="Picture 2" descr="F:\şeyda gülşah\indir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050025"/>
            <a:ext cx="3456384" cy="4043271"/>
          </a:xfrm>
          <a:prstGeom prst="rect">
            <a:avLst/>
          </a:prstGeom>
          <a:noFill/>
        </p:spPr>
      </p:pic>
      <p:sp>
        <p:nvSpPr>
          <p:cNvPr id="2" name="Metin kutusu 1"/>
          <p:cNvSpPr txBox="1"/>
          <p:nvPr/>
        </p:nvSpPr>
        <p:spPr>
          <a:xfrm>
            <a:off x="2051720" y="6165304"/>
            <a:ext cx="49685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m</a:t>
            </a:r>
            <a:r>
              <a:rPr lang="tr-TR" sz="1050" dirty="0" smtClean="0"/>
              <a:t>ebk12.meb.gov.tr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33  E" pathEditMode="relative" ptsTypes="">
                                      <p:cBhvr>
                                        <p:cTn id="14" dur="2000" spd="-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/>
          <a:lstStyle/>
          <a:p>
            <a:r>
              <a:rPr lang="tr-TR" dirty="0" smtClean="0"/>
              <a:t>ATIKLARI SEÇME</a:t>
            </a:r>
          </a:p>
          <a:p>
            <a:r>
              <a:rPr lang="tr-TR" dirty="0" smtClean="0"/>
              <a:t>TOPLAMA VE NAKLİYE</a:t>
            </a:r>
          </a:p>
          <a:p>
            <a:r>
              <a:rPr lang="tr-TR" dirty="0" smtClean="0"/>
              <a:t>DEPOLAMA</a:t>
            </a:r>
          </a:p>
          <a:p>
            <a:r>
              <a:rPr lang="tr-TR" dirty="0" smtClean="0"/>
              <a:t>HAMUR HALE GETİRME VE TEMİZLEME</a:t>
            </a:r>
          </a:p>
          <a:p>
            <a:r>
              <a:rPr lang="tr-TR" dirty="0" smtClean="0"/>
              <a:t>BEYAZLAMA </a:t>
            </a:r>
          </a:p>
          <a:p>
            <a:r>
              <a:rPr lang="tr-TR" dirty="0" smtClean="0"/>
              <a:t>ÖĞÜTME VE RENKLENDİRME</a:t>
            </a:r>
          </a:p>
          <a:p>
            <a:r>
              <a:rPr lang="tr-TR" dirty="0" smtClean="0"/>
              <a:t>KAĞIT ÜRETMESİ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30</a:t>
            </a:fld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854749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556" y="3297781"/>
            <a:ext cx="4141440" cy="3102082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2329024" y="6399863"/>
            <a:ext cx="4536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a</a:t>
            </a:r>
            <a:r>
              <a:rPr lang="tr-TR" sz="1050" dirty="0" smtClean="0"/>
              <a:t>vcılarilcesi.com</a:t>
            </a:r>
            <a:endParaRPr lang="tr-TR" sz="1050" dirty="0"/>
          </a:p>
        </p:txBody>
      </p:sp>
      <p:sp>
        <p:nvSpPr>
          <p:cNvPr id="5" name="Metin kutusu 4"/>
          <p:cNvSpPr txBox="1"/>
          <p:nvPr/>
        </p:nvSpPr>
        <p:spPr>
          <a:xfrm>
            <a:off x="1860972" y="2841499"/>
            <a:ext cx="54726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kagıtcınınkosesi.com/makaleler</a:t>
            </a:r>
          </a:p>
          <a:p>
            <a:pPr algn="ctr"/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31</a:t>
            </a:fld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885698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246" y="2924944"/>
            <a:ext cx="6667500" cy="2952750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827584" y="5863106"/>
            <a:ext cx="74168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o</a:t>
            </a:r>
            <a:r>
              <a:rPr lang="tr-TR" sz="1050" dirty="0" smtClean="0"/>
              <a:t>zmengeridonusum.com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32</a:t>
            </a:fld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096" y="2708920"/>
            <a:ext cx="879039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33</a:t>
            </a:fld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636912"/>
            <a:ext cx="8868477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34</a:t>
            </a:fld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348880"/>
            <a:ext cx="84963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35</a:t>
            </a:fld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850582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Metin kutusu 2"/>
          <p:cNvSpPr txBox="1"/>
          <p:nvPr/>
        </p:nvSpPr>
        <p:spPr>
          <a:xfrm>
            <a:off x="4955704" y="4005064"/>
            <a:ext cx="53285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kagıtcınınkosesi.com/makaleler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36</a:t>
            </a:fld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63" y="764704"/>
            <a:ext cx="852487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621020"/>
            <a:ext cx="5587821" cy="2328259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835695" y="5949279"/>
            <a:ext cx="57318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a</a:t>
            </a:r>
            <a:r>
              <a:rPr lang="tr-TR" sz="1050" dirty="0" smtClean="0"/>
              <a:t>ltek.com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u="sng" dirty="0" smtClean="0">
                <a:solidFill>
                  <a:schemeClr val="accent6">
                    <a:lumMod val="75000"/>
                  </a:schemeClr>
                </a:solidFill>
              </a:rPr>
              <a:t>1 ton kullanılmış kağıt çöpe atılmayıp geri </a:t>
            </a:r>
          </a:p>
          <a:p>
            <a:pPr>
              <a:buNone/>
            </a:pPr>
            <a:r>
              <a:rPr lang="tr-TR" u="sng" dirty="0" smtClean="0">
                <a:solidFill>
                  <a:schemeClr val="accent6">
                    <a:lumMod val="75000"/>
                  </a:schemeClr>
                </a:solidFill>
              </a:rPr>
              <a:t>dönüştürüldüğü ve kağıt üretiminde tekrar kul-</a:t>
            </a:r>
          </a:p>
          <a:p>
            <a:pPr>
              <a:buNone/>
            </a:pPr>
            <a:r>
              <a:rPr lang="tr-TR" u="sng" dirty="0" smtClean="0">
                <a:solidFill>
                  <a:schemeClr val="accent6">
                    <a:lumMod val="75000"/>
                  </a:schemeClr>
                </a:solidFill>
              </a:rPr>
              <a:t>lanıldığı zaman;</a:t>
            </a:r>
          </a:p>
          <a:p>
            <a:r>
              <a:rPr lang="tr-TR" dirty="0" smtClean="0"/>
              <a:t>12400 mᶟ havadaki sera gazı olan CO</a:t>
            </a:r>
            <a:r>
              <a:rPr lang="tr-TR" sz="1600" dirty="0" smtClean="0"/>
              <a:t>2 </a:t>
            </a:r>
            <a:r>
              <a:rPr lang="tr-TR" dirty="0" smtClean="0"/>
              <a:t> in </a:t>
            </a:r>
            <a:r>
              <a:rPr lang="tr-TR" dirty="0" err="1" smtClean="0"/>
              <a:t>ber</a:t>
            </a:r>
            <a:r>
              <a:rPr lang="tr-TR" dirty="0" smtClean="0"/>
              <a:t>-</a:t>
            </a:r>
          </a:p>
          <a:p>
            <a:pPr>
              <a:buNone/>
            </a:pPr>
            <a:r>
              <a:rPr lang="tr-TR" dirty="0" smtClean="0"/>
              <a:t>taraf edilir</a:t>
            </a:r>
          </a:p>
          <a:p>
            <a:r>
              <a:rPr lang="tr-TR" dirty="0" smtClean="0"/>
              <a:t>12400 mᵌ oksijen gazının üretilir. </a:t>
            </a:r>
          </a:p>
          <a:p>
            <a:r>
              <a:rPr lang="tr-TR" dirty="0" smtClean="0"/>
              <a:t>34 kişinin oksijen ihtiyacını karşılayan 17 yetişkin ağacın korunması sağlanır. </a:t>
            </a:r>
          </a:p>
          <a:p>
            <a:endParaRPr lang="tr-TR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38</a:t>
            </a:fld>
            <a:endParaRPr lang="tr-TR" dirty="0"/>
          </a:p>
        </p:txBody>
      </p:sp>
      <p:pic>
        <p:nvPicPr>
          <p:cNvPr id="7170" name="Picture 2" descr="F:\şeyda gülşah\ind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4102428" cy="3686991"/>
          </a:xfrm>
          <a:prstGeom prst="rect">
            <a:avLst/>
          </a:prstGeom>
          <a:noFill/>
        </p:spPr>
      </p:pic>
      <p:pic>
        <p:nvPicPr>
          <p:cNvPr id="1026" name="Picture 2" descr="F:\şeyda gülşah\images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6597" y="1484784"/>
            <a:ext cx="4411667" cy="3672408"/>
          </a:xfrm>
          <a:prstGeom prst="rect">
            <a:avLst/>
          </a:prstGeom>
          <a:noFill/>
        </p:spPr>
      </p:pic>
      <p:sp>
        <p:nvSpPr>
          <p:cNvPr id="2" name="Metin kutusu 1"/>
          <p:cNvSpPr txBox="1"/>
          <p:nvPr/>
        </p:nvSpPr>
        <p:spPr>
          <a:xfrm>
            <a:off x="5076056" y="5373216"/>
            <a:ext cx="3528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h</a:t>
            </a:r>
            <a:r>
              <a:rPr lang="tr-TR" sz="1050" dirty="0" smtClean="0"/>
              <a:t>angizaman.com</a:t>
            </a:r>
            <a:endParaRPr lang="tr-TR" sz="1050" dirty="0"/>
          </a:p>
        </p:txBody>
      </p:sp>
      <p:sp>
        <p:nvSpPr>
          <p:cNvPr id="3" name="Metin kutusu 2"/>
          <p:cNvSpPr txBox="1"/>
          <p:nvPr/>
        </p:nvSpPr>
        <p:spPr>
          <a:xfrm>
            <a:off x="323528" y="5373216"/>
            <a:ext cx="42430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/>
              <a:t>d</a:t>
            </a:r>
            <a:r>
              <a:rPr lang="tr-TR" sz="1050" dirty="0" smtClean="0"/>
              <a:t>idaktikforum.com</a:t>
            </a:r>
            <a:endParaRPr lang="tr-T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476672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REFERANSLAR</a:t>
            </a:r>
          </a:p>
          <a:p>
            <a:r>
              <a:rPr lang="tr-TR" dirty="0"/>
              <a:t> </a:t>
            </a:r>
            <a:r>
              <a:rPr lang="tr-TR" dirty="0">
                <a:hlinkClick r:id="rId3"/>
              </a:rPr>
              <a:t>http://www.bilgiustam.com/kagit-uretimi-nasil-yapilir</a:t>
            </a:r>
            <a:r>
              <a:rPr lang="tr-TR" dirty="0" smtClean="0">
                <a:hlinkClick r:id="rId3"/>
              </a:rPr>
              <a:t>/</a:t>
            </a:r>
            <a:r>
              <a:rPr lang="tr-TR" dirty="0" smtClean="0"/>
              <a:t> </a:t>
            </a:r>
          </a:p>
          <a:p>
            <a:r>
              <a:rPr lang="tr-TR" dirty="0">
                <a:hlinkClick r:id="rId4"/>
              </a:rPr>
              <a:t>http://</a:t>
            </a:r>
            <a:r>
              <a:rPr lang="tr-TR" dirty="0" smtClean="0">
                <a:hlinkClick r:id="rId4"/>
              </a:rPr>
              <a:t>www.kagitcininkosesi.com/makaleler/kagit_uretimi_ve_geri_donusum.pdf</a:t>
            </a:r>
            <a:endParaRPr lang="tr-TR" dirty="0" smtClean="0"/>
          </a:p>
          <a:p>
            <a:r>
              <a:rPr lang="tr-TR" dirty="0">
                <a:hlinkClick r:id="rId5"/>
              </a:rPr>
              <a:t>http://</a:t>
            </a:r>
            <a:r>
              <a:rPr lang="tr-TR" dirty="0" smtClean="0">
                <a:hlinkClick r:id="rId5"/>
              </a:rPr>
              <a:t>selulozis.org.tr/kagit_tarihce.asp</a:t>
            </a:r>
            <a:endParaRPr lang="tr-TR" dirty="0" smtClean="0"/>
          </a:p>
          <a:p>
            <a:r>
              <a:rPr lang="tr-TR" dirty="0">
                <a:hlinkClick r:id="rId6"/>
              </a:rPr>
              <a:t>http://</a:t>
            </a:r>
            <a:r>
              <a:rPr lang="tr-TR" dirty="0" smtClean="0">
                <a:hlinkClick r:id="rId6"/>
              </a:rPr>
              <a:t>www.solverkimya.com/site/makaleler/endustriyel-urunler-makaleleri/kagit-imalati-kagit-hammaddeleri-kagit-cesitleri.html</a:t>
            </a:r>
            <a:endParaRPr lang="tr-TR" dirty="0" smtClean="0"/>
          </a:p>
          <a:p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163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193107"/>
          </a:xfrm>
        </p:spPr>
        <p:txBody>
          <a:bodyPr>
            <a:normAutofit/>
          </a:bodyPr>
          <a:lstStyle/>
          <a:p>
            <a:r>
              <a:rPr lang="tr-TR" sz="8000" b="1" i="1" dirty="0" smtClean="0"/>
              <a:t>TEŞEKKÜRLER</a:t>
            </a:r>
            <a:r>
              <a:rPr lang="tr-TR" sz="8000" dirty="0" smtClean="0"/>
              <a:t>…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C7898-B421-42FE-8C42-E31F05D807CD}" type="slidenum">
              <a:rPr lang="tr-TR" smtClean="0"/>
              <a:pPr/>
              <a:t>40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20688"/>
            <a:ext cx="3384376" cy="265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1682</TotalTime>
  <Words>810</Words>
  <Application>Microsoft Office PowerPoint</Application>
  <PresentationFormat>Ekran Gösterisi (4:3)</PresentationFormat>
  <Paragraphs>230</Paragraphs>
  <Slides>40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3" baseType="lpstr">
      <vt:lpstr>Arial</vt:lpstr>
      <vt:lpstr>Calibri</vt:lpstr>
      <vt:lpstr>Ofis Teması</vt:lpstr>
      <vt:lpstr>PowerPoint Sunusu</vt:lpstr>
      <vt:lpstr>İÇERİK:</vt:lpstr>
      <vt:lpstr>KAĞIT NEDİR?</vt:lpstr>
      <vt:lpstr>PowerPoint Sunusu</vt:lpstr>
      <vt:lpstr>KAĞIT TARİHÇESİ</vt:lpstr>
      <vt:lpstr>PowerPoint Sunusu</vt:lpstr>
      <vt:lpstr>PowerPoint Sunusu</vt:lpstr>
      <vt:lpstr>PowerPoint Sunusu</vt:lpstr>
      <vt:lpstr>PowerPoint Sunusu</vt:lpstr>
      <vt:lpstr>PowerPoint Sunusu</vt:lpstr>
      <vt:lpstr>KAĞIT ÜRETİMİ</vt:lpstr>
      <vt:lpstr>Kağıt üretiminde kullanılan maddeler </vt:lpstr>
      <vt:lpstr>KAĞIT HAMURU(SELÜLOZ) ÜRETİM YÖNTEMLERİ</vt:lpstr>
      <vt:lpstr>MEKANİK HAMUR</vt:lpstr>
      <vt:lpstr>KİMYASAL HAMUR</vt:lpstr>
      <vt:lpstr>RAFİNÖR MEKANİK HAMUR</vt:lpstr>
      <vt:lpstr>TERMOMEKANİK HAMUR</vt:lpstr>
      <vt:lpstr>PowerPoint Sunusu</vt:lpstr>
      <vt:lpstr>KAĞIDIN GERİ DÖNÜŞÜMÜ</vt:lpstr>
      <vt:lpstr>PowerPoint Sunusu</vt:lpstr>
      <vt:lpstr>PowerPoint Sunusu</vt:lpstr>
      <vt:lpstr>PowerPoint Sunusu</vt:lpstr>
      <vt:lpstr>GERİ DÖNÜŞÜMÜN SAĞLADIĞI YARARLAR</vt:lpstr>
      <vt:lpstr>Geri dönüşümde yaygın olan kağıt türleri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user</dc:creator>
  <cp:lastModifiedBy>BERRAK</cp:lastModifiedBy>
  <cp:revision>90</cp:revision>
  <dcterms:created xsi:type="dcterms:W3CDTF">2014-12-03T13:34:03Z</dcterms:created>
  <dcterms:modified xsi:type="dcterms:W3CDTF">2014-12-22T17:07:48Z</dcterms:modified>
</cp:coreProperties>
</file>