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9.1.2014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9.1.2014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9.1.2014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9.1.2014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9.1.2014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9.1.2014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9.1.2014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9.1.2014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9.1.2014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9.1.2014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9.1.2014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9.1.2014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1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1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827584" y="1885474"/>
            <a:ext cx="82089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000" b="1" dirty="0" smtClean="0">
                <a:latin typeface="Arial Black" panose="020B0A04020102020204" pitchFamily="34" charset="0"/>
              </a:rPr>
              <a:t>BİLİMİN GELİŞİMİNDE SPEKTROSKOPİNİN ÖNEMİ</a:t>
            </a:r>
            <a:endParaRPr lang="tr-TR" sz="4000" b="1" dirty="0">
              <a:latin typeface="Arial Black" panose="020B0A04020102020204" pitchFamily="34" charset="0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5220072" y="4725144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dirty="0" smtClean="0">
                <a:latin typeface="Arial Black" panose="020B0A04020102020204" pitchFamily="34" charset="0"/>
              </a:rPr>
              <a:t>Turgut KAYA</a:t>
            </a:r>
            <a:endParaRPr lang="tr-TR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82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2051720" y="764704"/>
            <a:ext cx="53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Bilim nedir?</a:t>
            </a:r>
            <a:endParaRPr lang="tr-TR" sz="24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C:\Users\hayalimdin\Desktop\resimler\Düşünen-Adam-Heykeli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26369"/>
            <a:ext cx="9144000" cy="56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596039" y="630932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bg2"/>
                </a:solidFill>
              </a:rPr>
              <a:t>Google görseller </a:t>
            </a:r>
            <a:endParaRPr lang="tr-TR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8675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827584" y="1412776"/>
            <a:ext cx="7488832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800" b="1" dirty="0">
                <a:latin typeface="Arial Black" panose="020B0A04020102020204" pitchFamily="34" charset="0"/>
              </a:rPr>
              <a:t>Latince ‘’</a:t>
            </a:r>
            <a:r>
              <a:rPr lang="tr-TR" sz="2800" b="1" dirty="0" err="1">
                <a:latin typeface="Arial Black" panose="020B0A04020102020204" pitchFamily="34" charset="0"/>
              </a:rPr>
              <a:t>scientica</a:t>
            </a:r>
            <a:r>
              <a:rPr lang="tr-TR" sz="2800" b="1" dirty="0">
                <a:latin typeface="Arial Black" panose="020B0A04020102020204" pitchFamily="34" charset="0"/>
              </a:rPr>
              <a:t> </a:t>
            </a:r>
            <a:r>
              <a:rPr lang="tr-TR" sz="2800" b="1" dirty="0" smtClean="0">
                <a:latin typeface="Arial Black" panose="020B0A04020102020204" pitchFamily="34" charset="0"/>
              </a:rPr>
              <a:t>‘’  dan türetilen, İngilizler </a:t>
            </a:r>
            <a:r>
              <a:rPr lang="tr-TR" sz="2800" b="1" dirty="0">
                <a:latin typeface="Arial Black" panose="020B0A04020102020204" pitchFamily="34" charset="0"/>
              </a:rPr>
              <a:t>‘</a:t>
            </a:r>
            <a:r>
              <a:rPr lang="tr-TR" sz="2800" b="1" dirty="0" smtClean="0">
                <a:latin typeface="Arial Black" panose="020B0A04020102020204" pitchFamily="34" charset="0"/>
              </a:rPr>
              <a:t>’</a:t>
            </a:r>
            <a:r>
              <a:rPr lang="tr-TR" sz="2800" b="1" dirty="0" err="1" smtClean="0">
                <a:latin typeface="Arial Black" panose="020B0A04020102020204" pitchFamily="34" charset="0"/>
              </a:rPr>
              <a:t>Science</a:t>
            </a:r>
            <a:r>
              <a:rPr lang="tr-TR" sz="2800" b="1" dirty="0" smtClean="0">
                <a:latin typeface="Arial Black" panose="020B0A04020102020204" pitchFamily="34" charset="0"/>
              </a:rPr>
              <a:t>’’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tr-TR" sz="2800" b="1" dirty="0" smtClean="0">
              <a:latin typeface="Arial Black" panose="020B0A040201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800" b="1" dirty="0" smtClean="0">
                <a:latin typeface="Arial Black" panose="020B0A04020102020204" pitchFamily="34" charset="0"/>
              </a:rPr>
              <a:t>Almanlar </a:t>
            </a:r>
            <a:r>
              <a:rPr lang="tr-TR" sz="2800" b="1" dirty="0">
                <a:latin typeface="Arial Black" panose="020B0A04020102020204" pitchFamily="34" charset="0"/>
              </a:rPr>
              <a:t>’’</a:t>
            </a:r>
            <a:r>
              <a:rPr lang="tr-TR" sz="2800" b="1" dirty="0" err="1">
                <a:latin typeface="Arial Black" panose="020B0A04020102020204" pitchFamily="34" charset="0"/>
              </a:rPr>
              <a:t>Wissenschaft</a:t>
            </a:r>
            <a:r>
              <a:rPr lang="tr-TR" sz="2800" b="1" dirty="0" smtClean="0">
                <a:latin typeface="Arial Black" panose="020B0A04020102020204" pitchFamily="34" charset="0"/>
              </a:rPr>
              <a:t>’’ 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tr-TR" sz="2800" b="1" dirty="0" smtClean="0">
              <a:latin typeface="Arial Black" panose="020B0A040201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800" b="1" dirty="0">
                <a:latin typeface="Arial Black" panose="020B0A04020102020204" pitchFamily="34" charset="0"/>
              </a:rPr>
              <a:t>Osmanlının ‘’ilim’’ ve ‘’Fen’’ olarak adlandırdığı </a:t>
            </a:r>
            <a:r>
              <a:rPr lang="tr-TR" sz="2800" b="1" dirty="0" smtClean="0">
                <a:latin typeface="Arial Black" panose="020B0A04020102020204" pitchFamily="34" charset="0"/>
              </a:rPr>
              <a:t>bilim,</a:t>
            </a:r>
          </a:p>
          <a:p>
            <a:endParaRPr lang="tr-TR" sz="2800" b="1" dirty="0" smtClean="0">
              <a:latin typeface="Arial Black" panose="020B0A040201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800" b="1" dirty="0" smtClean="0">
                <a:latin typeface="Arial Black" panose="020B0A04020102020204" pitchFamily="34" charset="0"/>
              </a:rPr>
              <a:t> </a:t>
            </a:r>
            <a:r>
              <a:rPr lang="tr-TR" sz="2800" b="1" dirty="0">
                <a:latin typeface="Arial Black" panose="020B0A04020102020204" pitchFamily="34" charset="0"/>
              </a:rPr>
              <a:t>kısaca bilgi edinme, bilgi öğrenimi amaçlı araştırma olarak </a:t>
            </a:r>
            <a:r>
              <a:rPr lang="tr-TR" sz="2800" b="1" dirty="0" smtClean="0">
                <a:latin typeface="Arial Black" panose="020B0A04020102020204" pitchFamily="34" charset="0"/>
              </a:rPr>
              <a:t>tanımlanabilir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tr-TR" sz="2400" b="1" dirty="0" smtClean="0"/>
          </a:p>
          <a:p>
            <a:endParaRPr lang="tr-TR" sz="2400" b="1" dirty="0" smtClean="0"/>
          </a:p>
          <a:p>
            <a:endParaRPr lang="tr-TR" sz="2400" b="1" dirty="0"/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0505400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899592" y="972017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Spektroskopi nedir?</a:t>
            </a:r>
            <a:endParaRPr lang="tr-TR" sz="32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323528" y="1556792"/>
            <a:ext cx="88204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2400" b="1" dirty="0" smtClean="0"/>
          </a:p>
          <a:p>
            <a:r>
              <a:rPr lang="tr-TR" sz="2400" b="1" dirty="0" smtClean="0">
                <a:latin typeface="Arial Black" panose="020B0A04020102020204" pitchFamily="34" charset="0"/>
              </a:rPr>
              <a:t>Molekül </a:t>
            </a:r>
            <a:r>
              <a:rPr lang="tr-TR" sz="2400" b="1" dirty="0">
                <a:latin typeface="Arial Black" panose="020B0A04020102020204" pitchFamily="34" charset="0"/>
              </a:rPr>
              <a:t>veya iyonların bir enerji düzeyinden diğerine geçişleri sırasında absorplanan veya yayılan elektromanyetik ışımanın, ölçülmesi ve yorumlanmasına spektroskopi denir</a:t>
            </a:r>
          </a:p>
        </p:txBody>
      </p:sp>
      <p:pic>
        <p:nvPicPr>
          <p:cNvPr id="1026" name="Picture 2" descr="C:\Users\hayalimdin\Desktop\resimler\imagesKW6G34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9040"/>
            <a:ext cx="9144000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10431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395536" y="1340768"/>
            <a:ext cx="86409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latin typeface="Arial Black" panose="020B0A04020102020204" pitchFamily="34" charset="0"/>
              </a:rPr>
              <a:t>Peki </a:t>
            </a:r>
            <a:r>
              <a:rPr lang="tr-TR" sz="2800" b="1" dirty="0" err="1" smtClean="0">
                <a:latin typeface="Arial Black" panose="020B0A04020102020204" pitchFamily="34" charset="0"/>
              </a:rPr>
              <a:t>Spktroskopik</a:t>
            </a:r>
            <a:r>
              <a:rPr lang="tr-TR" sz="2800" b="1" dirty="0" smtClean="0">
                <a:latin typeface="Arial Black" panose="020B0A04020102020204" pitchFamily="34" charset="0"/>
              </a:rPr>
              <a:t> </a:t>
            </a:r>
            <a:r>
              <a:rPr lang="tr-TR" sz="2800" b="1" dirty="0">
                <a:latin typeface="Arial Black" panose="020B0A04020102020204" pitchFamily="34" charset="0"/>
              </a:rPr>
              <a:t>Yöntemler nasıl gelişti, bir anda mı oluştu?</a:t>
            </a:r>
          </a:p>
          <a:p>
            <a:endParaRPr lang="tr-TR" sz="2400" dirty="0"/>
          </a:p>
          <a:p>
            <a:endParaRPr lang="tr-TR" sz="2400" dirty="0" smtClean="0"/>
          </a:p>
          <a:p>
            <a:r>
              <a:rPr lang="tr-TR" sz="2400" b="1" dirty="0" smtClean="0">
                <a:latin typeface="Arial Black" panose="020B0A04020102020204" pitchFamily="34" charset="0"/>
              </a:rPr>
              <a:t>Bir tarihi süreç olarak bir yeni doğan çocuk gibi gelişti büyüdü</a:t>
            </a:r>
          </a:p>
          <a:p>
            <a:endParaRPr lang="tr-TR" sz="2400" dirty="0"/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4881514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683568" y="934362"/>
            <a:ext cx="813690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Tarihe kısa bir yolculuk</a:t>
            </a:r>
          </a:p>
          <a:p>
            <a:endParaRPr lang="tr-TR" sz="2800" b="1" dirty="0"/>
          </a:p>
          <a:p>
            <a:r>
              <a:rPr lang="tr-TR" sz="2800" b="1" dirty="0" smtClean="0">
                <a:latin typeface="Arial Black" panose="020B0A04020102020204" pitchFamily="34" charset="0"/>
              </a:rPr>
              <a:t>Karanlık çağ: madenlerden yararlanma, ateşin keşfi</a:t>
            </a:r>
          </a:p>
          <a:p>
            <a:endParaRPr lang="tr-TR" sz="1400" b="1" dirty="0"/>
          </a:p>
        </p:txBody>
      </p:sp>
      <p:pic>
        <p:nvPicPr>
          <p:cNvPr id="2050" name="Picture 2" descr="C:\Users\hayalimdin\Desktop\resimler\atesin_icadi_0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08920"/>
            <a:ext cx="2609850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ayalimdin\Desktop\resimler\atesin_icadi_02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965687"/>
            <a:ext cx="2609850" cy="2407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hayalimdin\Desktop\resimler\atesin_icadi_10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718445"/>
            <a:ext cx="260985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7535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395536" y="1040342"/>
            <a:ext cx="87484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smtClean="0"/>
              <a:t>                    </a:t>
            </a:r>
            <a:r>
              <a:rPr lang="tr-TR" sz="3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İlk Çağ</a:t>
            </a:r>
          </a:p>
          <a:p>
            <a:endParaRPr lang="tr-TR" sz="2800" b="1" dirty="0"/>
          </a:p>
          <a:p>
            <a:endParaRPr lang="tr-TR" sz="2800" b="1" dirty="0" smtClean="0"/>
          </a:p>
          <a:p>
            <a:r>
              <a:rPr lang="tr-TR" sz="2800" b="1" dirty="0" smtClean="0">
                <a:latin typeface="Arial Black" panose="020B0A04020102020204" pitchFamily="34" charset="0"/>
              </a:rPr>
              <a:t>Yazının keşfi, bilimsel düşünce, tıp, coğrafya</a:t>
            </a:r>
          </a:p>
          <a:p>
            <a:endParaRPr lang="tr-TR" sz="2800" b="1" dirty="0">
              <a:latin typeface="Arial Black" panose="020B0A04020102020204" pitchFamily="34" charset="0"/>
            </a:endParaRPr>
          </a:p>
          <a:p>
            <a:r>
              <a:rPr lang="tr-TR" sz="2800" b="1" dirty="0" smtClean="0">
                <a:latin typeface="Arial Black" panose="020B0A04020102020204" pitchFamily="34" charset="0"/>
              </a:rPr>
              <a:t>Deney kavramı oluşmuştur</a:t>
            </a:r>
            <a:endParaRPr lang="tr-TR" sz="28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6646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79512" y="880303"/>
            <a:ext cx="864096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 smtClean="0">
                <a:latin typeface="Arial Black" panose="020B0A04020102020204" pitchFamily="34" charset="0"/>
              </a:rPr>
              <a:t>                          </a:t>
            </a:r>
            <a:r>
              <a:rPr lang="tr-TR" sz="3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Orta çağ</a:t>
            </a:r>
          </a:p>
          <a:p>
            <a:pPr>
              <a:lnSpc>
                <a:spcPct val="150000"/>
              </a:lnSpc>
            </a:pPr>
            <a:endParaRPr lang="tr-TR" sz="2800" b="1" dirty="0">
              <a:latin typeface="Arial Black" panose="020B0A04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tr-TR" sz="2800" b="1" dirty="0" smtClean="0">
                <a:latin typeface="Arial Black" panose="020B0A04020102020204" pitchFamily="34" charset="0"/>
              </a:rPr>
              <a:t>Tıbbi tedavi, ilaç kullanımı, parfüm, silahlar</a:t>
            </a:r>
            <a:endParaRPr lang="tr-TR" sz="2800" b="1" dirty="0">
              <a:latin typeface="Arial Black" panose="020B0A04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tr-TR" sz="2800" b="1" dirty="0" smtClean="0">
                <a:latin typeface="Arial Black" panose="020B0A04020102020204" pitchFamily="34" charset="0"/>
              </a:rPr>
              <a:t>İki insanın yaşadığı çağ çağları aşıp gönüllere giren iki insan…</a:t>
            </a:r>
            <a:endParaRPr lang="tr-TR" sz="2800" b="1" dirty="0">
              <a:latin typeface="Arial Black" panose="020B0A04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tr-TR" sz="2800" b="1" dirty="0" smtClean="0">
                <a:latin typeface="Arial Black" panose="020B0A04020102020204" pitchFamily="34" charset="0"/>
              </a:rPr>
              <a:t>Hz MUHAMMED (sav) Efendimiz</a:t>
            </a:r>
          </a:p>
          <a:p>
            <a:pPr>
              <a:lnSpc>
                <a:spcPct val="150000"/>
              </a:lnSpc>
            </a:pPr>
            <a:r>
              <a:rPr lang="tr-TR" sz="2800" b="1" dirty="0" smtClean="0">
                <a:latin typeface="Arial Black" panose="020B0A04020102020204" pitchFamily="34" charset="0"/>
              </a:rPr>
              <a:t>Çağı kapatan Fatih Sultan MEHMED </a:t>
            </a:r>
            <a:endParaRPr lang="tr-TR" sz="28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9759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0" y="692696"/>
            <a:ext cx="91440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b="1" dirty="0" smtClean="0"/>
              <a:t>               </a:t>
            </a:r>
            <a:r>
              <a:rPr lang="tr-TR" sz="3200" b="1" dirty="0" smtClean="0">
                <a:solidFill>
                  <a:srgbClr val="C00000"/>
                </a:solidFill>
              </a:rPr>
              <a:t>Yeni çağ</a:t>
            </a:r>
          </a:p>
          <a:p>
            <a:endParaRPr lang="tr-TR" sz="2800" b="1" dirty="0" smtClean="0"/>
          </a:p>
          <a:p>
            <a:r>
              <a:rPr lang="tr-TR" sz="2800" b="1" dirty="0" smtClean="0">
                <a:latin typeface="Arial Black" panose="020B0A04020102020204" pitchFamily="34" charset="0"/>
              </a:rPr>
              <a:t>Kimyasal tepkimeler, kimyasal maddeler, evrim ve kalıtım </a:t>
            </a:r>
          </a:p>
          <a:p>
            <a:endParaRPr lang="tr-TR" sz="2800" b="1" dirty="0">
              <a:latin typeface="Arial Black" panose="020B0A04020102020204" pitchFamily="34" charset="0"/>
            </a:endParaRPr>
          </a:p>
          <a:p>
            <a:r>
              <a:rPr lang="tr-TR" sz="2800" b="1" dirty="0" smtClean="0">
                <a:latin typeface="Arial Black" panose="020B0A04020102020204" pitchFamily="34" charset="0"/>
              </a:rPr>
              <a:t>Coğrafi keşifler, Güneş sistemi ve uzay </a:t>
            </a:r>
          </a:p>
          <a:p>
            <a:r>
              <a:rPr lang="tr-TR" sz="2800" b="1" dirty="0">
                <a:latin typeface="Arial Black" panose="020B0A04020102020204" pitchFamily="34" charset="0"/>
              </a:rPr>
              <a:t> </a:t>
            </a:r>
            <a:endParaRPr lang="tr-TR" sz="2800" b="1" dirty="0" smtClean="0">
              <a:latin typeface="Arial Black" panose="020B0A04020102020204" pitchFamily="34" charset="0"/>
            </a:endParaRPr>
          </a:p>
          <a:p>
            <a:r>
              <a:rPr lang="tr-TR" sz="2800" b="1" dirty="0" smtClean="0">
                <a:latin typeface="Arial Black" panose="020B0A04020102020204" pitchFamily="34" charset="0"/>
              </a:rPr>
              <a:t>Hareket ve çekim kuvvetleri </a:t>
            </a:r>
          </a:p>
          <a:p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35355742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323528" y="724054"/>
            <a:ext cx="882047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/>
              <a:t>             </a:t>
            </a:r>
            <a:r>
              <a:rPr lang="tr-TR" sz="28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Yakın çağ</a:t>
            </a:r>
          </a:p>
          <a:p>
            <a:endParaRPr lang="tr-TR" sz="2800" b="1" dirty="0" smtClean="0">
              <a:latin typeface="Arial Black" panose="020B0A04020102020204" pitchFamily="34" charset="0"/>
            </a:endParaRPr>
          </a:p>
          <a:p>
            <a:r>
              <a:rPr lang="tr-TR" sz="2800" dirty="0" smtClean="0">
                <a:latin typeface="Arial Black" panose="020B0A04020102020204" pitchFamily="34" charset="0"/>
              </a:rPr>
              <a:t>Bu çağda bilimin zirveleşmeye başladığı dönem</a:t>
            </a:r>
          </a:p>
          <a:p>
            <a:endParaRPr lang="tr-TR" sz="2800" dirty="0" smtClean="0">
              <a:latin typeface="Arial Black" panose="020B0A04020102020204" pitchFamily="34" charset="0"/>
            </a:endParaRPr>
          </a:p>
          <a:p>
            <a:r>
              <a:rPr lang="tr-TR" sz="2800" dirty="0" smtClean="0">
                <a:latin typeface="Arial Black" panose="020B0A04020102020204" pitchFamily="34" charset="0"/>
              </a:rPr>
              <a:t>Buhar gücünden yararlanma, nükleer enerji ve bombalar</a:t>
            </a:r>
          </a:p>
          <a:p>
            <a:endParaRPr lang="tr-TR" sz="2800" dirty="0">
              <a:latin typeface="Arial Black" panose="020B0A04020102020204" pitchFamily="34" charset="0"/>
            </a:endParaRPr>
          </a:p>
          <a:p>
            <a:r>
              <a:rPr lang="tr-TR" sz="2800" dirty="0" smtClean="0">
                <a:latin typeface="Arial Black" panose="020B0A04020102020204" pitchFamily="34" charset="0"/>
              </a:rPr>
              <a:t>DNA yapısı ve genetik şifre, gen, biyo ve nanoteknoloji  </a:t>
            </a:r>
          </a:p>
          <a:p>
            <a:endParaRPr lang="tr-TR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7457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0" y="1196752"/>
            <a:ext cx="9036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/>
              <a:t>        </a:t>
            </a:r>
            <a:r>
              <a:rPr lang="tr-TR" sz="2800" b="1" dirty="0" smtClean="0">
                <a:latin typeface="Arial Black" panose="020B0A04020102020204" pitchFamily="34" charset="0"/>
              </a:rPr>
              <a:t>Atomun yapısı, X-ışınları ve radyo aktivite </a:t>
            </a:r>
            <a:endParaRPr lang="tr-TR" sz="2800" b="1" dirty="0">
              <a:latin typeface="Arial Black" panose="020B0A04020102020204" pitchFamily="34" charset="0"/>
            </a:endParaRPr>
          </a:p>
        </p:txBody>
      </p:sp>
      <p:pic>
        <p:nvPicPr>
          <p:cNvPr id="8194" name="Picture 2" descr="http://img5.mynet.com/ha5/analiz/ilkle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5432"/>
            <a:ext cx="9144000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6300192" y="638132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   Google görseller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991568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ayalimdin\Desktop\resimler\ampul-kesfetme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44000" cy="580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539552" y="241727"/>
            <a:ext cx="55913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>
                <a:solidFill>
                  <a:prstClr val="black"/>
                </a:solidFill>
              </a:rPr>
              <a:t> </a:t>
            </a:r>
            <a:endParaRPr lang="tr-TR" dirty="0"/>
          </a:p>
        </p:txBody>
      </p:sp>
      <p:sp>
        <p:nvSpPr>
          <p:cNvPr id="2" name="Metin kutusu 1"/>
          <p:cNvSpPr txBox="1"/>
          <p:nvPr/>
        </p:nvSpPr>
        <p:spPr>
          <a:xfrm>
            <a:off x="107504" y="652534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Google görseller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781372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0" y="1124744"/>
            <a:ext cx="903649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 smtClean="0">
                <a:latin typeface="Arial Black" panose="020B0A04020102020204" pitchFamily="34" charset="0"/>
              </a:rPr>
              <a:t>Spektroskopinin temelini oluşturan ışık-madde etkileşimi ve yorumu</a:t>
            </a:r>
          </a:p>
          <a:p>
            <a:endParaRPr lang="tr-TR" sz="3200" dirty="0" smtClean="0">
              <a:latin typeface="Arial Black" panose="020B0A04020102020204" pitchFamily="34" charset="0"/>
            </a:endParaRPr>
          </a:p>
          <a:p>
            <a:r>
              <a:rPr lang="tr-TR" sz="3200" dirty="0" smtClean="0">
                <a:latin typeface="Arial Black" panose="020B0A04020102020204" pitchFamily="34" charset="0"/>
              </a:rPr>
              <a:t>Bu prensibe dayanarak çeşitli spektroskopi cihazları yapılmıştır</a:t>
            </a:r>
          </a:p>
          <a:p>
            <a:endParaRPr lang="tr-TR" sz="3200" dirty="0">
              <a:latin typeface="Arial Black" panose="020B0A04020102020204" pitchFamily="34" charset="0"/>
            </a:endParaRPr>
          </a:p>
          <a:p>
            <a:r>
              <a:rPr lang="tr-TR" sz="3200" dirty="0" smtClean="0">
                <a:latin typeface="Arial Black" panose="020B0A04020102020204" pitchFamily="34" charset="0"/>
              </a:rPr>
              <a:t>Bu cihazlar bilimin gelişmesine çok katkıda bulunmuştur </a:t>
            </a:r>
          </a:p>
          <a:p>
            <a:endParaRPr lang="tr-TR" sz="3200" dirty="0">
              <a:latin typeface="Arial Black" panose="020B0A04020102020204" pitchFamily="34" charset="0"/>
            </a:endParaRPr>
          </a:p>
          <a:p>
            <a:r>
              <a:rPr lang="tr-TR" sz="3200" dirty="0" smtClean="0">
                <a:latin typeface="Arial Black" panose="020B0A04020102020204" pitchFamily="34" charset="0"/>
              </a:rPr>
              <a:t>Bunu kısa bir deneyle anlatalım </a:t>
            </a:r>
            <a:endParaRPr lang="tr-TR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9232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graphicFrame>
        <p:nvGraphicFramePr>
          <p:cNvPr id="3" name="Nesne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7339316"/>
              </p:ext>
            </p:extLst>
          </p:nvPr>
        </p:nvGraphicFramePr>
        <p:xfrm>
          <a:off x="1619672" y="1052736"/>
          <a:ext cx="4864968" cy="2017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0" name="CS ChemDraw Drawing" r:id="rId3" imgW="3354153" imgH="1394057" progId="ChemDraw.Document.6.0">
                  <p:embed/>
                </p:oleObj>
              </mc:Choice>
              <mc:Fallback>
                <p:oleObj name="CS ChemDraw Drawing" r:id="rId3" imgW="3354153" imgH="1394057" progId="ChemDraw.Document.6.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1052736"/>
                        <a:ext cx="4864968" cy="20178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Nesne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5440578"/>
              </p:ext>
            </p:extLst>
          </p:nvPr>
        </p:nvGraphicFramePr>
        <p:xfrm>
          <a:off x="1619672" y="3717032"/>
          <a:ext cx="3384376" cy="1255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1" name="CS ChemDraw Drawing" r:id="rId5" imgW="2392312" imgH="1252302" progId="ChemDraw.Document.6.0">
                  <p:embed/>
                </p:oleObj>
              </mc:Choice>
              <mc:Fallback>
                <p:oleObj name="CS ChemDraw Drawing" r:id="rId5" imgW="2392312" imgH="1252302" progId="ChemDraw.Document.6.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3717032"/>
                        <a:ext cx="3384376" cy="12557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362635"/>
            <a:ext cx="70564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</a:t>
            </a:r>
            <a:endParaRPr kumimoji="0" lang="tr-TR" alt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5508104" y="4365104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dirty="0" smtClean="0"/>
              <a:t>?</a:t>
            </a:r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val="26843893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-16986" y="1035769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latin typeface="Arial Black" panose="020B0A04020102020204" pitchFamily="34" charset="0"/>
              </a:rPr>
              <a:t>Hangi ürünler oluşur ve benim istediğim molekülün yapısı ve analizi nasıl olur?</a:t>
            </a:r>
            <a:endParaRPr lang="tr-TR" sz="2400" b="1" dirty="0">
              <a:latin typeface="Arial Black" panose="020B0A04020102020204" pitchFamily="34" charset="0"/>
            </a:endParaRPr>
          </a:p>
        </p:txBody>
      </p:sp>
      <p:graphicFrame>
        <p:nvGraphicFramePr>
          <p:cNvPr id="3" name="Nesne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8172919"/>
              </p:ext>
            </p:extLst>
          </p:nvPr>
        </p:nvGraphicFramePr>
        <p:xfrm>
          <a:off x="5364088" y="2060848"/>
          <a:ext cx="1526282" cy="16084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5" name="CS ChemDraw Drawing" r:id="rId3" imgW="1236816" imgH="1305744" progId="ChemDraw.Document.6.0">
                  <p:embed/>
                </p:oleObj>
              </mc:Choice>
              <mc:Fallback>
                <p:oleObj name="CS ChemDraw Drawing" r:id="rId3" imgW="1236816" imgH="1305744" progId="ChemDraw.Document.6.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2060848"/>
                        <a:ext cx="1526282" cy="160846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1762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</a:t>
            </a:r>
            <a:endParaRPr kumimoji="0" lang="tr-TR" alt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</a:t>
            </a:r>
            <a:endParaRPr kumimoji="0" lang="tr-TR" alt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45529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Metin kutusu 9"/>
          <p:cNvSpPr txBox="1"/>
          <p:nvPr/>
        </p:nvSpPr>
        <p:spPr>
          <a:xfrm>
            <a:off x="0" y="4762500"/>
            <a:ext cx="91270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latin typeface="Arial Black" panose="020B0A04020102020204" pitchFamily="34" charset="0"/>
              </a:rPr>
              <a:t>Bu izomerlerin hangisinin istenilen molekül olduğunu anlamak kimyasal ve fiziksel yolla çok zor hatta imkansızdır. </a:t>
            </a:r>
            <a:endParaRPr lang="tr-TR" sz="2400" b="1" dirty="0">
              <a:latin typeface="Arial Black" panose="020B0A04020102020204" pitchFamily="34" charset="0"/>
            </a:endParaRPr>
          </a:p>
        </p:txBody>
      </p:sp>
      <p:graphicFrame>
        <p:nvGraphicFramePr>
          <p:cNvPr id="11" name="Nesne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5987835"/>
              </p:ext>
            </p:extLst>
          </p:nvPr>
        </p:nvGraphicFramePr>
        <p:xfrm>
          <a:off x="1115616" y="2154237"/>
          <a:ext cx="754063" cy="171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6" name="CS ChemDraw Drawing" r:id="rId5" imgW="753815" imgH="1710923" progId="ChemDraw.Document.6.0">
                  <p:embed/>
                </p:oleObj>
              </mc:Choice>
              <mc:Fallback>
                <p:oleObj name="CS ChemDraw Drawing" r:id="rId5" imgW="753815" imgH="171092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15616" y="2154237"/>
                        <a:ext cx="754063" cy="1711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Nesne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2356294"/>
              </p:ext>
            </p:extLst>
          </p:nvPr>
        </p:nvGraphicFramePr>
        <p:xfrm>
          <a:off x="3292951" y="2276872"/>
          <a:ext cx="1262063" cy="1204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7" name="CS ChemDraw Drawing" r:id="rId7" imgW="1305654" imgH="1247753" progId="ChemDraw.Document.6.0">
                  <p:embed/>
                </p:oleObj>
              </mc:Choice>
              <mc:Fallback>
                <p:oleObj name="CS ChemDraw Drawing" r:id="rId7" imgW="1305654" imgH="124775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92951" y="2276872"/>
                        <a:ext cx="1262063" cy="1204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08585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28382" y="1062028"/>
            <a:ext cx="879209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Bu teknikler sayesinde kolayla  analiz yaparak anlaşılabilir                                                                     </a:t>
            </a:r>
          </a:p>
          <a:p>
            <a:endParaRPr lang="tr-TR" sz="2400" b="1" dirty="0" smtClean="0">
              <a:latin typeface="Arial Black" panose="020B0A04020102020204" pitchFamily="34" charset="0"/>
            </a:endParaRPr>
          </a:p>
          <a:p>
            <a:endParaRPr lang="tr-TR" sz="2400" b="1" dirty="0" smtClean="0">
              <a:latin typeface="Arial Black" panose="020B0A04020102020204" pitchFamily="34" charset="0"/>
            </a:endParaRPr>
          </a:p>
          <a:p>
            <a:endParaRPr lang="tr-TR" sz="2400" b="1" dirty="0">
              <a:latin typeface="Arial Black" panose="020B0A04020102020204" pitchFamily="34" charset="0"/>
            </a:endParaRPr>
          </a:p>
          <a:p>
            <a:endParaRPr lang="tr-TR" sz="2400" b="1" dirty="0" smtClean="0">
              <a:latin typeface="Arial Black" panose="020B0A04020102020204" pitchFamily="34" charset="0"/>
            </a:endParaRPr>
          </a:p>
          <a:p>
            <a:endParaRPr lang="tr-TR" sz="2400" b="1" dirty="0">
              <a:latin typeface="Arial Black" panose="020B0A04020102020204" pitchFamily="34" charset="0"/>
            </a:endParaRPr>
          </a:p>
          <a:p>
            <a:endParaRPr lang="tr-TR" sz="2400" b="1" dirty="0" smtClean="0">
              <a:latin typeface="Arial Black" panose="020B0A04020102020204" pitchFamily="34" charset="0"/>
            </a:endParaRPr>
          </a:p>
          <a:p>
            <a:endParaRPr lang="tr-TR" sz="2400" b="1" dirty="0">
              <a:latin typeface="Arial Black" panose="020B0A04020102020204" pitchFamily="34" charset="0"/>
            </a:endParaRPr>
          </a:p>
          <a:p>
            <a:endParaRPr lang="tr-TR" sz="2400" b="1" dirty="0" smtClean="0">
              <a:latin typeface="Arial Black" panose="020B0A04020102020204" pitchFamily="34" charset="0"/>
            </a:endParaRPr>
          </a:p>
          <a:p>
            <a:endParaRPr lang="tr-TR" sz="2400" b="1" dirty="0" smtClean="0">
              <a:latin typeface="Arial Black" panose="020B0A04020102020204" pitchFamily="34" charset="0"/>
            </a:endParaRPr>
          </a:p>
          <a:p>
            <a:endParaRPr lang="tr-TR" sz="2400" b="1" dirty="0">
              <a:latin typeface="Arial Black" panose="020B0A04020102020204" pitchFamily="34" charset="0"/>
            </a:endParaRPr>
          </a:p>
          <a:p>
            <a:endParaRPr lang="tr-TR" sz="2400" b="1" dirty="0">
              <a:latin typeface="Arial Black" panose="020B0A04020102020204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3446" y="1700808"/>
            <a:ext cx="6678488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tr-TR" sz="2400" b="1" dirty="0">
                <a:latin typeface="Arial Black" panose="020B0A04020102020204" pitchFamily="34" charset="0"/>
              </a:rPr>
              <a:t>IR Kızıl ötesi soğurma </a:t>
            </a:r>
            <a:r>
              <a:rPr lang="tr-TR" sz="2400" b="1" dirty="0" smtClean="0">
                <a:latin typeface="Arial Black" panose="020B0A04020102020204" pitchFamily="34" charset="0"/>
              </a:rPr>
              <a:t>spektroskopisi</a:t>
            </a:r>
          </a:p>
          <a:p>
            <a:pPr lvl="0"/>
            <a:endParaRPr lang="tr-TR" sz="2400" b="1" dirty="0">
              <a:latin typeface="Arial Black" panose="020B0A040201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tr-TR" sz="2400" b="1" dirty="0">
                <a:latin typeface="Arial Black" panose="020B0A04020102020204" pitchFamily="34" charset="0"/>
              </a:rPr>
              <a:t>UV Mor Ötesi Ve Görünen Bölge Soğurma </a:t>
            </a:r>
            <a:r>
              <a:rPr lang="tr-TR" sz="2400" b="1" dirty="0" smtClean="0">
                <a:latin typeface="Arial Black" panose="020B0A04020102020204" pitchFamily="34" charset="0"/>
              </a:rPr>
              <a:t>Spektroskopisi</a:t>
            </a:r>
          </a:p>
          <a:p>
            <a:pPr lvl="0"/>
            <a:endParaRPr lang="tr-TR" sz="2400" b="1" dirty="0">
              <a:latin typeface="Arial Black" panose="020B0A040201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tr-TR" sz="2400" b="1" dirty="0" smtClean="0">
                <a:latin typeface="Arial Black" panose="020B0A04020102020204" pitchFamily="34" charset="0"/>
              </a:rPr>
              <a:t>MS </a:t>
            </a:r>
            <a:r>
              <a:rPr lang="tr-TR" sz="2400" b="1" dirty="0">
                <a:latin typeface="Arial Black" panose="020B0A04020102020204" pitchFamily="34" charset="0"/>
              </a:rPr>
              <a:t>Kütle </a:t>
            </a:r>
            <a:r>
              <a:rPr lang="tr-TR" sz="2400" b="1" dirty="0" smtClean="0">
                <a:latin typeface="Arial Black" panose="020B0A04020102020204" pitchFamily="34" charset="0"/>
              </a:rPr>
              <a:t>Spektroskopisi</a:t>
            </a:r>
          </a:p>
          <a:p>
            <a:pPr lvl="0"/>
            <a:endParaRPr lang="tr-TR" sz="2400" b="1" dirty="0">
              <a:latin typeface="Arial Black" panose="020B0A040201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tr-TR" sz="2400" b="1" dirty="0">
                <a:latin typeface="Arial Black" panose="020B0A04020102020204" pitchFamily="34" charset="0"/>
              </a:rPr>
              <a:t>NMR Nükleer Manyetik Spektroskopisi </a:t>
            </a:r>
            <a:endParaRPr lang="tr-TR" sz="2400" b="1" dirty="0" smtClean="0">
              <a:latin typeface="Arial Black" panose="020B0A04020102020204" pitchFamily="34" charset="0"/>
            </a:endParaRPr>
          </a:p>
          <a:p>
            <a:pPr lvl="0"/>
            <a:endParaRPr lang="tr-TR" sz="2400" b="1" dirty="0">
              <a:latin typeface="Arial Black" panose="020B0A040201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tr-TR" sz="2400" b="1" dirty="0">
                <a:latin typeface="Arial Black" panose="020B0A04020102020204" pitchFamily="34" charset="0"/>
              </a:rPr>
              <a:t>X-Işınları Spektroskopisi (X- ray</a:t>
            </a:r>
            <a:r>
              <a:rPr lang="tr-TR" sz="2400" b="1" dirty="0" smtClean="0">
                <a:latin typeface="Arial Black" panose="020B0A04020102020204" pitchFamily="34" charset="0"/>
              </a:rPr>
              <a:t>)</a:t>
            </a:r>
          </a:p>
          <a:p>
            <a:pPr lvl="0"/>
            <a:endParaRPr lang="tr-TR" sz="2400" b="1" dirty="0">
              <a:latin typeface="Arial Black" panose="020B0A040201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tr-TR" sz="2400" b="1" dirty="0">
                <a:latin typeface="Arial Black" panose="020B0A04020102020204" pitchFamily="34" charset="0"/>
              </a:rPr>
              <a:t>Elemental Analiz  </a:t>
            </a:r>
          </a:p>
          <a:p>
            <a:r>
              <a:rPr lang="tr-TR" b="1" dirty="0"/>
              <a:t> 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359717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C:\Users\hayalimdin\Desktop\Yeni klasör\hhır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44000" cy="58772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Metin kutusu 2"/>
          <p:cNvSpPr txBox="1"/>
          <p:nvPr/>
        </p:nvSpPr>
        <p:spPr>
          <a:xfrm>
            <a:off x="539552" y="648866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Sdbs.com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572652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C:\Users\hayalimdin\Desktop\Yeni klasör\mass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144000" cy="59492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Metin kutusu 2"/>
          <p:cNvSpPr txBox="1"/>
          <p:nvPr/>
        </p:nvSpPr>
        <p:spPr>
          <a:xfrm>
            <a:off x="539552" y="645333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Sdbs.com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569414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C:\Users\hayalimdin\Desktop\Yeni klasör\h proton nmr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44000" cy="58772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Metin kutusu 2"/>
          <p:cNvSpPr txBox="1"/>
          <p:nvPr/>
        </p:nvSpPr>
        <p:spPr>
          <a:xfrm>
            <a:off x="1259632" y="638132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Sdbs.com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89339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1706" y="1062028"/>
            <a:ext cx="8964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latin typeface="Arial Black" panose="020B0A04020102020204" pitchFamily="34" charset="0"/>
              </a:rPr>
              <a:t>Bu üç spektrum bize hedef molekülümüze götürüyor </a:t>
            </a:r>
            <a:endParaRPr lang="tr-TR" sz="2400" b="1" dirty="0">
              <a:latin typeface="Arial Black" panose="020B0A040201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graphicFrame>
        <p:nvGraphicFramePr>
          <p:cNvPr id="5" name="Nesne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9043286"/>
              </p:ext>
            </p:extLst>
          </p:nvPr>
        </p:nvGraphicFramePr>
        <p:xfrm>
          <a:off x="2555776" y="2060848"/>
          <a:ext cx="2520280" cy="265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7" name="CS ChemDraw Drawing" r:id="rId3" imgW="1236816" imgH="1305744" progId="ChemDraw.Document.6.0">
                  <p:embed/>
                </p:oleObj>
              </mc:Choice>
              <mc:Fallback>
                <p:oleObj name="CS ChemDraw Drawing" r:id="rId3" imgW="1236816" imgH="1305744" progId="ChemDraw.Document.6.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2060848"/>
                        <a:ext cx="2520280" cy="26559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etin kutusu 1"/>
          <p:cNvSpPr txBox="1"/>
          <p:nvPr/>
        </p:nvSpPr>
        <p:spPr>
          <a:xfrm>
            <a:off x="1706" y="5373216"/>
            <a:ext cx="91422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latin typeface="Arial Black" panose="020B0A04020102020204" pitchFamily="34" charset="0"/>
              </a:rPr>
              <a:t>Her </a:t>
            </a:r>
            <a:r>
              <a:rPr lang="tr-TR" sz="2800" b="1" dirty="0">
                <a:latin typeface="Arial Black" panose="020B0A04020102020204" pitchFamily="34" charset="0"/>
              </a:rPr>
              <a:t>Gerçek Problem Çözülebilir Ve Çözülecektir</a:t>
            </a:r>
            <a:endParaRPr lang="tr-TR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6905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1331640" y="2492896"/>
            <a:ext cx="691276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     </a:t>
            </a:r>
            <a:r>
              <a:rPr lang="tr-TR" sz="2800" b="1" dirty="0" smtClean="0">
                <a:latin typeface="Arial Black" panose="020B0A04020102020204" pitchFamily="34" charset="0"/>
              </a:rPr>
              <a:t>Beni Sabırla Dinlediğiniz                    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                                           </a:t>
            </a:r>
            <a:r>
              <a:rPr lang="tr-TR" sz="2800" b="1" dirty="0" smtClean="0">
                <a:latin typeface="Arial Black" panose="020B0A04020102020204" pitchFamily="34" charset="0"/>
              </a:rPr>
              <a:t>TEŞEKKÜR EDERİM…</a:t>
            </a:r>
            <a:endParaRPr lang="tr-TR" sz="28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75041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204</TotalTime>
  <Words>339</Words>
  <Application>Microsoft Office PowerPoint</Application>
  <PresentationFormat>Ekran Gösterisi (4:3)</PresentationFormat>
  <Paragraphs>100</Paragraphs>
  <Slides>21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3" baseType="lpstr">
      <vt:lpstr>Akış</vt:lpstr>
      <vt:lpstr>CS ChemDraw Drawing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hayalimdin</dc:creator>
  <cp:lastModifiedBy>Windows User</cp:lastModifiedBy>
  <cp:revision>28</cp:revision>
  <dcterms:created xsi:type="dcterms:W3CDTF">2014-01-06T19:38:42Z</dcterms:created>
  <dcterms:modified xsi:type="dcterms:W3CDTF">2014-01-09T17:19:00Z</dcterms:modified>
</cp:coreProperties>
</file>