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77" r:id="rId3"/>
    <p:sldId id="270" r:id="rId4"/>
    <p:sldId id="279" r:id="rId5"/>
    <p:sldId id="282" r:id="rId6"/>
    <p:sldId id="257" r:id="rId7"/>
    <p:sldId id="258" r:id="rId8"/>
    <p:sldId id="283" r:id="rId9"/>
    <p:sldId id="259" r:id="rId10"/>
    <p:sldId id="260" r:id="rId11"/>
    <p:sldId id="261" r:id="rId12"/>
    <p:sldId id="281" r:id="rId13"/>
    <p:sldId id="262" r:id="rId14"/>
    <p:sldId id="284" r:id="rId15"/>
    <p:sldId id="264" r:id="rId16"/>
    <p:sldId id="265" r:id="rId17"/>
    <p:sldId id="280" r:id="rId18"/>
    <p:sldId id="266" r:id="rId19"/>
    <p:sldId id="267" r:id="rId20"/>
    <p:sldId id="268" r:id="rId21"/>
    <p:sldId id="269" r:id="rId22"/>
    <p:sldId id="285" r:id="rId23"/>
    <p:sldId id="271" r:id="rId24"/>
    <p:sldId id="274" r:id="rId25"/>
    <p:sldId id="286" r:id="rId26"/>
    <p:sldId id="288" r:id="rId27"/>
    <p:sldId id="287" r:id="rId28"/>
    <p:sldId id="289" r:id="rId29"/>
    <p:sldId id="273" r:id="rId30"/>
    <p:sldId id="275" r:id="rId31"/>
    <p:sldId id="272" r:id="rId32"/>
    <p:sldId id="278" r:id="rId33"/>
    <p:sldId id="276"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85" autoAdjust="0"/>
    <p:restoredTop sz="94660"/>
  </p:normalViewPr>
  <p:slideViewPr>
    <p:cSldViewPr>
      <p:cViewPr>
        <p:scale>
          <a:sx n="75" d="100"/>
          <a:sy n="75" d="100"/>
        </p:scale>
        <p:origin x="-2376" y="-4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36AB33-B109-487B-B6D3-67DA7F65C936}" type="datetimeFigureOut">
              <a:rPr lang="tr-TR" smtClean="0"/>
              <a:pPr/>
              <a:t>1/2/01</a:t>
            </a:fld>
            <a:endParaRPr lang="tr-TR" dirty="0"/>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420A7C-155A-4638-8393-2505FCC61487}" type="slidenum">
              <a:rPr lang="tr-TR" smtClean="0"/>
              <a:pPr/>
              <a:t>‹#›</a:t>
            </a:fld>
            <a:endParaRPr lang="tr-TR" dirty="0"/>
          </a:p>
        </p:txBody>
      </p:sp>
    </p:spTree>
    <p:extLst>
      <p:ext uri="{BB962C8B-B14F-4D97-AF65-F5344CB8AC3E}">
        <p14:creationId xmlns:p14="http://schemas.microsoft.com/office/powerpoint/2010/main" val="1101471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F6420A7C-155A-4638-8393-2505FCC61487}" type="slidenum">
              <a:rPr lang="tr-TR" smtClean="0"/>
              <a:pPr/>
              <a:t>9</a:t>
            </a:fld>
            <a:endParaRPr lang="tr-T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8" name="7 Altbilgi Yer Tutucusu"/>
          <p:cNvSpPr>
            <a:spLocks noGrp="1"/>
          </p:cNvSpPr>
          <p:nvPr>
            <p:ph type="ftr" sz="quarter" idx="11"/>
          </p:nvPr>
        </p:nvSpPr>
        <p:spPr/>
        <p:txBody>
          <a:bodyPr/>
          <a:lstStyle/>
          <a:p>
            <a:endParaRPr lang="tr-TR" dirty="0"/>
          </a:p>
        </p:txBody>
      </p:sp>
      <p:sp>
        <p:nvSpPr>
          <p:cNvPr id="9" name="8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4" name="3 Altbilgi Yer Tutucusu"/>
          <p:cNvSpPr>
            <a:spLocks noGrp="1"/>
          </p:cNvSpPr>
          <p:nvPr>
            <p:ph type="ftr" sz="quarter" idx="11"/>
          </p:nvPr>
        </p:nvSpPr>
        <p:spPr/>
        <p:txBody>
          <a:bodyPr/>
          <a:lstStyle/>
          <a:p>
            <a:endParaRPr lang="tr-TR" dirty="0"/>
          </a:p>
        </p:txBody>
      </p:sp>
      <p:sp>
        <p:nvSpPr>
          <p:cNvPr id="5" name="4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3" name="2 Altbilgi Yer Tutucusu"/>
          <p:cNvSpPr>
            <a:spLocks noGrp="1"/>
          </p:cNvSpPr>
          <p:nvPr>
            <p:ph type="ftr" sz="quarter" idx="11"/>
          </p:nvPr>
        </p:nvSpPr>
        <p:spPr/>
        <p:txBody>
          <a:bodyPr/>
          <a:lstStyle/>
          <a:p>
            <a:endParaRPr lang="tr-TR" dirty="0"/>
          </a:p>
        </p:txBody>
      </p:sp>
      <p:sp>
        <p:nvSpPr>
          <p:cNvPr id="4" name="3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3BA491C-9507-4CAB-9B89-47F23A6A14E0}" type="datetimeFigureOut">
              <a:rPr lang="tr-TR" smtClean="0"/>
              <a:pPr/>
              <a:t>1/2/01</a:t>
            </a:fld>
            <a:endParaRPr lang="tr-TR" dirty="0"/>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E0960885-608E-4BA8-8579-6A2A5D6A38BB}" type="slidenum">
              <a:rPr lang="tr-TR" smtClean="0"/>
              <a:pPr/>
              <a:t>‹#›</a:t>
            </a:fld>
            <a:endParaRPr lang="tr-TR"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BA491C-9507-4CAB-9B89-47F23A6A14E0}" type="datetimeFigureOut">
              <a:rPr lang="tr-TR" smtClean="0"/>
              <a:pPr/>
              <a:t>1/2/01</a:t>
            </a:fld>
            <a:endParaRPr lang="tr-TR" dirty="0"/>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960885-608E-4BA8-8579-6A2A5D6A38BB}" type="slidenum">
              <a:rPr lang="tr-TR" smtClean="0"/>
              <a:pPr/>
              <a:t>‹#›</a:t>
            </a:fld>
            <a:endParaRPr lang="tr-T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openxmlformats.org/officeDocument/2006/relationships/image" Target="../media/image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0.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mazon.com/Grain-Brain-Surprising-Sugar-Your-Killers/dp/031623480X"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11560" y="476672"/>
            <a:ext cx="7772400" cy="2232247"/>
          </a:xfrm>
        </p:spPr>
        <p:txBody>
          <a:bodyPr>
            <a:normAutofit/>
          </a:bodyPr>
          <a:lstStyle/>
          <a:p>
            <a:r>
              <a:rPr lang="tr-TR" sz="6000" b="1" dirty="0" smtClean="0"/>
              <a:t>Turmerik(curcumin)</a:t>
            </a:r>
            <a:br>
              <a:rPr lang="tr-TR" sz="6000" b="1" dirty="0" smtClean="0"/>
            </a:br>
            <a:endParaRPr lang="tr-TR" sz="6000" b="1" dirty="0"/>
          </a:p>
        </p:txBody>
      </p:sp>
      <p:pic>
        <p:nvPicPr>
          <p:cNvPr id="1026" name="Picture 2" descr="D:\images (1).jpg"/>
          <p:cNvPicPr>
            <a:picLocks noChangeAspect="1" noChangeArrowheads="1"/>
          </p:cNvPicPr>
          <p:nvPr/>
        </p:nvPicPr>
        <p:blipFill>
          <a:blip r:embed="rId2" cstate="print"/>
          <a:srcRect/>
          <a:stretch>
            <a:fillRect/>
          </a:stretch>
        </p:blipFill>
        <p:spPr bwMode="auto">
          <a:xfrm>
            <a:off x="1259632" y="2276872"/>
            <a:ext cx="3240360" cy="2780531"/>
          </a:xfrm>
          <a:prstGeom prst="rect">
            <a:avLst/>
          </a:prstGeom>
          <a:noFill/>
        </p:spPr>
      </p:pic>
      <p:pic>
        <p:nvPicPr>
          <p:cNvPr id="1027" name="Picture 3" descr="D:\indir.jpg"/>
          <p:cNvPicPr>
            <a:picLocks noChangeAspect="1" noChangeArrowheads="1"/>
          </p:cNvPicPr>
          <p:nvPr/>
        </p:nvPicPr>
        <p:blipFill>
          <a:blip r:embed="rId3" cstate="print"/>
          <a:srcRect/>
          <a:stretch>
            <a:fillRect/>
          </a:stretch>
        </p:blipFill>
        <p:spPr bwMode="auto">
          <a:xfrm>
            <a:off x="4716016" y="2204864"/>
            <a:ext cx="3240360" cy="2808312"/>
          </a:xfrm>
          <a:prstGeom prst="rect">
            <a:avLst/>
          </a:prstGeom>
          <a:noFill/>
        </p:spPr>
      </p:pic>
      <p:sp>
        <p:nvSpPr>
          <p:cNvPr id="3" name="Rectangle 2"/>
          <p:cNvSpPr/>
          <p:nvPr/>
        </p:nvSpPr>
        <p:spPr>
          <a:xfrm>
            <a:off x="4572000" y="5584736"/>
            <a:ext cx="3413125" cy="1077218"/>
          </a:xfrm>
          <a:prstGeom prst="rect">
            <a:avLst/>
          </a:prstGeom>
        </p:spPr>
        <p:txBody>
          <a:bodyPr wrap="square">
            <a:spAutoFit/>
          </a:bodyPr>
          <a:lstStyle/>
          <a:p>
            <a:pPr lvl="0"/>
            <a:r>
              <a:rPr lang="tr-TR" sz="2800" b="1" dirty="0" smtClean="0">
                <a:solidFill>
                  <a:prstClr val="black"/>
                </a:solidFill>
              </a:rPr>
              <a:t>CANAN KARACA (FİZİKOKİMYA</a:t>
            </a:r>
            <a:r>
              <a:rPr lang="tr-TR" sz="3600" b="1" dirty="0" smtClean="0">
                <a:solidFill>
                  <a:prstClr val="black"/>
                </a:solidFill>
              </a:rPr>
              <a:t>)</a:t>
            </a:r>
            <a:endParaRPr lang="tr-TR" sz="3600" b="1" dirty="0">
              <a:solidFill>
                <a:prstClr val="black"/>
              </a:solidFill>
            </a:endParaRPr>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4000" dirty="0" smtClean="0">
                <a:solidFill>
                  <a:srgbClr val="FF0000"/>
                </a:solidFill>
              </a:rPr>
              <a:t>ASRIMIZIN ÖNEMLİ BİR KEŞFİ OLAN TURMERİK HAKKINDA NE BİLİYORUZ</a:t>
            </a:r>
            <a:r>
              <a:rPr lang="tr-TR" sz="4400" dirty="0" smtClean="0">
                <a:solidFill>
                  <a:srgbClr val="FF0000"/>
                </a:solidFill>
              </a:rPr>
              <a:t>?</a:t>
            </a:r>
            <a:endParaRPr lang="tr-TR" sz="4400" dirty="0">
              <a:solidFill>
                <a:srgbClr val="FF0000"/>
              </a:solidFill>
            </a:endParaRPr>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fontAlgn="base"/>
            <a:r>
              <a:rPr lang="tr-TR" b="1" dirty="0" smtClean="0"/>
              <a:t>Turmeric (curcuma long Linn.)</a:t>
            </a:r>
            <a:endParaRPr lang="tr-TR" dirty="0"/>
          </a:p>
          <a:p>
            <a:pPr fontAlgn="base"/>
            <a:r>
              <a:rPr lang="tr-TR" dirty="0">
                <a:latin typeface="Arial" pitchFamily="34" charset="0"/>
                <a:cs typeface="Arial" pitchFamily="34" charset="0"/>
              </a:rPr>
              <a:t>Turmeric ,</a:t>
            </a:r>
            <a:r>
              <a:rPr lang="tr-TR" dirty="0" smtClean="0">
                <a:latin typeface="Arial" pitchFamily="34" charset="0"/>
                <a:cs typeface="Arial" pitchFamily="34" charset="0"/>
              </a:rPr>
              <a:t>Asya </a:t>
            </a:r>
            <a:r>
              <a:rPr lang="tr-TR" dirty="0">
                <a:latin typeface="Arial" pitchFamily="34" charset="0"/>
                <a:cs typeface="Arial" pitchFamily="34" charset="0"/>
              </a:rPr>
              <a:t>geleneksel tıbbında uzun yıllardır gastrointestinal şikâyetler, eklem </a:t>
            </a:r>
            <a:r>
              <a:rPr lang="tr-TR" dirty="0" smtClean="0">
                <a:latin typeface="Arial" pitchFamily="34" charset="0"/>
                <a:cs typeface="Arial" pitchFamily="34" charset="0"/>
              </a:rPr>
              <a:t>ağrıları, </a:t>
            </a:r>
            <a:r>
              <a:rPr lang="tr-TR" dirty="0">
                <a:latin typeface="Arial" pitchFamily="34" charset="0"/>
                <a:cs typeface="Arial" pitchFamily="34" charset="0"/>
              </a:rPr>
              <a:t>düşük enerji </a:t>
            </a:r>
            <a:r>
              <a:rPr lang="tr-TR" dirty="0" smtClean="0">
                <a:latin typeface="Arial" pitchFamily="34" charset="0"/>
                <a:cs typeface="Arial" pitchFamily="34" charset="0"/>
              </a:rPr>
              <a:t>ve çeşitli amaçlar için </a:t>
            </a:r>
            <a:r>
              <a:rPr lang="tr-TR" dirty="0">
                <a:latin typeface="Arial" pitchFamily="34" charset="0"/>
                <a:cs typeface="Arial" pitchFamily="34" charset="0"/>
              </a:rPr>
              <a:t>kullanılmaktadır</a:t>
            </a:r>
            <a:r>
              <a:rPr lang="tr-TR" dirty="0"/>
              <a:t>. </a:t>
            </a:r>
          </a:p>
          <a:p>
            <a:pPr marL="0" indent="0">
              <a:buNone/>
            </a:pPr>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latin typeface="Arial" pitchFamily="34" charset="0"/>
                <a:cs typeface="Arial" pitchFamily="34" charset="0"/>
              </a:rPr>
              <a:t>Turmeric’in etken maddesi olan curcumin’in laboratuar ve hayvan çalışmalarında anti-inflamatuar, antioksidan ve anti-kanser etkilerinin bulunduğu tespit edilmiştir. </a:t>
            </a:r>
            <a:endParaRPr lang="tr-TR" dirty="0">
              <a:latin typeface="Arial" pitchFamily="34" charset="0"/>
              <a:cs typeface="Arial" pitchFamily="34" charset="0"/>
            </a:endParaRPr>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latin typeface="Arial" pitchFamily="34" charset="0"/>
                <a:cs typeface="Arial" pitchFamily="34" charset="0"/>
              </a:rPr>
              <a:t>Araştırmacılar yapılan çalışmalarla, ayrıca mide yangısı, yüksek kolesterol ve uyuz üzerinde etkili olabileceğini ortaya koymuştur.</a:t>
            </a:r>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433467"/>
          </a:xfrm>
        </p:spPr>
        <p:txBody>
          <a:bodyPr/>
          <a:lstStyle/>
          <a:p>
            <a:r>
              <a:rPr lang="tr-TR" b="1" dirty="0">
                <a:latin typeface="Arial" pitchFamily="34" charset="0"/>
                <a:cs typeface="Arial" pitchFamily="34" charset="0"/>
              </a:rPr>
              <a:t>Kurkumin</a:t>
            </a:r>
            <a:r>
              <a:rPr lang="tr-TR" dirty="0">
                <a:latin typeface="Arial" pitchFamily="34" charset="0"/>
                <a:cs typeface="Arial" pitchFamily="34" charset="0"/>
              </a:rPr>
              <a:t>, zerdeçal baharatında (köri) bulunan aktif maddedir ve son zamanlarda </a:t>
            </a:r>
            <a:r>
              <a:rPr lang="tr-TR" dirty="0" smtClean="0">
                <a:latin typeface="Arial" pitchFamily="34" charset="0"/>
                <a:cs typeface="Arial" pitchFamily="34" charset="0"/>
              </a:rPr>
              <a:t>özellikle beyinle </a:t>
            </a:r>
            <a:r>
              <a:rPr lang="tr-TR" dirty="0">
                <a:latin typeface="Arial" pitchFamily="34" charset="0"/>
                <a:cs typeface="Arial" pitchFamily="34" charset="0"/>
              </a:rPr>
              <a:t>ilgili araştırmalara konu olmaktadır.</a:t>
            </a:r>
          </a:p>
          <a:p>
            <a:r>
              <a:rPr lang="tr-TR" dirty="0">
                <a:latin typeface="Arial" pitchFamily="34" charset="0"/>
                <a:cs typeface="Arial" pitchFamily="34" charset="0"/>
              </a:rPr>
              <a:t>Binlerce yıldan beri </a:t>
            </a:r>
            <a:r>
              <a:rPr lang="tr-TR" dirty="0" smtClean="0">
                <a:latin typeface="Arial" pitchFamily="34" charset="0"/>
                <a:cs typeface="Arial" pitchFamily="34" charset="0"/>
              </a:rPr>
              <a:t>ise geleneksel </a:t>
            </a:r>
            <a:r>
              <a:rPr lang="tr-TR" dirty="0">
                <a:latin typeface="Arial" pitchFamily="34" charset="0"/>
                <a:cs typeface="Arial" pitchFamily="34" charset="0"/>
              </a:rPr>
              <a:t>Çin ve Hint tıbbında da kullanılagelmiştir</a:t>
            </a:r>
            <a:r>
              <a:rPr lang="tr-TR" dirty="0"/>
              <a:t>.</a:t>
            </a:r>
          </a:p>
          <a:p>
            <a:endParaRPr lang="tr-TR" dirty="0"/>
          </a:p>
        </p:txBody>
      </p:sp>
      <p:pic>
        <p:nvPicPr>
          <p:cNvPr id="3074" name="Picture 2" descr="D:\indir.jpg"/>
          <p:cNvPicPr>
            <a:picLocks noChangeAspect="1" noChangeArrowheads="1"/>
          </p:cNvPicPr>
          <p:nvPr/>
        </p:nvPicPr>
        <p:blipFill>
          <a:blip r:embed="rId2" cstate="print"/>
          <a:srcRect/>
          <a:stretch>
            <a:fillRect/>
          </a:stretch>
        </p:blipFill>
        <p:spPr bwMode="auto">
          <a:xfrm>
            <a:off x="1187624" y="4149080"/>
            <a:ext cx="6624736" cy="2088232"/>
          </a:xfrm>
          <a:prstGeom prst="rect">
            <a:avLst/>
          </a:prstGeom>
          <a:noFill/>
        </p:spPr>
      </p:pic>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628800"/>
            <a:ext cx="8229600" cy="4525963"/>
          </a:xfrm>
        </p:spPr>
        <p:txBody>
          <a:bodyPr>
            <a:normAutofit/>
          </a:bodyPr>
          <a:lstStyle/>
          <a:p>
            <a:r>
              <a:rPr lang="tr-TR" dirty="0">
                <a:latin typeface="Arial" pitchFamily="34" charset="0"/>
                <a:cs typeface="Arial" pitchFamily="34" charset="0"/>
              </a:rPr>
              <a:t>Antioksidan, anti-yangısal, anti-</a:t>
            </a:r>
            <a:r>
              <a:rPr lang="tr-TR" dirty="0" smtClean="0">
                <a:latin typeface="Arial" pitchFamily="34" charset="0"/>
                <a:cs typeface="Arial" pitchFamily="34" charset="0"/>
              </a:rPr>
              <a:t>mantar </a:t>
            </a:r>
            <a:r>
              <a:rPr lang="tr-TR" dirty="0">
                <a:latin typeface="Arial" pitchFamily="34" charset="0"/>
                <a:cs typeface="Arial" pitchFamily="34" charset="0"/>
              </a:rPr>
              <a:t>antibakteriyel etkinliği çok iyi bilinmesine rağmen </a:t>
            </a:r>
            <a:r>
              <a:rPr lang="tr-TR" b="1" dirty="0">
                <a:latin typeface="Arial" pitchFamily="34" charset="0"/>
                <a:cs typeface="Arial" pitchFamily="34" charset="0"/>
              </a:rPr>
              <a:t>BDNF</a:t>
            </a:r>
            <a:r>
              <a:rPr lang="tr-TR" dirty="0">
                <a:latin typeface="Arial" pitchFamily="34" charset="0"/>
                <a:cs typeface="Arial" pitchFamily="34" charset="0"/>
              </a:rPr>
              <a:t> (Brain Derived Neurotrophic Factor=beyin kaynaklı sinir besleme faktörü)’yi arttırması dünya üzerindeki nörologların </a:t>
            </a:r>
            <a:r>
              <a:rPr lang="tr-TR" dirty="0" smtClean="0">
                <a:latin typeface="Arial" pitchFamily="34" charset="0"/>
                <a:cs typeface="Arial" pitchFamily="34" charset="0"/>
              </a:rPr>
              <a:t>büyük ilgisini </a:t>
            </a:r>
            <a:r>
              <a:rPr lang="tr-TR" dirty="0">
                <a:latin typeface="Arial" pitchFamily="34" charset="0"/>
                <a:cs typeface="Arial" pitchFamily="34" charset="0"/>
              </a:rPr>
              <a:t>çekmiştir.</a:t>
            </a:r>
          </a:p>
          <a:p>
            <a:pPr marL="0" indent="0">
              <a:buNone/>
            </a:pPr>
            <a:r>
              <a:rPr lang="tr-TR" dirty="0" smtClean="0">
                <a:latin typeface="Arial" pitchFamily="34" charset="0"/>
                <a:cs typeface="Arial" pitchFamily="34" charset="0"/>
              </a:rPr>
              <a:t>.</a:t>
            </a:r>
            <a:endParaRPr lang="tr-TR" dirty="0">
              <a:latin typeface="Arial" pitchFamily="34" charset="0"/>
              <a:cs typeface="Arial" pitchFamily="34" charset="0"/>
            </a:endParaRPr>
          </a:p>
          <a:p>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Arial"/>
              <a:buChar char="•"/>
            </a:pPr>
            <a:r>
              <a:rPr lang="tr-TR" dirty="0">
                <a:latin typeface="Arial" pitchFamily="34" charset="0"/>
                <a:cs typeface="Arial" pitchFamily="34" charset="0"/>
              </a:rPr>
              <a:t>Z</a:t>
            </a:r>
            <a:r>
              <a:rPr lang="tr-TR" dirty="0" smtClean="0">
                <a:latin typeface="Arial" pitchFamily="34" charset="0"/>
                <a:cs typeface="Arial" pitchFamily="34" charset="0"/>
              </a:rPr>
              <a:t>erdeçalın </a:t>
            </a:r>
            <a:r>
              <a:rPr lang="tr-TR" dirty="0">
                <a:latin typeface="Arial" pitchFamily="34" charset="0"/>
                <a:cs typeface="Arial" pitchFamily="34" charset="0"/>
              </a:rPr>
              <a:t>çok tüketildiği toplumlarda demansın neden az görüldüğü </a:t>
            </a:r>
            <a:r>
              <a:rPr lang="tr-TR" dirty="0" smtClean="0">
                <a:latin typeface="Arial" pitchFamily="34" charset="0"/>
                <a:cs typeface="Arial" pitchFamily="34" charset="0"/>
              </a:rPr>
              <a:t>konusu da </a:t>
            </a:r>
            <a:r>
              <a:rPr lang="tr-TR" dirty="0">
                <a:latin typeface="Arial" pitchFamily="34" charset="0"/>
                <a:cs typeface="Arial" pitchFamily="34" charset="0"/>
              </a:rPr>
              <a:t>araştırılmaktadır.</a:t>
            </a:r>
          </a:p>
          <a:p>
            <a:endParaRPr lang="en-US" dirty="0"/>
          </a:p>
        </p:txBody>
      </p:sp>
    </p:spTree>
    <p:extLst>
      <p:ext uri="{BB962C8B-B14F-4D97-AF65-F5344CB8AC3E}">
        <p14:creationId xmlns:p14="http://schemas.microsoft.com/office/powerpoint/2010/main" val="4095689649"/>
      </p:ext>
    </p:extLst>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a:latin typeface="Arial" pitchFamily="34" charset="0"/>
                <a:cs typeface="Arial" pitchFamily="34" charset="0"/>
              </a:rPr>
              <a:t>Beyni olumlu etkileyen moleküllerden hiçbiri dekosahegzaenoik asit (DHA) kadar </a:t>
            </a:r>
            <a:r>
              <a:rPr lang="tr-TR" dirty="0" smtClean="0">
                <a:latin typeface="Arial" pitchFamily="34" charset="0"/>
                <a:cs typeface="Arial" pitchFamily="34" charset="0"/>
              </a:rPr>
              <a:t>büyük ilgi </a:t>
            </a:r>
            <a:r>
              <a:rPr lang="tr-TR" dirty="0">
                <a:latin typeface="Arial" pitchFamily="34" charset="0"/>
                <a:cs typeface="Arial" pitchFamily="34" charset="0"/>
              </a:rPr>
              <a:t>çekmemiştir.</a:t>
            </a:r>
          </a:p>
          <a:p>
            <a:r>
              <a:rPr lang="tr-TR" dirty="0" smtClean="0">
                <a:latin typeface="Arial" pitchFamily="34" charset="0"/>
                <a:cs typeface="Arial" pitchFamily="34" charset="0"/>
              </a:rPr>
              <a:t>Son onyıldır </a:t>
            </a:r>
            <a:r>
              <a:rPr lang="tr-TR" dirty="0">
                <a:latin typeface="Arial" pitchFamily="34" charset="0"/>
                <a:cs typeface="Arial" pitchFamily="34" charset="0"/>
              </a:rPr>
              <a:t>bilim adamları bu kritik beyin yağını üç </a:t>
            </a:r>
            <a:r>
              <a:rPr lang="tr-TR" dirty="0" smtClean="0">
                <a:latin typeface="Arial" pitchFamily="34" charset="0"/>
                <a:cs typeface="Arial" pitchFamily="34" charset="0"/>
              </a:rPr>
              <a:t>nedenden dolayı </a:t>
            </a:r>
            <a:r>
              <a:rPr lang="tr-TR" dirty="0">
                <a:latin typeface="Arial" pitchFamily="34" charset="0"/>
                <a:cs typeface="Arial" pitchFamily="34" charset="0"/>
              </a:rPr>
              <a:t>araştırmaktadır.</a:t>
            </a:r>
          </a:p>
          <a:p>
            <a:endParaRPr lang="tr-TR" dirty="0"/>
          </a:p>
        </p:txBody>
      </p:sp>
      <p:pic>
        <p:nvPicPr>
          <p:cNvPr id="4" name="3 Resim" descr="Turmeri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7664" y="4725144"/>
            <a:ext cx="5832648" cy="1771650"/>
          </a:xfrm>
          <a:prstGeom prst="rect">
            <a:avLst/>
          </a:prstGeom>
          <a:noFill/>
          <a:ln>
            <a:noFill/>
          </a:ln>
        </p:spPr>
      </p:pic>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dirty="0">
                <a:latin typeface="Arial" pitchFamily="34" charset="0"/>
                <a:cs typeface="Arial" pitchFamily="34" charset="0"/>
              </a:rPr>
              <a:t>Birincisi, beynimizin kuru ağırlığının üçte ikisinden fazlası yağdır, ve bunun dörtte biri </a:t>
            </a:r>
            <a:r>
              <a:rPr lang="tr-TR" dirty="0" smtClean="0">
                <a:latin typeface="Arial" pitchFamily="34" charset="0"/>
                <a:cs typeface="Arial" pitchFamily="34" charset="0"/>
              </a:rPr>
              <a:t>de DHA’dır</a:t>
            </a:r>
            <a:r>
              <a:rPr lang="tr-TR" dirty="0">
                <a:latin typeface="Arial" pitchFamily="34" charset="0"/>
                <a:cs typeface="Arial" pitchFamily="34" charset="0"/>
              </a:rPr>
              <a:t>.</a:t>
            </a:r>
          </a:p>
          <a:p>
            <a:r>
              <a:rPr lang="tr-TR" dirty="0">
                <a:latin typeface="Arial" pitchFamily="34" charset="0"/>
                <a:cs typeface="Arial" pitchFamily="34" charset="0"/>
              </a:rPr>
              <a:t>Yapısal olarak, beyin hücrelerini saran zarın ve etkin beyin fonksiyonunu sağlayan sinapsların </a:t>
            </a:r>
            <a:r>
              <a:rPr lang="tr-TR" dirty="0" smtClean="0">
                <a:latin typeface="Arial" pitchFamily="34" charset="0"/>
                <a:cs typeface="Arial" pitchFamily="34" charset="0"/>
              </a:rPr>
              <a:t>önemli </a:t>
            </a:r>
            <a:r>
              <a:rPr lang="tr-TR" dirty="0">
                <a:latin typeface="Arial" pitchFamily="34" charset="0"/>
                <a:cs typeface="Arial" pitchFamily="34" charset="0"/>
              </a:rPr>
              <a:t>yapıtaşı DHA’dır.</a:t>
            </a:r>
          </a:p>
          <a:p>
            <a:r>
              <a:rPr lang="tr-TR" dirty="0">
                <a:latin typeface="Arial" pitchFamily="34" charset="0"/>
                <a:cs typeface="Arial" pitchFamily="34" charset="0"/>
              </a:rPr>
              <a:t>İkinci olarak, DHA yangıyı kontrol eden bir düzenleyicidir.</a:t>
            </a:r>
          </a:p>
          <a:p>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a:latin typeface="Arial" pitchFamily="34" charset="0"/>
                <a:cs typeface="Arial" pitchFamily="34" charset="0"/>
              </a:rPr>
              <a:t>Zararlı yangısal kimyasalları üreten COX-2 enziminin etkinliğini </a:t>
            </a:r>
            <a:r>
              <a:rPr lang="tr-TR" dirty="0" smtClean="0">
                <a:latin typeface="Arial" pitchFamily="34" charset="0"/>
                <a:cs typeface="Arial" pitchFamily="34" charset="0"/>
              </a:rPr>
              <a:t>önemli oranda kısıtlar</a:t>
            </a:r>
            <a:r>
              <a:rPr lang="tr-TR" dirty="0">
                <a:latin typeface="Arial" pitchFamily="34" charset="0"/>
                <a:cs typeface="Arial" pitchFamily="34" charset="0"/>
              </a:rPr>
              <a:t>.</a:t>
            </a:r>
          </a:p>
          <a:p>
            <a:r>
              <a:rPr lang="tr-TR" dirty="0">
                <a:latin typeface="Arial" pitchFamily="34" charset="0"/>
                <a:cs typeface="Arial" pitchFamily="34" charset="0"/>
              </a:rPr>
              <a:t>Kötü beslenme sonucunda ortaya çıkabilecek problemlere karşı vücuda destek </a:t>
            </a:r>
            <a:r>
              <a:rPr lang="tr-TR" dirty="0" smtClean="0">
                <a:latin typeface="Arial" pitchFamily="34" charset="0"/>
                <a:cs typeface="Arial" pitchFamily="34" charset="0"/>
              </a:rPr>
              <a:t>sağlar.</a:t>
            </a:r>
            <a:endParaRPr lang="tr-TR" dirty="0">
              <a:latin typeface="Arial" pitchFamily="34" charset="0"/>
              <a:cs typeface="Arial" pitchFamily="34" charset="0"/>
            </a:endParaRPr>
          </a:p>
          <a:p>
            <a:pPr>
              <a:buNone/>
            </a:pPr>
            <a:endParaRPr lang="tr-TR" dirty="0">
              <a:latin typeface="Arial" pitchFamily="34" charset="0"/>
              <a:cs typeface="Arial" pitchFamily="34" charset="0"/>
            </a:endParaRPr>
          </a:p>
          <a:p>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latin typeface="Arial" pitchFamily="34" charset="0"/>
                <a:cs typeface="Arial" pitchFamily="34" charset="0"/>
              </a:rPr>
              <a:t>Gluten duyarlılığı olan bağırsaklarda meydana gelen yangıya karşı mücadele eder.</a:t>
            </a:r>
          </a:p>
          <a:p>
            <a:r>
              <a:rPr lang="tr-TR" dirty="0" smtClean="0">
                <a:latin typeface="Arial" pitchFamily="34" charset="0"/>
                <a:cs typeface="Arial" pitchFamily="34" charset="0"/>
              </a:rPr>
              <a:t>Yüksek şekerli diyetin verdiği hasarlara engel olur, ayrıca çok fazla karbonhidrat tüketiminden dolayı beyinde oluşacak metabolik fonksiyon bozukluklarını da önler.</a:t>
            </a:r>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a:latin typeface="Arial" pitchFamily="34" charset="0"/>
                <a:cs typeface="Arial" pitchFamily="34" charset="0"/>
              </a:rPr>
              <a:t>Üçüncüsü ve en heyecan verici </a:t>
            </a:r>
            <a:r>
              <a:rPr lang="tr-TR" dirty="0" smtClean="0">
                <a:latin typeface="Arial" pitchFamily="34" charset="0"/>
                <a:cs typeface="Arial" pitchFamily="34" charset="0"/>
              </a:rPr>
              <a:t>olanı ise, </a:t>
            </a:r>
            <a:r>
              <a:rPr lang="tr-TR" dirty="0">
                <a:latin typeface="Arial" pitchFamily="34" charset="0"/>
                <a:cs typeface="Arial" pitchFamily="34" charset="0"/>
              </a:rPr>
              <a:t>BDNF üretimi için gerekli olan genleri düzenleyen bir rolü vardır.</a:t>
            </a:r>
          </a:p>
          <a:p>
            <a:r>
              <a:rPr lang="tr-TR" dirty="0">
                <a:latin typeface="Arial" pitchFamily="34" charset="0"/>
                <a:cs typeface="Arial" pitchFamily="34" charset="0"/>
              </a:rPr>
              <a:t>Basitçe anlatırsak, DHA beyin hücrelerinin üretimini, birbiriyle bağlantısını ve devamlılığını düzenleyen ve aynı zamanda fonksiyonlarını geliştiren </a:t>
            </a:r>
            <a:r>
              <a:rPr lang="tr-TR" dirty="0" smtClean="0">
                <a:latin typeface="Arial" pitchFamily="34" charset="0"/>
                <a:cs typeface="Arial" pitchFamily="34" charset="0"/>
              </a:rPr>
              <a:t> </a:t>
            </a:r>
            <a:r>
              <a:rPr lang="tr-TR" dirty="0">
                <a:latin typeface="Arial" pitchFamily="34" charset="0"/>
                <a:cs typeface="Arial" pitchFamily="34" charset="0"/>
              </a:rPr>
              <a:t>yağdır.</a:t>
            </a:r>
          </a:p>
          <a:p>
            <a:pPr marL="0" indent="0">
              <a:buNone/>
            </a:pPr>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tr-TR" dirty="0">
                <a:latin typeface="Arial" pitchFamily="34" charset="0"/>
                <a:cs typeface="Arial" pitchFamily="34" charset="0"/>
              </a:rPr>
              <a:t>Araştırmalara göre haftada iki kez balık yemek Alzheimer hastalığına yakalanma </a:t>
            </a:r>
            <a:r>
              <a:rPr lang="tr-TR" dirty="0" smtClean="0">
                <a:latin typeface="Arial" pitchFamily="34" charset="0"/>
                <a:cs typeface="Arial" pitchFamily="34" charset="0"/>
              </a:rPr>
              <a:t>riskini </a:t>
            </a:r>
            <a:r>
              <a:rPr lang="tr-TR" dirty="0">
                <a:latin typeface="Arial" pitchFamily="34" charset="0"/>
                <a:cs typeface="Arial" pitchFamily="34" charset="0"/>
              </a:rPr>
              <a:t>% 59 azaltmaktadır.</a:t>
            </a:r>
          </a:p>
        </p:txBody>
      </p:sp>
    </p:spTree>
    <p:extLst>
      <p:ext uri="{BB962C8B-B14F-4D97-AF65-F5344CB8AC3E}">
        <p14:creationId xmlns:p14="http://schemas.microsoft.com/office/powerpoint/2010/main" val="542419832"/>
      </p:ext>
    </p:extLst>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5"/>
            <a:ext cx="8229600" cy="3528392"/>
          </a:xfrm>
        </p:spPr>
        <p:txBody>
          <a:bodyPr>
            <a:normAutofit fontScale="77500" lnSpcReduction="20000"/>
          </a:bodyPr>
          <a:lstStyle/>
          <a:p>
            <a:r>
              <a:rPr lang="tr-TR" b="1" dirty="0"/>
              <a:t>ZERDEÇAL MUCİZESİ</a:t>
            </a:r>
            <a:endParaRPr lang="tr-TR" dirty="0"/>
          </a:p>
          <a:p>
            <a:r>
              <a:rPr lang="tr-TR" sz="3900" dirty="0" smtClean="0">
                <a:latin typeface="Arial" pitchFamily="34" charset="0"/>
                <a:cs typeface="Arial" pitchFamily="34" charset="0"/>
              </a:rPr>
              <a:t>Zerdeçalın </a:t>
            </a:r>
            <a:r>
              <a:rPr lang="tr-TR" sz="3900" dirty="0">
                <a:latin typeface="Arial" pitchFamily="34" charset="0"/>
                <a:cs typeface="Arial" pitchFamily="34" charset="0"/>
              </a:rPr>
              <a:t>bilinen iyileştirici özellikleri, mide salgısı, bağırsak hareketleri ve safra asitlerinin karaciğerde yapımını artırıcı ve ağrı giderici etkileridir</a:t>
            </a:r>
            <a:r>
              <a:rPr lang="tr-TR" sz="3900" dirty="0" smtClean="0">
                <a:latin typeface="Arial" pitchFamily="34" charset="0"/>
                <a:cs typeface="Arial" pitchFamily="34" charset="0"/>
              </a:rPr>
              <a:t>. </a:t>
            </a:r>
            <a:r>
              <a:rPr lang="tr-TR" sz="3900" dirty="0">
                <a:latin typeface="Arial" pitchFamily="34" charset="0"/>
                <a:cs typeface="Arial" pitchFamily="34" charset="0"/>
              </a:rPr>
              <a:t>B</a:t>
            </a:r>
            <a:r>
              <a:rPr lang="tr-TR" sz="3900" dirty="0" smtClean="0">
                <a:latin typeface="Arial" pitchFamily="34" charset="0"/>
                <a:cs typeface="Arial" pitchFamily="34" charset="0"/>
              </a:rPr>
              <a:t>ilimsel </a:t>
            </a:r>
            <a:r>
              <a:rPr lang="tr-TR" sz="3900" dirty="0">
                <a:latin typeface="Arial" pitchFamily="34" charset="0"/>
                <a:cs typeface="Arial" pitchFamily="34" charset="0"/>
              </a:rPr>
              <a:t>araştırmalar ile bahsedilen klasik </a:t>
            </a:r>
            <a:r>
              <a:rPr lang="tr-TR" sz="3900" dirty="0" smtClean="0">
                <a:latin typeface="Arial" pitchFamily="34" charset="0"/>
                <a:cs typeface="Arial" pitchFamily="34" charset="0"/>
              </a:rPr>
              <a:t>nitelikleri </a:t>
            </a:r>
            <a:r>
              <a:rPr lang="tr-TR" sz="3900" dirty="0">
                <a:latin typeface="Arial" pitchFamily="34" charset="0"/>
                <a:cs typeface="Arial" pitchFamily="34" charset="0"/>
              </a:rPr>
              <a:t>yanında curcuminin özellikle bazı yaygın kanser türlerine karşı önemli tıbbi etkileri olduğu kanıtlanmıştır</a:t>
            </a:r>
            <a:r>
              <a:rPr lang="tr-TR" sz="3900" dirty="0" smtClean="0">
                <a:latin typeface="Arial" pitchFamily="34" charset="0"/>
                <a:cs typeface="Arial" pitchFamily="34" charset="0"/>
              </a:rPr>
              <a:t>.</a:t>
            </a:r>
            <a:endParaRPr lang="tr-TR" sz="3900" dirty="0">
              <a:latin typeface="Arial" pitchFamily="34" charset="0"/>
              <a:cs typeface="Arial" pitchFamily="34" charset="0"/>
            </a:endParaRPr>
          </a:p>
          <a:p>
            <a:endParaRPr lang="tr-TR" dirty="0"/>
          </a:p>
        </p:txBody>
      </p:sp>
      <p:pic>
        <p:nvPicPr>
          <p:cNvPr id="4098" name="Picture 2" descr="D:\kürkümin.jpg"/>
          <p:cNvPicPr>
            <a:picLocks noChangeAspect="1" noChangeArrowheads="1"/>
          </p:cNvPicPr>
          <p:nvPr/>
        </p:nvPicPr>
        <p:blipFill>
          <a:blip r:embed="rId2" cstate="print"/>
          <a:srcRect/>
          <a:stretch>
            <a:fillRect/>
          </a:stretch>
        </p:blipFill>
        <p:spPr bwMode="auto">
          <a:xfrm>
            <a:off x="1115616" y="4365104"/>
            <a:ext cx="7128792" cy="1772816"/>
          </a:xfrm>
          <a:prstGeom prst="rect">
            <a:avLst/>
          </a:prstGeom>
          <a:noFill/>
        </p:spPr>
      </p:pic>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433467"/>
          </a:xfrm>
        </p:spPr>
        <p:txBody>
          <a:bodyPr>
            <a:normAutofit/>
          </a:bodyPr>
          <a:lstStyle/>
          <a:p>
            <a:r>
              <a:rPr lang="tr-TR" b="1" dirty="0"/>
              <a:t>KOLOREKTAL </a:t>
            </a:r>
            <a:r>
              <a:rPr lang="tr-TR" b="1" dirty="0" smtClean="0"/>
              <a:t>KANSERLER</a:t>
            </a:r>
          </a:p>
          <a:p>
            <a:pPr>
              <a:buNone/>
            </a:pPr>
            <a:endParaRPr lang="tr-TR" dirty="0" smtClean="0"/>
          </a:p>
          <a:p>
            <a:pPr algn="ctr"/>
            <a:r>
              <a:rPr lang="tr-TR" dirty="0" smtClean="0">
                <a:latin typeface="Arial" pitchFamily="34" charset="0"/>
                <a:cs typeface="Arial" pitchFamily="34" charset="0"/>
              </a:rPr>
              <a:t>Curcumin</a:t>
            </a:r>
            <a:r>
              <a:rPr lang="tr-TR" dirty="0">
                <a:latin typeface="Arial" pitchFamily="34" charset="0"/>
                <a:cs typeface="Arial" pitchFamily="34" charset="0"/>
              </a:rPr>
              <a:t>, yüzyıllardan beri geleneksel Hint tıbbında anti-inflamatuar ve antikanserojenik özellikleri dolayısıyla </a:t>
            </a:r>
            <a:r>
              <a:rPr lang="tr-TR" dirty="0" smtClean="0">
                <a:latin typeface="Arial" pitchFamily="34" charset="0"/>
                <a:cs typeface="Arial" pitchFamily="34" charset="0"/>
              </a:rPr>
              <a:t>yoğun olarak kullanılmaktadır.</a:t>
            </a:r>
            <a:endParaRPr lang="tr-TR" dirty="0">
              <a:latin typeface="Arial" pitchFamily="34" charset="0"/>
              <a:cs typeface="Arial" pitchFamily="34" charset="0"/>
            </a:endParaRPr>
          </a:p>
          <a:p>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latin typeface="Arial" pitchFamily="34" charset="0"/>
                <a:cs typeface="Arial" pitchFamily="34" charset="0"/>
              </a:rPr>
              <a:t>Bir çok araştırmacı grup tarafından curcuminin aralarında kolorektal kanserler başta olmak üzere bulunduğu çeşitli kanser türlerinde iyi ve güvenilir bir tedavi edici madde olabileceği konusunda parlak gelecekler vaat eden birçok  araştırmalar yapılmıştır.</a:t>
            </a:r>
            <a:endParaRPr lang="tr-TR" dirty="0">
              <a:latin typeface="Arial" pitchFamily="34" charset="0"/>
              <a:cs typeface="Arial" pitchFamily="34" charset="0"/>
            </a:endParaRPr>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kanser hücresi"/>
          <p:cNvPicPr>
            <a:picLocks noGrp="1"/>
          </p:cNvPicPr>
          <p:nvPr>
            <p:ph idx="1"/>
          </p:nvPr>
        </p:nvPicPr>
        <p:blipFill>
          <a:blip r:embed="rId2" cstate="print"/>
          <a:srcRect/>
          <a:stretch>
            <a:fillRect/>
          </a:stretch>
        </p:blipFill>
        <p:spPr bwMode="auto">
          <a:xfrm>
            <a:off x="2051720" y="188640"/>
            <a:ext cx="4536504" cy="2222500"/>
          </a:xfrm>
          <a:prstGeom prst="rect">
            <a:avLst/>
          </a:prstGeom>
          <a:noFill/>
          <a:ln w="9525">
            <a:noFill/>
            <a:miter lim="800000"/>
            <a:headEnd/>
            <a:tailEnd/>
          </a:ln>
        </p:spPr>
      </p:pic>
      <p:sp>
        <p:nvSpPr>
          <p:cNvPr id="5" name="4 Dikdörtgen"/>
          <p:cNvSpPr/>
          <p:nvPr/>
        </p:nvSpPr>
        <p:spPr>
          <a:xfrm>
            <a:off x="971600" y="2780928"/>
            <a:ext cx="6912768" cy="2246769"/>
          </a:xfrm>
          <a:prstGeom prst="rect">
            <a:avLst/>
          </a:prstGeom>
        </p:spPr>
        <p:txBody>
          <a:bodyPr wrap="square">
            <a:spAutoFit/>
          </a:bodyPr>
          <a:lstStyle/>
          <a:p>
            <a:r>
              <a:rPr lang="tr-TR" dirty="0"/>
              <a:t> </a:t>
            </a:r>
            <a:r>
              <a:rPr lang="tr-TR" sz="2800" dirty="0">
                <a:latin typeface="Arial" pitchFamily="34" charset="0"/>
                <a:cs typeface="Arial" pitchFamily="34" charset="0"/>
              </a:rPr>
              <a:t>Curcumin’in antioksidan, antiinflamatuar, antiviral, antikanserojen ve antifungal etkileri bulunmaktadır. Çalışmalar curcumin’in insanlar için toksik olmadığını </a:t>
            </a:r>
            <a:r>
              <a:rPr lang="tr-TR" sz="2800" dirty="0" smtClean="0">
                <a:latin typeface="Arial" pitchFamily="34" charset="0"/>
                <a:cs typeface="Arial" pitchFamily="34" charset="0"/>
              </a:rPr>
              <a:t>göstermiştir..</a:t>
            </a:r>
            <a:endParaRPr lang="tr-TR" sz="2800" dirty="0">
              <a:latin typeface="Arial" pitchFamily="34" charset="0"/>
              <a:cs typeface="Arial" pitchFamily="34" charset="0"/>
            </a:endParaRPr>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1"/>
            <a:ext cx="8229600" cy="3672408"/>
          </a:xfrm>
        </p:spPr>
        <p:txBody>
          <a:bodyPr>
            <a:normAutofit lnSpcReduction="10000"/>
          </a:bodyPr>
          <a:lstStyle/>
          <a:p>
            <a:r>
              <a:rPr lang="tr-TR" dirty="0">
                <a:latin typeface="Arial" pitchFamily="34" charset="0"/>
                <a:cs typeface="Arial" pitchFamily="34" charset="0"/>
              </a:rPr>
              <a:t>Zerdeçal ameliyat </a:t>
            </a:r>
            <a:r>
              <a:rPr lang="tr-TR" dirty="0" smtClean="0">
                <a:latin typeface="Arial" pitchFamily="34" charset="0"/>
                <a:cs typeface="Arial" pitchFamily="34" charset="0"/>
              </a:rPr>
              <a:t>sonrasında ise </a:t>
            </a:r>
            <a:r>
              <a:rPr lang="tr-TR" dirty="0">
                <a:latin typeface="Arial" pitchFamily="34" charset="0"/>
                <a:cs typeface="Arial" pitchFamily="34" charset="0"/>
              </a:rPr>
              <a:t>iltihaplanmayı azaltmakta etkilidir. Kandaki topaklanma oluşumunu indirgeyerek ateroskleroz’u önler. Zerdeçalda bulunan curcumin gastrik ülser ve mide kanseri ile ilgili bağlantılı olan helikobakter’in büyümesini </a:t>
            </a:r>
            <a:r>
              <a:rPr lang="tr-TR" dirty="0" smtClean="0">
                <a:latin typeface="Arial" pitchFamily="34" charset="0"/>
                <a:cs typeface="Arial" pitchFamily="34" charset="0"/>
              </a:rPr>
              <a:t>de engeller</a:t>
            </a:r>
            <a:r>
              <a:rPr lang="tr-TR" dirty="0">
                <a:latin typeface="Arial" pitchFamily="34" charset="0"/>
                <a:cs typeface="Arial" pitchFamily="34" charset="0"/>
              </a:rPr>
              <a:t>.</a:t>
            </a:r>
            <a:br>
              <a:rPr lang="tr-TR" dirty="0">
                <a:latin typeface="Arial" pitchFamily="34" charset="0"/>
                <a:cs typeface="Arial" pitchFamily="34" charset="0"/>
              </a:rPr>
            </a:br>
            <a:endParaRPr lang="tr-TR" dirty="0">
              <a:latin typeface="Arial" pitchFamily="34" charset="0"/>
              <a:cs typeface="Arial" pitchFamily="34" charset="0"/>
            </a:endParaRPr>
          </a:p>
        </p:txBody>
      </p:sp>
      <p:pic>
        <p:nvPicPr>
          <p:cNvPr id="2050" name="Picture 2" descr="D:\images (1).jpg"/>
          <p:cNvPicPr>
            <a:picLocks noChangeAspect="1" noChangeArrowheads="1"/>
          </p:cNvPicPr>
          <p:nvPr/>
        </p:nvPicPr>
        <p:blipFill>
          <a:blip r:embed="rId2" cstate="print"/>
          <a:srcRect/>
          <a:stretch>
            <a:fillRect/>
          </a:stretch>
        </p:blipFill>
        <p:spPr bwMode="auto">
          <a:xfrm>
            <a:off x="1547664" y="4869160"/>
            <a:ext cx="5976664" cy="1772419"/>
          </a:xfrm>
          <a:prstGeom prst="rect">
            <a:avLst/>
          </a:prstGeom>
          <a:noFill/>
        </p:spPr>
      </p:pic>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molecule image"/>
          <p:cNvPicPr>
            <a:picLocks noGrp="1"/>
          </p:cNvPicPr>
          <p:nvPr>
            <p:ph idx="1"/>
          </p:nvPr>
        </p:nvPicPr>
        <p:blipFill>
          <a:blip r:embed="rId2" cstate="print"/>
          <a:srcRect/>
          <a:stretch>
            <a:fillRect/>
          </a:stretch>
        </p:blipFill>
        <p:spPr bwMode="auto">
          <a:xfrm>
            <a:off x="1835695" y="4293096"/>
            <a:ext cx="5040561" cy="1219150"/>
          </a:xfrm>
          <a:prstGeom prst="rect">
            <a:avLst/>
          </a:prstGeom>
          <a:noFill/>
          <a:ln w="9525">
            <a:noFill/>
            <a:miter lim="800000"/>
            <a:headEnd/>
            <a:tailEnd/>
          </a:ln>
        </p:spPr>
      </p:pic>
      <p:sp>
        <p:nvSpPr>
          <p:cNvPr id="5" name="4 Dikdörtgen"/>
          <p:cNvSpPr/>
          <p:nvPr/>
        </p:nvSpPr>
        <p:spPr>
          <a:xfrm>
            <a:off x="755576" y="620688"/>
            <a:ext cx="7848872" cy="3724096"/>
          </a:xfrm>
          <a:prstGeom prst="rect">
            <a:avLst/>
          </a:prstGeom>
        </p:spPr>
        <p:txBody>
          <a:bodyPr wrap="square">
            <a:spAutoFit/>
          </a:bodyPr>
          <a:lstStyle/>
          <a:p>
            <a:r>
              <a:rPr lang="tr-TR" sz="3200" b="1" dirty="0"/>
              <a:t>AKTİF BİLEŞENLERİ</a:t>
            </a:r>
            <a:r>
              <a:rPr lang="tr-TR" dirty="0"/>
              <a:t/>
            </a:r>
            <a:br>
              <a:rPr lang="tr-TR" dirty="0"/>
            </a:br>
            <a:r>
              <a:rPr lang="tr-TR" dirty="0"/>
              <a:t/>
            </a:r>
            <a:br>
              <a:rPr lang="tr-TR" dirty="0"/>
            </a:br>
            <a:r>
              <a:rPr lang="tr-TR" sz="2400" dirty="0">
                <a:latin typeface="Arial" pitchFamily="34" charset="0"/>
                <a:cs typeface="Arial" pitchFamily="34" charset="0"/>
              </a:rPr>
              <a:t>Aktif bileşenlerinde flavonoid curcumin (diferuloylmethane) ve tumerone, atlantane ve zingiberone dahil olmak üzere çeşitli uçucu yağlar bulunmaktadır. Diğer </a:t>
            </a:r>
            <a:r>
              <a:rPr lang="tr-TR" sz="2400" dirty="0" smtClean="0">
                <a:latin typeface="Arial" pitchFamily="34" charset="0"/>
                <a:cs typeface="Arial" pitchFamily="34" charset="0"/>
              </a:rPr>
              <a:t>bileşenleri</a:t>
            </a:r>
            <a:r>
              <a:rPr lang="tr-TR" sz="2400" dirty="0">
                <a:latin typeface="Arial" pitchFamily="34" charset="0"/>
                <a:cs typeface="Arial" pitchFamily="34" charset="0"/>
              </a:rPr>
              <a:t>:</a:t>
            </a:r>
            <a:r>
              <a:rPr lang="tr-TR" sz="2400" dirty="0" smtClean="0">
                <a:latin typeface="Arial" pitchFamily="34" charset="0"/>
                <a:cs typeface="Arial" pitchFamily="34" charset="0"/>
              </a:rPr>
              <a:t>şekerler</a:t>
            </a:r>
            <a:r>
              <a:rPr lang="tr-TR" sz="2400" dirty="0">
                <a:latin typeface="Arial" pitchFamily="34" charset="0"/>
                <a:cs typeface="Arial" pitchFamily="34" charset="0"/>
              </a:rPr>
              <a:t>, proteinler ve reçineleri içerir. Ham zerdeçalın içerisinde 0.3-5.4 oranında curcumin bulunmaktadır. Curcumin’in </a:t>
            </a:r>
            <a:r>
              <a:rPr lang="tr-TR" sz="2400" dirty="0" smtClean="0">
                <a:latin typeface="Arial" pitchFamily="34" charset="0"/>
                <a:cs typeface="Arial" pitchFamily="34" charset="0"/>
              </a:rPr>
              <a:t>yapı formülü </a:t>
            </a:r>
            <a:r>
              <a:rPr lang="tr-TR" sz="2400" dirty="0">
                <a:latin typeface="Arial" pitchFamily="34" charset="0"/>
                <a:cs typeface="Arial" pitchFamily="34" charset="0"/>
              </a:rPr>
              <a:t>aşağıda belirtilmiştir</a:t>
            </a:r>
            <a:r>
              <a:rPr lang="tr-TR" dirty="0">
                <a:latin typeface="Arial" pitchFamily="34" charset="0"/>
                <a:cs typeface="Arial" pitchFamily="34" charset="0"/>
              </a:rPr>
              <a:t>.</a:t>
            </a:r>
            <a:r>
              <a:rPr lang="tr-TR" dirty="0"/>
              <a:t/>
            </a:r>
            <a:br>
              <a:rPr lang="tr-TR" dirty="0"/>
            </a:br>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433467"/>
          </a:xfrm>
        </p:spPr>
        <p:txBody>
          <a:bodyPr>
            <a:normAutofit/>
          </a:bodyPr>
          <a:lstStyle/>
          <a:p>
            <a:r>
              <a:rPr lang="tr-TR" b="1" dirty="0"/>
              <a:t>FARMAKOKİNETİĞİ</a:t>
            </a:r>
            <a:r>
              <a:rPr lang="tr-TR" dirty="0"/>
              <a:t/>
            </a:r>
            <a:br>
              <a:rPr lang="tr-TR" dirty="0"/>
            </a:br>
            <a:r>
              <a:rPr lang="tr-TR" dirty="0"/>
              <a:t/>
            </a:r>
            <a:br>
              <a:rPr lang="tr-TR" dirty="0"/>
            </a:br>
            <a:r>
              <a:rPr lang="tr-TR" dirty="0">
                <a:latin typeface="Arial" pitchFamily="34" charset="0"/>
                <a:cs typeface="Arial" pitchFamily="34" charset="0"/>
              </a:rPr>
              <a:t>Hayvanlar üzerinde yapılan araştırmalarda curcumin’in 40-85 oranında bağırsak mukozasında ve karaciğerde metabolize olan absorbe flavonoidlerin çoğu, sindirim kanalından değişmeden geçtiğini </a:t>
            </a:r>
            <a:r>
              <a:rPr lang="tr-TR" dirty="0" smtClean="0">
                <a:latin typeface="Arial" pitchFamily="34" charset="0"/>
                <a:cs typeface="Arial" pitchFamily="34" charset="0"/>
              </a:rPr>
              <a:t>ortaya çıkarmıştır. </a:t>
            </a:r>
            <a:endParaRPr lang="tr-TR" dirty="0">
              <a:latin typeface="Arial" pitchFamily="34" charset="0"/>
              <a:cs typeface="Arial" pitchFamily="34" charset="0"/>
            </a:endParaRPr>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tr-TR" dirty="0">
                <a:latin typeface="Arial" pitchFamily="34" charset="0"/>
                <a:cs typeface="Arial" pitchFamily="34" charset="0"/>
              </a:rPr>
              <a:t>Emilim </a:t>
            </a:r>
            <a:r>
              <a:rPr lang="tr-TR" dirty="0" smtClean="0">
                <a:latin typeface="Arial" pitchFamily="34" charset="0"/>
                <a:cs typeface="Arial" pitchFamily="34" charset="0"/>
              </a:rPr>
              <a:t>oranının </a:t>
            </a:r>
            <a:r>
              <a:rPr lang="tr-TR" dirty="0">
                <a:latin typeface="Arial" pitchFamily="34" charset="0"/>
                <a:cs typeface="Arial" pitchFamily="34" charset="0"/>
              </a:rPr>
              <a:t>düşük </a:t>
            </a:r>
            <a:r>
              <a:rPr lang="tr-TR" dirty="0" smtClean="0">
                <a:latin typeface="Arial" pitchFamily="34" charset="0"/>
                <a:cs typeface="Arial" pitchFamily="34" charset="0"/>
              </a:rPr>
              <a:t>olmasından dolayı, </a:t>
            </a:r>
            <a:r>
              <a:rPr lang="tr-TR" dirty="0">
                <a:latin typeface="Arial" pitchFamily="34" charset="0"/>
                <a:cs typeface="Arial" pitchFamily="34" charset="0"/>
              </a:rPr>
              <a:t>curcimin genellikle emme ve gelişmiş antiinflamatuar etki için bromelain ile formüle edilmiştir.</a:t>
            </a:r>
            <a:endParaRPr lang="en-US" dirty="0"/>
          </a:p>
        </p:txBody>
      </p:sp>
    </p:spTree>
    <p:extLst>
      <p:ext uri="{BB962C8B-B14F-4D97-AF65-F5344CB8AC3E}">
        <p14:creationId xmlns:p14="http://schemas.microsoft.com/office/powerpoint/2010/main" val="3069616607"/>
      </p:ext>
    </p:extLst>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r>
              <a:rPr lang="tr-TR" dirty="0"/>
              <a:t>Kan Pıhtılaşmasına Karşı Etkisi</a:t>
            </a:r>
          </a:p>
          <a:p>
            <a:r>
              <a:rPr lang="tr-TR" dirty="0"/>
              <a:t>Kanser’e Etkisi</a:t>
            </a:r>
          </a:p>
          <a:p>
            <a:r>
              <a:rPr lang="tr-TR" dirty="0"/>
              <a:t>Kognitif Fonksiyonlara Etkisi</a:t>
            </a:r>
          </a:p>
          <a:p>
            <a:r>
              <a:rPr lang="tr-TR" dirty="0"/>
              <a:t>Mide Yangısına Etkisi</a:t>
            </a:r>
          </a:p>
          <a:p>
            <a:r>
              <a:rPr lang="tr-TR" dirty="0"/>
              <a:t>Safra Kesesi Taşlarından Korunma/Safra Akımına Etkisi</a:t>
            </a:r>
          </a:p>
          <a:p>
            <a:r>
              <a:rPr lang="tr-TR" dirty="0"/>
              <a:t>Yüksek Kolesterole Etkisi</a:t>
            </a:r>
          </a:p>
          <a:p>
            <a:r>
              <a:rPr lang="tr-TR" dirty="0" err="1"/>
              <a:t>Romatoid</a:t>
            </a:r>
            <a:r>
              <a:rPr lang="tr-TR" dirty="0"/>
              <a:t> </a:t>
            </a:r>
            <a:r>
              <a:rPr lang="tr-TR" dirty="0" err="1" smtClean="0"/>
              <a:t>Artrit’e</a:t>
            </a:r>
            <a:r>
              <a:rPr lang="tr-TR" dirty="0" smtClean="0"/>
              <a:t> </a:t>
            </a:r>
            <a:r>
              <a:rPr lang="tr-TR" dirty="0"/>
              <a:t>Etkisi</a:t>
            </a:r>
          </a:p>
          <a:p>
            <a:endParaRPr lang="tr-TR" dirty="0"/>
          </a:p>
        </p:txBody>
      </p:sp>
      <p:sp>
        <p:nvSpPr>
          <p:cNvPr id="4" name="3 Metin kutusu"/>
          <p:cNvSpPr txBox="1"/>
          <p:nvPr/>
        </p:nvSpPr>
        <p:spPr>
          <a:xfrm>
            <a:off x="1475656" y="620688"/>
            <a:ext cx="5616624" cy="584775"/>
          </a:xfrm>
          <a:prstGeom prst="rect">
            <a:avLst/>
          </a:prstGeom>
          <a:noFill/>
        </p:spPr>
        <p:txBody>
          <a:bodyPr wrap="square" rtlCol="0">
            <a:spAutoFit/>
          </a:bodyPr>
          <a:lstStyle/>
          <a:p>
            <a:r>
              <a:rPr lang="tr-TR" sz="3200" b="1" dirty="0" smtClean="0"/>
              <a:t>Turmerik  Etki  Alanı</a:t>
            </a:r>
            <a:endParaRPr lang="tr-TR" sz="3200" b="1"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5289451"/>
          </a:xfrm>
        </p:spPr>
        <p:txBody>
          <a:bodyPr>
            <a:normAutofit/>
          </a:bodyPr>
          <a:lstStyle/>
          <a:p>
            <a:r>
              <a:rPr lang="tr-TR" b="1" dirty="0" smtClean="0">
                <a:latin typeface="Arial" pitchFamily="34" charset="0"/>
                <a:cs typeface="Arial" pitchFamily="34" charset="0"/>
              </a:rPr>
              <a:t>UygulamaAlanları:                                         </a:t>
            </a:r>
            <a:r>
              <a:rPr lang="tr-TR" dirty="0">
                <a:latin typeface="Arial" pitchFamily="34" charset="0"/>
                <a:cs typeface="Arial" pitchFamily="34" charset="0"/>
              </a:rPr>
              <a:t> </a:t>
            </a:r>
            <a:endParaRPr lang="tr-TR" dirty="0" smtClean="0">
              <a:latin typeface="Arial" pitchFamily="34" charset="0"/>
              <a:cs typeface="Arial" pitchFamily="34" charset="0"/>
            </a:endParaRPr>
          </a:p>
          <a:p>
            <a:pPr marL="0" indent="0">
              <a:buNone/>
            </a:pPr>
            <a:endParaRPr lang="tr-TR" dirty="0">
              <a:latin typeface="Arial" pitchFamily="34" charset="0"/>
              <a:cs typeface="Arial" pitchFamily="34" charset="0"/>
            </a:endParaRPr>
          </a:p>
          <a:p>
            <a:r>
              <a:rPr lang="tr-TR" dirty="0" smtClean="0">
                <a:latin typeface="Arial" pitchFamily="34" charset="0"/>
                <a:cs typeface="Arial" pitchFamily="34" charset="0"/>
              </a:rPr>
              <a:t>Dondurmalar</a:t>
            </a:r>
            <a:r>
              <a:rPr lang="tr-TR" dirty="0">
                <a:latin typeface="Arial" pitchFamily="34" charset="0"/>
                <a:cs typeface="Arial" pitchFamily="34" charset="0"/>
              </a:rPr>
              <a:t>, yenilebilir buzlar, süsleme ve kaplama malzemeleri, unlu </a:t>
            </a:r>
            <a:r>
              <a:rPr lang="tr-TR" dirty="0" smtClean="0">
                <a:latin typeface="Arial" pitchFamily="34" charset="0"/>
                <a:cs typeface="Arial" pitchFamily="34" charset="0"/>
              </a:rPr>
              <a:t>mamüller</a:t>
            </a:r>
            <a:r>
              <a:rPr lang="tr-TR" dirty="0">
                <a:latin typeface="Arial" pitchFamily="34" charset="0"/>
                <a:cs typeface="Arial" pitchFamily="34" charset="0"/>
              </a:rPr>
              <a:t>, soslar, çeşni maddeleri, turşular, hardal, kaplanmış </a:t>
            </a:r>
            <a:r>
              <a:rPr lang="tr-TR" dirty="0" smtClean="0">
                <a:latin typeface="Arial" pitchFamily="34" charset="0"/>
                <a:cs typeface="Arial" pitchFamily="34" charset="0"/>
              </a:rPr>
              <a:t>çerezler </a:t>
            </a:r>
            <a:r>
              <a:rPr lang="tr-TR" dirty="0">
                <a:latin typeface="Arial" pitchFamily="34" charset="0"/>
                <a:cs typeface="Arial" pitchFamily="34" charset="0"/>
              </a:rPr>
              <a:t>ve diğer yağ emülsiyonları, reçeller, jöleler, marmelatlar</a:t>
            </a:r>
            <a:r>
              <a:rPr lang="tr-TR" dirty="0" smtClean="0">
                <a:latin typeface="Arial" pitchFamily="34" charset="0"/>
                <a:cs typeface="Arial" pitchFamily="34" charset="0"/>
              </a:rPr>
              <a:t>, </a:t>
            </a:r>
            <a:r>
              <a:rPr lang="tr-TR" dirty="0">
                <a:latin typeface="Arial" pitchFamily="34" charset="0"/>
                <a:cs typeface="Arial" pitchFamily="34" charset="0"/>
              </a:rPr>
              <a:t>sosisler, salamlar, pateler, pastırma </a:t>
            </a:r>
            <a:r>
              <a:rPr lang="tr-TR" dirty="0" smtClean="0">
                <a:latin typeface="Arial" pitchFamily="34" charset="0"/>
                <a:cs typeface="Arial" pitchFamily="34" charset="0"/>
              </a:rPr>
              <a:t>ünleri</a:t>
            </a:r>
            <a:r>
              <a:rPr lang="tr-TR" dirty="0">
                <a:latin typeface="Arial" pitchFamily="34" charset="0"/>
                <a:cs typeface="Arial" pitchFamily="34" charset="0"/>
              </a:rPr>
              <a:t>, </a:t>
            </a:r>
            <a:r>
              <a:rPr lang="tr-TR" dirty="0" smtClean="0">
                <a:latin typeface="Arial" pitchFamily="34" charset="0"/>
                <a:cs typeface="Arial" pitchFamily="34" charset="0"/>
              </a:rPr>
              <a:t>margarinler</a:t>
            </a:r>
            <a:r>
              <a:rPr lang="tr-TR" dirty="0" smtClean="0"/>
              <a:t>..</a:t>
            </a:r>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tr-TR" dirty="0"/>
              <a:t>Kurkumin suda çözünmez</a:t>
            </a:r>
            <a:r>
              <a:rPr lang="tr-TR" dirty="0" smtClean="0"/>
              <a:t>, </a:t>
            </a:r>
            <a:r>
              <a:rPr lang="tr-TR" dirty="0"/>
              <a:t>yağ ve alkol içerisinde çözünür. Kurkumin oldukça kararlı bir yapıda olup, gıdalara parlak turuncu-sarı bir renk verir. Asyalıların yemek yapımında turmerik, baharat olarak kullanılırken, batı ülkelerde boya maddesi olarak </a:t>
            </a:r>
            <a:r>
              <a:rPr lang="tr-TR" dirty="0" smtClean="0"/>
              <a:t>tüketilir.</a:t>
            </a:r>
            <a:endParaRPr lang="en-US" dirty="0"/>
          </a:p>
          <a:p>
            <a:endParaRPr lang="en-US" dirty="0"/>
          </a:p>
        </p:txBody>
      </p:sp>
    </p:spTree>
    <p:extLst>
      <p:ext uri="{BB962C8B-B14F-4D97-AF65-F5344CB8AC3E}">
        <p14:creationId xmlns:p14="http://schemas.microsoft.com/office/powerpoint/2010/main" val="155217256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tr-TR" dirty="0"/>
              <a:t>Kurkumin, pH'ın 7.5'den yüksek olduğu alkali ortamlarda kararlı değildir. Birçok gıda maddesi böyle yüksek pH değerine zaten sahip değildir.</a:t>
            </a:r>
            <a:endParaRPr lang="en-US" dirty="0"/>
          </a:p>
          <a:p>
            <a:endParaRPr lang="en-US" dirty="0"/>
          </a:p>
        </p:txBody>
      </p:sp>
    </p:spTree>
    <p:extLst>
      <p:ext uri="{BB962C8B-B14F-4D97-AF65-F5344CB8AC3E}">
        <p14:creationId xmlns:p14="http://schemas.microsoft.com/office/powerpoint/2010/main" val="103644518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tr-TR" dirty="0"/>
              <a:t>Kurkumin, ışığa karşı duyarlıdır fakat gıdaların proses esnasındaki </a:t>
            </a:r>
            <a:r>
              <a:rPr lang="tr-TR" dirty="0" smtClean="0"/>
              <a:t>sıcaklıklarında  </a:t>
            </a:r>
            <a:r>
              <a:rPr lang="tr-TR" dirty="0"/>
              <a:t>kararlıdır. Işığa karşı hassasiyeti, alüminyum iyonu eklenerek düşürülebilir</a:t>
            </a:r>
            <a:r>
              <a:rPr lang="tr-TR" dirty="0" smtClean="0"/>
              <a:t>. Alüminyum </a:t>
            </a:r>
            <a:r>
              <a:rPr lang="tr-TR" dirty="0"/>
              <a:t>iyonu kurkumin ile kompleks oluşturur ve kurkuminin ışık tarafından bozulmasını önler.</a:t>
            </a:r>
            <a:endParaRPr lang="en-US" dirty="0"/>
          </a:p>
          <a:p>
            <a:pPr marL="0" indent="0">
              <a:buNone/>
            </a:pPr>
            <a:endParaRPr lang="en-US" dirty="0"/>
          </a:p>
        </p:txBody>
      </p:sp>
    </p:spTree>
    <p:extLst>
      <p:ext uri="{BB962C8B-B14F-4D97-AF65-F5344CB8AC3E}">
        <p14:creationId xmlns:p14="http://schemas.microsoft.com/office/powerpoint/2010/main" val="414126701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tr-TR" dirty="0"/>
              <a:t>Günümüzde, kurkumin tuzları da bulunmaktadır. Bunlar suda çözünebilir, dolayısıyla kurkuminin kullanılabildiği gıda yelpazesi daha da genişler.</a:t>
            </a:r>
            <a:endParaRPr lang="en-US" dirty="0"/>
          </a:p>
          <a:p>
            <a:endParaRPr lang="en-US" dirty="0"/>
          </a:p>
        </p:txBody>
      </p:sp>
      <p:pic>
        <p:nvPicPr>
          <p:cNvPr id="4" name="5 Resim" descr="Kurkumin ile renklendirilmiş limonlu dondurm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3933056"/>
            <a:ext cx="3168352" cy="1872208"/>
          </a:xfrm>
          <a:prstGeom prst="rect">
            <a:avLst/>
          </a:prstGeom>
          <a:noFill/>
          <a:ln>
            <a:noFill/>
          </a:ln>
        </p:spPr>
      </p:pic>
      <p:pic>
        <p:nvPicPr>
          <p:cNvPr id="5" name="4 Resim" descr="Kurkumin, turmerik adlı baharattan elde edilen bir pigmentti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4005064"/>
            <a:ext cx="2520280" cy="1800200"/>
          </a:xfrm>
          <a:prstGeom prst="rect">
            <a:avLst/>
          </a:prstGeom>
          <a:noFill/>
          <a:ln>
            <a:noFill/>
          </a:ln>
        </p:spPr>
      </p:pic>
    </p:spTree>
    <p:extLst>
      <p:ext uri="{BB962C8B-B14F-4D97-AF65-F5344CB8AC3E}">
        <p14:creationId xmlns:p14="http://schemas.microsoft.com/office/powerpoint/2010/main" val="273754537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9"/>
            <a:ext cx="8229600" cy="3240359"/>
          </a:xfrm>
        </p:spPr>
        <p:txBody>
          <a:bodyPr>
            <a:normAutofit fontScale="92500" lnSpcReduction="10000"/>
          </a:bodyPr>
          <a:lstStyle/>
          <a:p>
            <a:r>
              <a:rPr lang="tr-TR" dirty="0">
                <a:latin typeface="Arial" pitchFamily="34" charset="0"/>
                <a:cs typeface="Arial" pitchFamily="34" charset="0"/>
              </a:rPr>
              <a:t>Kurkumin, hint safranı </a:t>
            </a:r>
            <a:r>
              <a:rPr lang="tr-TR" dirty="0" smtClean="0">
                <a:latin typeface="Arial" pitchFamily="34" charset="0"/>
                <a:cs typeface="Arial" pitchFamily="34" charset="0"/>
              </a:rPr>
              <a:t>veya </a:t>
            </a:r>
            <a:r>
              <a:rPr lang="tr-TR" dirty="0">
                <a:latin typeface="Arial" pitchFamily="34" charset="0"/>
                <a:cs typeface="Arial" pitchFamily="34" charset="0"/>
              </a:rPr>
              <a:t>köri baharatlarının içinde yer </a:t>
            </a:r>
            <a:r>
              <a:rPr lang="tr-TR" dirty="0" smtClean="0">
                <a:latin typeface="Arial" pitchFamily="34" charset="0"/>
                <a:cs typeface="Arial" pitchFamily="34" charset="0"/>
              </a:rPr>
              <a:t>alır </a:t>
            </a:r>
            <a:r>
              <a:rPr lang="tr-TR" dirty="0">
                <a:latin typeface="Arial" pitchFamily="34" charset="0"/>
                <a:cs typeface="Arial" pitchFamily="34" charset="0"/>
              </a:rPr>
              <a:t>ve yıllardır diyetlerimizin </a:t>
            </a:r>
            <a:r>
              <a:rPr lang="tr-TR" dirty="0" smtClean="0">
                <a:latin typeface="Arial" pitchFamily="34" charset="0"/>
                <a:cs typeface="Arial" pitchFamily="34" charset="0"/>
              </a:rPr>
              <a:t>önemli bir </a:t>
            </a:r>
            <a:r>
              <a:rPr lang="tr-TR" dirty="0">
                <a:latin typeface="Arial" pitchFamily="34" charset="0"/>
                <a:cs typeface="Arial" pitchFamily="34" charset="0"/>
              </a:rPr>
              <a:t>parçası durumundadır.</a:t>
            </a:r>
          </a:p>
          <a:p>
            <a:r>
              <a:rPr lang="tr-TR" dirty="0">
                <a:latin typeface="Arial" pitchFamily="34" charset="0"/>
                <a:cs typeface="Arial" pitchFamily="34" charset="0"/>
              </a:rPr>
              <a:t>Kurkumin gıdalara </a:t>
            </a:r>
            <a:r>
              <a:rPr lang="tr-TR" dirty="0" smtClean="0">
                <a:latin typeface="Arial" pitchFamily="34" charset="0"/>
                <a:cs typeface="Arial" pitchFamily="34" charset="0"/>
              </a:rPr>
              <a:t>yoğun </a:t>
            </a:r>
            <a:r>
              <a:rPr lang="tr-TR" dirty="0">
                <a:latin typeface="Arial" pitchFamily="34" charset="0"/>
                <a:cs typeface="Arial" pitchFamily="34" charset="0"/>
              </a:rPr>
              <a:t>sarı renk verir ve hem yağda çözünen, hem de suda çözünen çeşitleri mevcuttur</a:t>
            </a:r>
            <a:r>
              <a:rPr lang="tr-TR" dirty="0"/>
              <a:t>.</a:t>
            </a:r>
          </a:p>
          <a:p>
            <a:endParaRPr lang="tr-TR" dirty="0"/>
          </a:p>
        </p:txBody>
      </p:sp>
      <p:pic>
        <p:nvPicPr>
          <p:cNvPr id="4" name="3 Resim" descr="Kurkumin ile renklendirilmiş bir past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4077072"/>
            <a:ext cx="6840760" cy="2304256"/>
          </a:xfrm>
          <a:prstGeom prst="rect">
            <a:avLst/>
          </a:prstGeom>
          <a:noFill/>
          <a:ln>
            <a:noFill/>
          </a:ln>
        </p:spPr>
      </p:pic>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extLst>
              <p:ext uri="{D42A27DB-BD31-4B8C-83A1-F6EECF244321}">
                <p14:modId xmlns:p14="http://schemas.microsoft.com/office/powerpoint/2010/main" val="1956553972"/>
              </p:ext>
            </p:extLst>
          </p:nvPr>
        </p:nvGraphicFramePr>
        <p:xfrm>
          <a:off x="1187624" y="1124744"/>
          <a:ext cx="6192688" cy="4968552"/>
        </p:xfrm>
        <a:graphic>
          <a:graphicData uri="http://schemas.openxmlformats.org/presentationml/2006/ole">
            <mc:AlternateContent xmlns:mc="http://schemas.openxmlformats.org/markup-compatibility/2006">
              <mc:Choice xmlns:v="urn:schemas-microsoft-com:vml" Requires="v">
                <p:oleObj spid="_x0000_s1053" name="Acrobat Document" r:id="rId3" imgW="5668166" imgH="8019048" progId="AcroExch.Document.7">
                  <p:embed/>
                </p:oleObj>
              </mc:Choice>
              <mc:Fallback>
                <p:oleObj name="Acrobat Document" r:id="rId3" imgW="5668166" imgH="8019048" progId="AcroExch.Document.7">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1124744"/>
                        <a:ext cx="6192688" cy="4968552"/>
                      </a:xfrm>
                      <a:prstGeom prst="rect">
                        <a:avLst/>
                      </a:prstGeom>
                      <a:noFill/>
                      <a:ln>
                        <a:noFill/>
                      </a:ln>
                      <a:effectLst/>
                      <a:extLst/>
                    </p:spPr>
                  </p:pic>
                </p:oleObj>
              </mc:Fallback>
            </mc:AlternateContent>
          </a:graphicData>
        </a:graphic>
      </p:graphicFrame>
      <p:sp>
        <p:nvSpPr>
          <p:cNvPr id="6" name="5 Metin kutusu"/>
          <p:cNvSpPr txBox="1"/>
          <p:nvPr/>
        </p:nvSpPr>
        <p:spPr>
          <a:xfrm>
            <a:off x="1187624" y="548680"/>
            <a:ext cx="5036635" cy="461665"/>
          </a:xfrm>
          <a:prstGeom prst="rect">
            <a:avLst/>
          </a:prstGeom>
          <a:noFill/>
        </p:spPr>
        <p:txBody>
          <a:bodyPr wrap="none" rtlCol="0">
            <a:spAutoFit/>
          </a:bodyPr>
          <a:lstStyle/>
          <a:p>
            <a:r>
              <a:rPr lang="tr-TR" sz="2400" b="1" dirty="0" smtClean="0"/>
              <a:t>Turmerik hakkında bir makale örneği..</a:t>
            </a:r>
            <a:endParaRPr lang="tr-TR" sz="2400" b="1"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Kapsül olarak turmerik..</a:t>
            </a:r>
            <a:endParaRPr lang="tr-TR" dirty="0"/>
          </a:p>
        </p:txBody>
      </p:sp>
      <p:pic>
        <p:nvPicPr>
          <p:cNvPr id="4" name="thumbImageShow-GncTurmericCurcuminKapslmgZerdaalKkEkstresi" descr="http://magento.bilmiyorum.com/media/catalog/product/cache/2/image/165x/040ec09b1e35df139433887a97daa66f/g/n/gnc-turmeric-curcumin-100-kapsul-500-mg-zerdecal-koku-ekstresi.jpg"/>
          <p:cNvPicPr>
            <a:picLocks noGrp="1"/>
          </p:cNvPicPr>
          <p:nvPr>
            <p:ph idx="1"/>
          </p:nvPr>
        </p:nvPicPr>
        <p:blipFill>
          <a:blip r:embed="rId2" cstate="print"/>
          <a:srcRect/>
          <a:stretch>
            <a:fillRect/>
          </a:stretch>
        </p:blipFill>
        <p:spPr bwMode="auto">
          <a:xfrm>
            <a:off x="2483768" y="1988840"/>
            <a:ext cx="3744416" cy="2736304"/>
          </a:xfrm>
          <a:prstGeom prst="rect">
            <a:avLst/>
          </a:prstGeom>
          <a:noFill/>
          <a:ln w="9525">
            <a:noFill/>
            <a:miter lim="800000"/>
            <a:headEnd/>
            <a:tailEnd/>
          </a:ln>
        </p:spPr>
      </p:pic>
      <p:sp>
        <p:nvSpPr>
          <p:cNvPr id="5" name="4 Dikdörtgen"/>
          <p:cNvSpPr/>
          <p:nvPr/>
        </p:nvSpPr>
        <p:spPr>
          <a:xfrm>
            <a:off x="1331640" y="5229200"/>
            <a:ext cx="7344816" cy="1077218"/>
          </a:xfrm>
          <a:prstGeom prst="rect">
            <a:avLst/>
          </a:prstGeom>
        </p:spPr>
        <p:txBody>
          <a:bodyPr wrap="square">
            <a:spAutoFit/>
          </a:bodyPr>
          <a:lstStyle/>
          <a:p>
            <a:r>
              <a:rPr lang="tr-TR" sz="3200" dirty="0" smtClean="0">
                <a:latin typeface="Arial" pitchFamily="34" charset="0"/>
                <a:cs typeface="Arial" pitchFamily="34" charset="0"/>
              </a:rPr>
              <a:t>Doktorunuza danışmadan asla kullanmayınız</a:t>
            </a:r>
            <a:endParaRPr lang="tr-TR" sz="3200" dirty="0">
              <a:latin typeface="Arial" pitchFamily="34" charset="0"/>
              <a:cs typeface="Arial" pitchFamily="34" charset="0"/>
            </a:endParaRPr>
          </a:p>
        </p:txBody>
      </p:sp>
      <p:sp>
        <p:nvSpPr>
          <p:cNvPr id="8" name="7 Gülen Yüz"/>
          <p:cNvSpPr/>
          <p:nvPr/>
        </p:nvSpPr>
        <p:spPr>
          <a:xfrm>
            <a:off x="4283968" y="5877272"/>
            <a:ext cx="720080" cy="432048"/>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476672"/>
            <a:ext cx="8229600" cy="940966"/>
          </a:xfrm>
        </p:spPr>
        <p:txBody>
          <a:bodyPr>
            <a:noAutofit/>
          </a:bodyPr>
          <a:lstStyle/>
          <a:p>
            <a:r>
              <a:rPr lang="tr-TR" sz="4800" b="1" dirty="0" smtClean="0"/>
              <a:t>Referanslar</a:t>
            </a:r>
            <a:r>
              <a:rPr lang="tr-TR" sz="4800" dirty="0" smtClean="0"/>
              <a:t/>
            </a:r>
            <a:br>
              <a:rPr lang="tr-TR" sz="4800" dirty="0" smtClean="0"/>
            </a:br>
            <a:endParaRPr lang="tr-TR" sz="4800" dirty="0"/>
          </a:p>
        </p:txBody>
      </p:sp>
      <p:sp>
        <p:nvSpPr>
          <p:cNvPr id="3" name="2 İçerik Yer Tutucusu"/>
          <p:cNvSpPr>
            <a:spLocks noGrp="1"/>
          </p:cNvSpPr>
          <p:nvPr>
            <p:ph idx="1"/>
          </p:nvPr>
        </p:nvSpPr>
        <p:spPr>
          <a:xfrm>
            <a:off x="457200" y="980728"/>
            <a:ext cx="8229600" cy="5145435"/>
          </a:xfrm>
        </p:spPr>
        <p:txBody>
          <a:bodyPr>
            <a:normAutofit/>
          </a:bodyPr>
          <a:lstStyle/>
          <a:p>
            <a:pPr>
              <a:buNone/>
            </a:pPr>
            <a:endParaRPr lang="tr-TR" dirty="0" smtClean="0"/>
          </a:p>
          <a:p>
            <a:pPr fontAlgn="base">
              <a:buFont typeface="Wingdings" pitchFamily="2" charset="2"/>
              <a:buChar char="§"/>
            </a:pPr>
            <a:r>
              <a:rPr lang="tr-TR" dirty="0" smtClean="0"/>
              <a:t> </a:t>
            </a:r>
            <a:r>
              <a:rPr lang="tr-TR" dirty="0" smtClean="0">
                <a:hlinkClick r:id="rId2"/>
              </a:rPr>
              <a:t>http://www.amazon.com/Grain-Brain-Sur</a:t>
            </a:r>
            <a:r>
              <a:rPr lang="tr-TR" dirty="0" smtClean="0"/>
              <a:t>     </a:t>
            </a:r>
          </a:p>
          <a:p>
            <a:pPr fontAlgn="base">
              <a:buFont typeface="Wingdings" pitchFamily="2" charset="2"/>
              <a:buChar char="§"/>
            </a:pPr>
            <a:r>
              <a:rPr lang="tr-TR" dirty="0" smtClean="0"/>
              <a:t>. Aggarwal BB, Kumar A, Bharti AC. Anticancer potential of curcumin: preclinical and clinical studies. Anticancer Res 2003;23(1A):363-398.</a:t>
            </a:r>
          </a:p>
        </p:txBody>
      </p:sp>
      <p:sp>
        <p:nvSpPr>
          <p:cNvPr id="4" name="Rectangle 3"/>
          <p:cNvSpPr/>
          <p:nvPr/>
        </p:nvSpPr>
        <p:spPr>
          <a:xfrm>
            <a:off x="827584" y="4437112"/>
            <a:ext cx="7344816" cy="2062103"/>
          </a:xfrm>
          <a:prstGeom prst="rect">
            <a:avLst/>
          </a:prstGeom>
        </p:spPr>
        <p:txBody>
          <a:bodyPr wrap="square">
            <a:spAutoFit/>
          </a:bodyPr>
          <a:lstStyle/>
          <a:p>
            <a:r>
              <a:rPr lang="tr-TR" sz="3200" dirty="0" smtClean="0"/>
              <a:t>.</a:t>
            </a:r>
            <a:r>
              <a:rPr lang="tr-TR" sz="3200" dirty="0" err="1" smtClean="0"/>
              <a:t>Delgado</a:t>
            </a:r>
            <a:r>
              <a:rPr lang="tr-TR" sz="3200" dirty="0" err="1"/>
              <a:t>-Vargas</a:t>
            </a:r>
            <a:r>
              <a:rPr lang="tr-TR" sz="3200" dirty="0"/>
              <a:t>, F. </a:t>
            </a:r>
            <a:r>
              <a:rPr lang="tr-TR" sz="3200" dirty="0" err="1"/>
              <a:t>and</a:t>
            </a:r>
            <a:r>
              <a:rPr lang="tr-TR" sz="3200" dirty="0"/>
              <a:t> </a:t>
            </a:r>
            <a:r>
              <a:rPr lang="tr-TR" sz="3200" dirty="0" err="1"/>
              <a:t>Paredes-López</a:t>
            </a:r>
            <a:r>
              <a:rPr lang="tr-TR" sz="3200" dirty="0"/>
              <a:t>, O. (</a:t>
            </a:r>
            <a:r>
              <a:rPr lang="tr-TR" sz="3200" dirty="0" err="1"/>
              <a:t>Eds</a:t>
            </a:r>
            <a:r>
              <a:rPr lang="tr-TR" sz="3200" dirty="0"/>
              <a:t>): Natural </a:t>
            </a:r>
            <a:r>
              <a:rPr lang="tr-TR" sz="3200" dirty="0" err="1"/>
              <a:t>colorants</a:t>
            </a:r>
            <a:r>
              <a:rPr lang="tr-TR" sz="3200" dirty="0"/>
              <a:t> </a:t>
            </a:r>
            <a:r>
              <a:rPr lang="tr-TR" sz="3200" dirty="0" err="1"/>
              <a:t>for</a:t>
            </a:r>
            <a:r>
              <a:rPr lang="tr-TR" sz="3200" dirty="0"/>
              <a:t> </a:t>
            </a:r>
            <a:r>
              <a:rPr lang="tr-TR" sz="3200" dirty="0" err="1"/>
              <a:t>food</a:t>
            </a:r>
            <a:r>
              <a:rPr lang="tr-TR" sz="3200" dirty="0"/>
              <a:t> </a:t>
            </a:r>
            <a:r>
              <a:rPr lang="tr-TR" sz="3200" dirty="0" err="1"/>
              <a:t>and</a:t>
            </a:r>
            <a:r>
              <a:rPr lang="tr-TR" sz="3200" dirty="0"/>
              <a:t> </a:t>
            </a:r>
            <a:r>
              <a:rPr lang="tr-TR" sz="3200" dirty="0" err="1"/>
              <a:t>nutraceutical</a:t>
            </a:r>
            <a:r>
              <a:rPr lang="tr-TR" sz="3200" dirty="0"/>
              <a:t> </a:t>
            </a:r>
            <a:r>
              <a:rPr lang="tr-TR" sz="3200" dirty="0" err="1"/>
              <a:t>uses</a:t>
            </a:r>
            <a:r>
              <a:rPr lang="tr-TR" sz="3200" dirty="0"/>
              <a:t>. CRC </a:t>
            </a:r>
            <a:r>
              <a:rPr lang="tr-TR" sz="3200" dirty="0" err="1"/>
              <a:t>Press</a:t>
            </a:r>
            <a:r>
              <a:rPr lang="tr-TR" sz="3200" dirty="0"/>
              <a:t>, 200</a:t>
            </a:r>
            <a:r>
              <a:rPr lang="en-US" sz="3200" dirty="0"/>
              <a:t> </a:t>
            </a:r>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628800"/>
            <a:ext cx="8229600" cy="4525963"/>
          </a:xfrm>
        </p:spPr>
        <p:txBody>
          <a:bodyPr>
            <a:normAutofit fontScale="92500" lnSpcReduction="10000"/>
          </a:bodyPr>
          <a:lstStyle/>
          <a:p>
            <a:endParaRPr lang="tr-TR" sz="7200" dirty="0" smtClean="0">
              <a:latin typeface="Brush Script MT" pitchFamily="66" charset="0"/>
            </a:endParaRPr>
          </a:p>
          <a:p>
            <a:pPr>
              <a:buNone/>
            </a:pPr>
            <a:endParaRPr lang="tr-TR" sz="7200" dirty="0" smtClean="0">
              <a:latin typeface="Brush Script MT" pitchFamily="66" charset="0"/>
            </a:endParaRPr>
          </a:p>
          <a:p>
            <a:pPr>
              <a:buNone/>
            </a:pPr>
            <a:r>
              <a:rPr lang="tr-TR" sz="7200" dirty="0" smtClean="0">
                <a:solidFill>
                  <a:schemeClr val="tx2">
                    <a:lumMod val="75000"/>
                  </a:schemeClr>
                </a:solidFill>
                <a:latin typeface="Brush Script MT" pitchFamily="66" charset="0"/>
              </a:rPr>
              <a:t> </a:t>
            </a:r>
            <a:r>
              <a:rPr lang="tr-TR" sz="7200" dirty="0" smtClean="0">
                <a:solidFill>
                  <a:schemeClr val="tx2">
                    <a:lumMod val="75000"/>
                  </a:schemeClr>
                </a:solidFill>
                <a:latin typeface="Brush Script MT" pitchFamily="66" charset="0"/>
              </a:rPr>
              <a:t> </a:t>
            </a:r>
            <a:r>
              <a:rPr lang="tr-TR" sz="7200" dirty="0" smtClean="0">
                <a:solidFill>
                  <a:schemeClr val="accent6"/>
                </a:solidFill>
                <a:latin typeface="Apple Chancery"/>
                <a:cs typeface="Apple Chancery"/>
              </a:rPr>
              <a:t>TEŞEKKÜRLER</a:t>
            </a:r>
            <a:endParaRPr lang="tr-TR" sz="7200" dirty="0" smtClean="0">
              <a:solidFill>
                <a:schemeClr val="accent6"/>
              </a:solidFill>
              <a:latin typeface="Brush Script MT" pitchFamily="66" charset="0"/>
            </a:endParaRPr>
          </a:p>
          <a:p>
            <a:pPr>
              <a:buNone/>
            </a:pPr>
            <a:r>
              <a:rPr lang="tr-TR" sz="7200" dirty="0" smtClean="0">
                <a:solidFill>
                  <a:schemeClr val="tx2">
                    <a:lumMod val="75000"/>
                  </a:schemeClr>
                </a:solidFill>
                <a:latin typeface="Brush Script MT" pitchFamily="66" charset="0"/>
              </a:rPr>
              <a:t>             </a:t>
            </a:r>
            <a:endParaRPr lang="tr-TR" sz="5800" dirty="0">
              <a:solidFill>
                <a:schemeClr val="tx2">
                  <a:lumMod val="75000"/>
                </a:schemeClr>
              </a:solidFill>
              <a:latin typeface="Brush Script MT" pitchFamily="66" charset="0"/>
            </a:endParaRPr>
          </a:p>
        </p:txBody>
      </p:sp>
    </p:spTree>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741</Words>
  <Application>Microsoft Macintosh PowerPoint</Application>
  <PresentationFormat>On-screen Show (4:3)</PresentationFormat>
  <Paragraphs>65</Paragraphs>
  <Slides>33</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Ofis Teması</vt:lpstr>
      <vt:lpstr>Acrobat Document</vt:lpstr>
      <vt:lpstr>Turmerik(curcumin)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Kapsül olarak turmerik..</vt:lpstr>
      <vt:lpstr>Referanslar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Turmerik(curcumin)</dc:title>
  <dc:creator>CASPER-PC</dc:creator>
  <cp:lastModifiedBy>macbookpro</cp:lastModifiedBy>
  <cp:revision>28</cp:revision>
  <dcterms:created xsi:type="dcterms:W3CDTF">2014-11-18T20:31:23Z</dcterms:created>
  <dcterms:modified xsi:type="dcterms:W3CDTF">2001-01-02T01:00:41Z</dcterms:modified>
</cp:coreProperties>
</file>