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5.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sldIdLst>
    <p:sldId id="281" r:id="rId2"/>
    <p:sldId id="256" r:id="rId3"/>
    <p:sldId id="285" r:id="rId4"/>
    <p:sldId id="257" r:id="rId5"/>
    <p:sldId id="258" r:id="rId6"/>
    <p:sldId id="259" r:id="rId7"/>
    <p:sldId id="283" r:id="rId8"/>
    <p:sldId id="261" r:id="rId9"/>
    <p:sldId id="269" r:id="rId10"/>
    <p:sldId id="263" r:id="rId11"/>
    <p:sldId id="265" r:id="rId12"/>
    <p:sldId id="282" r:id="rId13"/>
    <p:sldId id="264" r:id="rId14"/>
    <p:sldId id="266" r:id="rId15"/>
    <p:sldId id="272" r:id="rId16"/>
    <p:sldId id="268" r:id="rId17"/>
    <p:sldId id="270" r:id="rId18"/>
    <p:sldId id="273" r:id="rId19"/>
    <p:sldId id="274" r:id="rId20"/>
    <p:sldId id="271" r:id="rId21"/>
    <p:sldId id="284" r:id="rId22"/>
    <p:sldId id="275" r:id="rId23"/>
    <p:sldId id="276" r:id="rId24"/>
    <p:sldId id="277" r:id="rId25"/>
    <p:sldId id="278" r:id="rId26"/>
    <p:sldId id="279" r:id="rId27"/>
    <p:sldId id="280"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C0D8FE2D-C12F-4723-9CD8-12B8C84922C9}">
          <p14:sldIdLst>
            <p14:sldId id="281"/>
            <p14:sldId id="256"/>
            <p14:sldId id="285"/>
            <p14:sldId id="257"/>
            <p14:sldId id="258"/>
            <p14:sldId id="259"/>
            <p14:sldId id="283"/>
            <p14:sldId id="261"/>
            <p14:sldId id="269"/>
            <p14:sldId id="263"/>
            <p14:sldId id="265"/>
            <p14:sldId id="282"/>
            <p14:sldId id="264"/>
            <p14:sldId id="266"/>
            <p14:sldId id="272"/>
            <p14:sldId id="268"/>
            <p14:sldId id="270"/>
            <p14:sldId id="273"/>
            <p14:sldId id="274"/>
            <p14:sldId id="271"/>
            <p14:sldId id="284"/>
            <p14:sldId id="275"/>
            <p14:sldId id="276"/>
            <p14:sldId id="277"/>
            <p14:sldId id="278"/>
            <p14:sldId id="279"/>
            <p14:sldId id="280"/>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0E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3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73631131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100613766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19533877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21809520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28675627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38343392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39612018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3698348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277631660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5112804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E8052A3-14E0-4018-B8F8-82647C7B6F14}" type="datetimeFigureOut">
              <a:rPr lang="tr-TR" smtClean="0"/>
              <a:t>19.12.2014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D6AE80EE-74CA-407C-8F5E-3C898D2662C4}" type="slidenum">
              <a:rPr lang="tr-TR" smtClean="0"/>
              <a:t>‹#›</a:t>
            </a:fld>
            <a:endParaRPr lang="tr-TR" dirty="0"/>
          </a:p>
        </p:txBody>
      </p:sp>
    </p:spTree>
    <p:extLst>
      <p:ext uri="{BB962C8B-B14F-4D97-AF65-F5344CB8AC3E}">
        <p14:creationId xmlns:p14="http://schemas.microsoft.com/office/powerpoint/2010/main" val="24932762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052A3-14E0-4018-B8F8-82647C7B6F14}" type="datetimeFigureOut">
              <a:rPr lang="tr-TR" smtClean="0"/>
              <a:t>19.12.2014</a:t>
            </a:fld>
            <a:endParaRPr lang="tr-TR" dirty="0"/>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AE80EE-74CA-407C-8F5E-3C898D2662C4}" type="slidenum">
              <a:rPr lang="tr-TR" smtClean="0"/>
              <a:t>‹#›</a:t>
            </a:fld>
            <a:endParaRPr lang="tr-TR" dirty="0"/>
          </a:p>
        </p:txBody>
      </p:sp>
    </p:spTree>
    <p:extLst>
      <p:ext uri="{BB962C8B-B14F-4D97-AF65-F5344CB8AC3E}">
        <p14:creationId xmlns:p14="http://schemas.microsoft.com/office/powerpoint/2010/main" val="1931986503"/>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marmore.com/uygulama-alanlar&#305;-biyok&#252;tle-enerji-santrali"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hyperlink" Target="http://www.eletroport.com/" TargetMode="Externa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hyperlink" Target="http://www.elektroport.com/" TargetMode="External"/><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www.nonenrji.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bakimliyiz.com/"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hyperlink" Target="http://www.ahsap.pordap.com/" TargetMode="External"/><Relationship Id="rId4" Type="http://schemas.openxmlformats.org/officeDocument/2006/relationships/hyperlink" Target="http://www.kahramanlar.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uludaglarenerji.com.tr/img/PeletveElektrikUretimi.pdf"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mesmarket.com/"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hyperlink" Target="http://www.enerjiportal&#305;.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marmore.com/"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marmore.com/"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enerjiportal&#305;.com/" TargetMode="External"/><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elektrikport.com/" TargetMode="External"/><Relationship Id="rId2" Type="http://schemas.openxmlformats.org/officeDocument/2006/relationships/hyperlink" Target="http://www.marmore.com.tr/" TargetMode="External"/><Relationship Id="rId1" Type="http://schemas.openxmlformats.org/officeDocument/2006/relationships/slideLayout" Target="../slideLayouts/slideLayout2.xml"/><Relationship Id="rId5" Type="http://schemas.openxmlformats.org/officeDocument/2006/relationships/hyperlink" Target="http://uludaglarenerji.com.tr/img/PeletveElektrikUretimi.pdf" TargetMode="External"/><Relationship Id="rId4" Type="http://schemas.openxmlformats.org/officeDocument/2006/relationships/hyperlink" Target="http://www.eie.gov.tr/yenilenebilir/biyokutle_enerjisi.aspx"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txBox="1">
            <a:spLocks noGrp="1"/>
          </p:cNvSpPr>
          <p:nvPr>
            <p:ph idx="1"/>
          </p:nvPr>
        </p:nvSpPr>
        <p:spPr>
          <a:xfrm>
            <a:off x="2051720" y="4437112"/>
            <a:ext cx="5400600" cy="1446550"/>
          </a:xfrm>
          <a:prstGeom prst="rect">
            <a:avLst/>
          </a:prstGeom>
          <a:noFill/>
        </p:spPr>
        <p:txBody>
          <a:bodyPr wrap="square" rtlCol="0">
            <a:spAutoFit/>
          </a:bodyPr>
          <a:lstStyle/>
          <a:p>
            <a:pPr marL="0" indent="0">
              <a:buNone/>
            </a:pPr>
            <a:r>
              <a:rPr lang="tr-TR" sz="4000" b="1" dirty="0" smtClean="0">
                <a:solidFill>
                  <a:srgbClr val="00B050"/>
                </a:solidFill>
                <a:latin typeface="AR BLANCA" pitchFamily="2" charset="0"/>
              </a:rPr>
              <a:t>ELVEDA BURCU TOPAL</a:t>
            </a:r>
          </a:p>
          <a:p>
            <a:pPr marL="0" indent="0">
              <a:buNone/>
            </a:pPr>
            <a:r>
              <a:rPr lang="tr-TR" sz="4000" b="1" dirty="0">
                <a:solidFill>
                  <a:srgbClr val="00B050"/>
                </a:solidFill>
                <a:latin typeface="AR BLANCA" pitchFamily="2" charset="0"/>
              </a:rPr>
              <a:t> </a:t>
            </a:r>
            <a:r>
              <a:rPr lang="tr-TR" sz="4000" b="1" dirty="0" smtClean="0">
                <a:solidFill>
                  <a:srgbClr val="00B050"/>
                </a:solidFill>
                <a:latin typeface="AR BLANCA" pitchFamily="2" charset="0"/>
              </a:rPr>
              <a:t>     14041310009</a:t>
            </a:r>
            <a:endParaRPr lang="tr-TR" sz="4000" b="1" dirty="0">
              <a:solidFill>
                <a:srgbClr val="00B050"/>
              </a:solidFill>
              <a:latin typeface="AR BLANCA" pitchFamily="2" charset="0"/>
            </a:endParaRPr>
          </a:p>
        </p:txBody>
      </p:sp>
      <p:sp>
        <p:nvSpPr>
          <p:cNvPr id="5" name="Dikdörtgen 4"/>
          <p:cNvSpPr/>
          <p:nvPr/>
        </p:nvSpPr>
        <p:spPr>
          <a:xfrm>
            <a:off x="467544" y="1213009"/>
            <a:ext cx="8275240" cy="175432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r-TR"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BİLİMSEL BİLGİYE ERİŞİM VE BİLGİYİ SUNMA </a:t>
            </a:r>
            <a:endParaRPr lang="tr-TR"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9556170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2708920"/>
            <a:ext cx="7848872" cy="3456384"/>
          </a:xfrm>
        </p:spPr>
        <p:txBody>
          <a:bodyPr>
            <a:noAutofit/>
          </a:bodyPr>
          <a:lstStyle/>
          <a:p>
            <a:r>
              <a:rPr lang="tr-TR" sz="7200" dirty="0" smtClean="0">
                <a:solidFill>
                  <a:srgbClr val="00B050"/>
                </a:solidFill>
                <a:latin typeface="Algerian" pitchFamily="82" charset="0"/>
              </a:rPr>
              <a:t>BİYOKÜTLEDEN ISI VE ELEKTRİK ÜRETİMİ </a:t>
            </a:r>
            <a:endParaRPr lang="tr-TR" sz="7200" dirty="0">
              <a:solidFill>
                <a:srgbClr val="00B050"/>
              </a:solidFill>
              <a:latin typeface="Algerian" pitchFamily="82" charset="0"/>
            </a:endParaRP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8" y="476672"/>
            <a:ext cx="8964488" cy="2070484"/>
          </a:xfrm>
          <a:prstGeom prst="rect">
            <a:avLst/>
          </a:prstGeom>
        </p:spPr>
      </p:pic>
      <p:sp>
        <p:nvSpPr>
          <p:cNvPr id="5" name="Metin kutusu 4"/>
          <p:cNvSpPr txBox="1"/>
          <p:nvPr/>
        </p:nvSpPr>
        <p:spPr>
          <a:xfrm>
            <a:off x="755576" y="6381328"/>
            <a:ext cx="4819333" cy="523220"/>
          </a:xfrm>
          <a:prstGeom prst="rect">
            <a:avLst/>
          </a:prstGeom>
          <a:noFill/>
        </p:spPr>
        <p:txBody>
          <a:bodyPr wrap="none" rtlCol="0">
            <a:spAutoFit/>
          </a:bodyPr>
          <a:lstStyle/>
          <a:p>
            <a:r>
              <a:rPr lang="tr-TR" sz="1400" dirty="0" smtClean="0">
                <a:hlinkClick r:id="rId3"/>
              </a:rPr>
              <a:t>www.marmore.com/uygulama-alanları-</a:t>
            </a:r>
            <a:r>
              <a:rPr lang="tr-TR" sz="1400" dirty="0" err="1" smtClean="0">
                <a:hlinkClick r:id="rId3"/>
              </a:rPr>
              <a:t>biyokütle</a:t>
            </a:r>
            <a:r>
              <a:rPr lang="tr-TR" sz="1400" dirty="0" smtClean="0">
                <a:hlinkClick r:id="rId3"/>
              </a:rPr>
              <a:t>-enerji-santrali</a:t>
            </a:r>
            <a:endParaRPr lang="tr-TR" sz="1400" dirty="0" smtClean="0"/>
          </a:p>
          <a:p>
            <a:endParaRPr lang="tr-TR" sz="1400" dirty="0"/>
          </a:p>
        </p:txBody>
      </p:sp>
    </p:spTree>
    <p:extLst>
      <p:ext uri="{BB962C8B-B14F-4D97-AF65-F5344CB8AC3E}">
        <p14:creationId xmlns:p14="http://schemas.microsoft.com/office/powerpoint/2010/main" val="12476762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628800"/>
            <a:ext cx="8229600" cy="4525963"/>
          </a:xfrm>
        </p:spPr>
        <p:txBody>
          <a:bodyPr>
            <a:normAutofit/>
          </a:bodyPr>
          <a:lstStyle/>
          <a:p>
            <a:pPr marL="514350" indent="-514350">
              <a:buFont typeface="+mj-lt"/>
              <a:buAutoNum type="arabicPeriod"/>
            </a:pPr>
            <a:r>
              <a:rPr lang="tr-TR" sz="2400" dirty="0" err="1" smtClean="0">
                <a:solidFill>
                  <a:srgbClr val="002060"/>
                </a:solidFill>
                <a:latin typeface="Century" pitchFamily="18" charset="0"/>
              </a:rPr>
              <a:t>Biyokütle</a:t>
            </a:r>
            <a:r>
              <a:rPr lang="tr-TR" sz="2400" dirty="0" smtClean="0">
                <a:solidFill>
                  <a:srgbClr val="002060"/>
                </a:solidFill>
                <a:latin typeface="Century" pitchFamily="18" charset="0"/>
              </a:rPr>
              <a:t> nedir?</a:t>
            </a:r>
          </a:p>
          <a:p>
            <a:pPr marL="514350" indent="-514350">
              <a:buFont typeface="+mj-lt"/>
              <a:buAutoNum type="arabicPeriod"/>
            </a:pPr>
            <a:r>
              <a:rPr lang="tr-TR" sz="2400" dirty="0" err="1" smtClean="0">
                <a:solidFill>
                  <a:srgbClr val="002060"/>
                </a:solidFill>
                <a:latin typeface="Century" pitchFamily="18" charset="0"/>
              </a:rPr>
              <a:t>Biyokütle’den</a:t>
            </a:r>
            <a:r>
              <a:rPr lang="tr-TR" sz="2400" dirty="0" smtClean="0">
                <a:solidFill>
                  <a:srgbClr val="002060"/>
                </a:solidFill>
                <a:latin typeface="Century" pitchFamily="18" charset="0"/>
              </a:rPr>
              <a:t> üretilen enerjiler nelerdir?</a:t>
            </a:r>
          </a:p>
          <a:p>
            <a:pPr marL="514350" indent="-514350">
              <a:buFont typeface="+mj-lt"/>
              <a:buAutoNum type="arabicPeriod"/>
            </a:pPr>
            <a:r>
              <a:rPr lang="tr-TR" sz="2400" dirty="0" smtClean="0">
                <a:solidFill>
                  <a:srgbClr val="002060"/>
                </a:solidFill>
                <a:latin typeface="Century" pitchFamily="18" charset="0"/>
              </a:rPr>
              <a:t>Isı enerjisi nasıl üretilir ?</a:t>
            </a:r>
          </a:p>
          <a:p>
            <a:pPr marL="514350" indent="-514350">
              <a:buFont typeface="+mj-lt"/>
              <a:buAutoNum type="arabicPeriod"/>
            </a:pPr>
            <a:r>
              <a:rPr lang="tr-TR" sz="2400" dirty="0" err="1" smtClean="0">
                <a:solidFill>
                  <a:srgbClr val="002060"/>
                </a:solidFill>
                <a:latin typeface="Century" pitchFamily="18" charset="0"/>
              </a:rPr>
              <a:t>Pelet</a:t>
            </a:r>
            <a:r>
              <a:rPr lang="tr-TR" sz="2400" dirty="0" smtClean="0">
                <a:solidFill>
                  <a:srgbClr val="002060"/>
                </a:solidFill>
                <a:latin typeface="Century" pitchFamily="18" charset="0"/>
              </a:rPr>
              <a:t> ve </a:t>
            </a:r>
            <a:r>
              <a:rPr lang="tr-TR" sz="2400" dirty="0" err="1" smtClean="0">
                <a:solidFill>
                  <a:srgbClr val="002060"/>
                </a:solidFill>
                <a:latin typeface="Century" pitchFamily="18" charset="0"/>
              </a:rPr>
              <a:t>Briket’in</a:t>
            </a:r>
            <a:r>
              <a:rPr lang="tr-TR" sz="2400" dirty="0" smtClean="0">
                <a:solidFill>
                  <a:srgbClr val="002060"/>
                </a:solidFill>
                <a:latin typeface="Century" pitchFamily="18" charset="0"/>
              </a:rPr>
              <a:t> üretim aşaması</a:t>
            </a:r>
          </a:p>
          <a:p>
            <a:pPr marL="514350" indent="-514350">
              <a:buFont typeface="+mj-lt"/>
              <a:buAutoNum type="arabicPeriod"/>
            </a:pPr>
            <a:r>
              <a:rPr lang="tr-TR" sz="2400" dirty="0" smtClean="0">
                <a:solidFill>
                  <a:srgbClr val="002060"/>
                </a:solidFill>
                <a:latin typeface="Century" pitchFamily="18" charset="0"/>
              </a:rPr>
              <a:t>Elektrik enerjisi nasıl üretilir?</a:t>
            </a:r>
          </a:p>
          <a:p>
            <a:pPr marL="0" indent="0">
              <a:buNone/>
            </a:pPr>
            <a:endParaRPr lang="tr-TR" sz="2400" dirty="0" smtClean="0">
              <a:solidFill>
                <a:srgbClr val="002060"/>
              </a:solidFill>
              <a:latin typeface="Century" pitchFamily="18" charset="0"/>
            </a:endParaRPr>
          </a:p>
          <a:p>
            <a:pPr marL="0" indent="0">
              <a:buNone/>
            </a:pPr>
            <a:r>
              <a:rPr lang="tr-TR" sz="2400" dirty="0" smtClean="0">
                <a:solidFill>
                  <a:srgbClr val="002060"/>
                </a:solidFill>
                <a:latin typeface="Century" pitchFamily="18" charset="0"/>
              </a:rPr>
              <a:t> </a:t>
            </a:r>
          </a:p>
          <a:p>
            <a:pPr marL="514350" indent="-514350">
              <a:buFont typeface="+mj-lt"/>
              <a:buAutoNum type="arabicPeriod"/>
            </a:pPr>
            <a:endParaRPr lang="tr-TR" sz="2400" dirty="0" smtClean="0">
              <a:solidFill>
                <a:srgbClr val="002060"/>
              </a:solidFill>
              <a:latin typeface="Century" pitchFamily="18" charset="0"/>
            </a:endParaRPr>
          </a:p>
          <a:p>
            <a:pPr marL="514350" indent="-514350">
              <a:buFont typeface="+mj-lt"/>
              <a:buAutoNum type="arabicPeriod"/>
            </a:pPr>
            <a:endParaRPr lang="tr-TR" sz="2400" dirty="0">
              <a:solidFill>
                <a:srgbClr val="002060"/>
              </a:solidFill>
              <a:latin typeface="Century" pitchFamily="18" charset="0"/>
            </a:endParaRPr>
          </a:p>
        </p:txBody>
      </p:sp>
      <p:sp>
        <p:nvSpPr>
          <p:cNvPr id="5" name="Metin kutusu 4"/>
          <p:cNvSpPr txBox="1"/>
          <p:nvPr/>
        </p:nvSpPr>
        <p:spPr>
          <a:xfrm>
            <a:off x="611560" y="908720"/>
            <a:ext cx="2946640" cy="584775"/>
          </a:xfrm>
          <a:prstGeom prst="rect">
            <a:avLst/>
          </a:prstGeom>
          <a:noFill/>
        </p:spPr>
        <p:txBody>
          <a:bodyPr wrap="none" rtlCol="0">
            <a:spAutoFit/>
          </a:bodyPr>
          <a:lstStyle/>
          <a:p>
            <a:r>
              <a:rPr lang="tr-TR" sz="3200" dirty="0" smtClean="0">
                <a:solidFill>
                  <a:srgbClr val="00B050"/>
                </a:solidFill>
                <a:latin typeface="Algerian" pitchFamily="82" charset="0"/>
              </a:rPr>
              <a:t>TAKDİM PLANI</a:t>
            </a:r>
            <a:endParaRPr lang="tr-TR" sz="3200" dirty="0">
              <a:solidFill>
                <a:srgbClr val="00B050"/>
              </a:solidFill>
              <a:latin typeface="Algerian" pitchFamily="82" charset="0"/>
            </a:endParaRPr>
          </a:p>
        </p:txBody>
      </p:sp>
    </p:spTree>
    <p:extLst>
      <p:ext uri="{BB962C8B-B14F-4D97-AF65-F5344CB8AC3E}">
        <p14:creationId xmlns:p14="http://schemas.microsoft.com/office/powerpoint/2010/main" val="24061262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955455" y="274638"/>
            <a:ext cx="3212553" cy="1143000"/>
          </a:xfrm>
        </p:spPr>
        <p:txBody>
          <a:bodyPr/>
          <a:lstStyle/>
          <a:p>
            <a:r>
              <a:rPr lang="tr-TR" dirty="0" smtClean="0">
                <a:solidFill>
                  <a:srgbClr val="00B050"/>
                </a:solidFill>
                <a:latin typeface="Algerian" pitchFamily="82" charset="0"/>
              </a:rPr>
              <a:t>BİYOKÜTLE</a:t>
            </a:r>
            <a:endParaRPr lang="tr-TR" dirty="0">
              <a:solidFill>
                <a:srgbClr val="00B050"/>
              </a:solidFill>
              <a:latin typeface="Algerian" pitchFamily="82" charset="0"/>
            </a:endParaRPr>
          </a:p>
        </p:txBody>
      </p:sp>
      <p:sp>
        <p:nvSpPr>
          <p:cNvPr id="4" name="Metin kutusu 3"/>
          <p:cNvSpPr txBox="1"/>
          <p:nvPr/>
        </p:nvSpPr>
        <p:spPr>
          <a:xfrm>
            <a:off x="323528" y="2450606"/>
            <a:ext cx="8352928" cy="1631216"/>
          </a:xfrm>
          <a:prstGeom prst="rect">
            <a:avLst/>
          </a:prstGeom>
          <a:noFill/>
        </p:spPr>
        <p:txBody>
          <a:bodyPr wrap="square" rtlCol="0">
            <a:spAutoFit/>
          </a:bodyPr>
          <a:lstStyle/>
          <a:p>
            <a:r>
              <a:rPr lang="tr-TR" sz="2000" dirty="0" smtClean="0">
                <a:solidFill>
                  <a:srgbClr val="002060"/>
                </a:solidFill>
                <a:latin typeface="Berlin Sans FB" pitchFamily="34" charset="0"/>
              </a:rPr>
              <a:t>                                                                                                                                           </a:t>
            </a:r>
            <a:r>
              <a:rPr lang="tr-TR" sz="2000" dirty="0" smtClean="0">
                <a:solidFill>
                  <a:srgbClr val="002060"/>
                </a:solidFill>
                <a:latin typeface="Arial" pitchFamily="34" charset="0"/>
                <a:cs typeface="Arial" pitchFamily="34" charset="0"/>
              </a:rPr>
              <a:t>Ölmüş orman ürünleri,kentsel çöpler ,endüstriyel atıklar, tarımsal atıklar,alkolik yakıtlar,biodiesel vb ürünlerin işlenmesi sonucu ortaya çıkan katı,sıvı,gaz gibi yakıtların tümüne ve ayrıca biyolojik mataryelden oluşan yenilenebilir enerji kaynaklarına denir.</a:t>
            </a: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7" y="1"/>
            <a:ext cx="2952328" cy="2060847"/>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8008" y="3019"/>
            <a:ext cx="2975992" cy="2057829"/>
          </a:xfrm>
          <a:prstGeom prst="rect">
            <a:avLst/>
          </a:prstGeom>
        </p:spPr>
      </p:pic>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 y="4725144"/>
            <a:ext cx="4214698" cy="1944717"/>
          </a:xfrm>
          <a:prstGeom prst="rect">
            <a:avLst/>
          </a:prstGeom>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8567" y="4725144"/>
            <a:ext cx="3429297" cy="1955864"/>
          </a:xfrm>
          <a:prstGeom prst="rect">
            <a:avLst/>
          </a:prstGeom>
        </p:spPr>
      </p:pic>
      <p:sp>
        <p:nvSpPr>
          <p:cNvPr id="9" name="Metin kutusu 8"/>
          <p:cNvSpPr txBox="1"/>
          <p:nvPr/>
        </p:nvSpPr>
        <p:spPr>
          <a:xfrm>
            <a:off x="-42" y="2064558"/>
            <a:ext cx="1444626" cy="415498"/>
          </a:xfrm>
          <a:prstGeom prst="rect">
            <a:avLst/>
          </a:prstGeom>
          <a:noFill/>
        </p:spPr>
        <p:txBody>
          <a:bodyPr wrap="none" rtlCol="0">
            <a:spAutoFit/>
          </a:bodyPr>
          <a:lstStyle/>
          <a:p>
            <a:r>
              <a:rPr lang="tr-TR" sz="1050" dirty="0" smtClean="0">
                <a:latin typeface="Arial" pitchFamily="34" charset="0"/>
                <a:cs typeface="Arial" pitchFamily="34" charset="0"/>
                <a:hlinkClick r:id="rId6"/>
              </a:rPr>
              <a:t>www.elektroport.com</a:t>
            </a:r>
            <a:endParaRPr lang="tr-TR" sz="1050" dirty="0" smtClean="0">
              <a:latin typeface="Arial" pitchFamily="34" charset="0"/>
              <a:cs typeface="Arial" pitchFamily="34" charset="0"/>
            </a:endParaRPr>
          </a:p>
          <a:p>
            <a:endParaRPr lang="tr-TR" sz="1050" dirty="0">
              <a:latin typeface="Arial" pitchFamily="34" charset="0"/>
              <a:cs typeface="Arial" pitchFamily="34" charset="0"/>
            </a:endParaRPr>
          </a:p>
        </p:txBody>
      </p:sp>
      <p:sp>
        <p:nvSpPr>
          <p:cNvPr id="11" name="Metin kutusu 10"/>
          <p:cNvSpPr txBox="1"/>
          <p:nvPr/>
        </p:nvSpPr>
        <p:spPr>
          <a:xfrm>
            <a:off x="6075642" y="4381801"/>
            <a:ext cx="1378904" cy="553998"/>
          </a:xfrm>
          <a:prstGeom prst="rect">
            <a:avLst/>
          </a:prstGeom>
          <a:noFill/>
        </p:spPr>
        <p:txBody>
          <a:bodyPr wrap="none" rtlCol="0">
            <a:spAutoFit/>
          </a:bodyPr>
          <a:lstStyle/>
          <a:p>
            <a:r>
              <a:rPr lang="tr-TR" sz="1000" dirty="0" smtClean="0">
                <a:latin typeface="Arial" pitchFamily="34" charset="0"/>
                <a:cs typeface="Arial" pitchFamily="34" charset="0"/>
                <a:hlinkClick r:id="rId6"/>
              </a:rPr>
              <a:t>www.elektroport.com</a:t>
            </a:r>
            <a:endParaRPr lang="tr-TR" sz="1000" dirty="0" smtClean="0">
              <a:latin typeface="Arial" pitchFamily="34" charset="0"/>
              <a:cs typeface="Arial" pitchFamily="34" charset="0"/>
            </a:endParaRPr>
          </a:p>
          <a:p>
            <a:endParaRPr lang="tr-TR" sz="1000" dirty="0" smtClean="0">
              <a:latin typeface="Arial" pitchFamily="34" charset="0"/>
              <a:cs typeface="Arial" pitchFamily="34" charset="0"/>
            </a:endParaRPr>
          </a:p>
          <a:p>
            <a:endParaRPr lang="tr-TR" sz="1000" dirty="0">
              <a:latin typeface="Arial" pitchFamily="34" charset="0"/>
              <a:cs typeface="Arial" pitchFamily="34" charset="0"/>
            </a:endParaRPr>
          </a:p>
        </p:txBody>
      </p:sp>
      <p:sp>
        <p:nvSpPr>
          <p:cNvPr id="12" name="Metin kutusu 11"/>
          <p:cNvSpPr txBox="1"/>
          <p:nvPr/>
        </p:nvSpPr>
        <p:spPr>
          <a:xfrm>
            <a:off x="37586" y="4412579"/>
            <a:ext cx="1378904" cy="400110"/>
          </a:xfrm>
          <a:prstGeom prst="rect">
            <a:avLst/>
          </a:prstGeom>
          <a:noFill/>
        </p:spPr>
        <p:txBody>
          <a:bodyPr wrap="none" rtlCol="0">
            <a:spAutoFit/>
          </a:bodyPr>
          <a:lstStyle/>
          <a:p>
            <a:r>
              <a:rPr lang="tr-TR" sz="1000" dirty="0" smtClean="0">
                <a:latin typeface="Arial" pitchFamily="34" charset="0"/>
                <a:cs typeface="Arial" pitchFamily="34" charset="0"/>
                <a:hlinkClick r:id="rId6"/>
              </a:rPr>
              <a:t>www.elektroport.com</a:t>
            </a:r>
            <a:endParaRPr lang="tr-TR" sz="1000" dirty="0" smtClean="0">
              <a:latin typeface="Arial" pitchFamily="34" charset="0"/>
              <a:cs typeface="Arial" pitchFamily="34" charset="0"/>
            </a:endParaRPr>
          </a:p>
          <a:p>
            <a:endParaRPr lang="tr-TR" sz="1000" dirty="0">
              <a:latin typeface="Arial" pitchFamily="34" charset="0"/>
              <a:cs typeface="Arial" pitchFamily="34" charset="0"/>
            </a:endParaRPr>
          </a:p>
        </p:txBody>
      </p:sp>
      <p:sp>
        <p:nvSpPr>
          <p:cNvPr id="13" name="Metin kutusu 12"/>
          <p:cNvSpPr txBox="1"/>
          <p:nvPr/>
        </p:nvSpPr>
        <p:spPr>
          <a:xfrm>
            <a:off x="6372200" y="2060848"/>
            <a:ext cx="1314784" cy="400110"/>
          </a:xfrm>
          <a:prstGeom prst="rect">
            <a:avLst/>
          </a:prstGeom>
          <a:noFill/>
        </p:spPr>
        <p:txBody>
          <a:bodyPr wrap="none" rtlCol="0">
            <a:spAutoFit/>
          </a:bodyPr>
          <a:lstStyle/>
          <a:p>
            <a:r>
              <a:rPr lang="tr-TR" sz="1000" dirty="0" smtClean="0">
                <a:latin typeface="Arial" pitchFamily="34" charset="0"/>
                <a:cs typeface="Arial" pitchFamily="34" charset="0"/>
                <a:hlinkClick r:id="rId7"/>
              </a:rPr>
              <a:t>www.eletroport.com</a:t>
            </a:r>
            <a:endParaRPr lang="tr-TR" sz="1000" dirty="0" smtClean="0">
              <a:latin typeface="Arial" pitchFamily="34" charset="0"/>
              <a:cs typeface="Arial" pitchFamily="34" charset="0"/>
            </a:endParaRPr>
          </a:p>
          <a:p>
            <a:endParaRPr lang="tr-TR" sz="1000" dirty="0" smtClean="0">
              <a:latin typeface="Arial" pitchFamily="34" charset="0"/>
              <a:cs typeface="Arial" pitchFamily="34" charset="0"/>
            </a:endParaRPr>
          </a:p>
        </p:txBody>
      </p:sp>
    </p:spTree>
    <p:extLst>
      <p:ext uri="{BB962C8B-B14F-4D97-AF65-F5344CB8AC3E}">
        <p14:creationId xmlns:p14="http://schemas.microsoft.com/office/powerpoint/2010/main" val="153053690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
                                            <p:txEl>
                                              <p:pRg st="0" end="0"/>
                                            </p:txEl>
                                          </p:spTgt>
                                        </p:tgtEl>
                                        <p:attrNameLst>
                                          <p:attrName>style.visibility</p:attrName>
                                        </p:attrNameLst>
                                      </p:cBhvr>
                                      <p:to>
                                        <p:strVal val="visible"/>
                                      </p:to>
                                    </p:set>
                                    <p:animEffect transition="in" filter="fade">
                                      <p:cBhvr>
                                        <p:cTn id="34" dur="1000"/>
                                        <p:tgtEl>
                                          <p:spTgt spid="4">
                                            <p:txEl>
                                              <p:pRg st="0" end="0"/>
                                            </p:txEl>
                                          </p:spTgt>
                                        </p:tgtEl>
                                      </p:cBhvr>
                                    </p:animEffect>
                                    <p:anim calcmode="lin" valueType="num">
                                      <p:cBhvr>
                                        <p:cTn id="3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836712"/>
            <a:ext cx="8175006" cy="4808001"/>
          </a:xfrm>
        </p:spPr>
      </p:pic>
      <p:sp>
        <p:nvSpPr>
          <p:cNvPr id="3" name="Metin kutusu 2"/>
          <p:cNvSpPr txBox="1"/>
          <p:nvPr/>
        </p:nvSpPr>
        <p:spPr>
          <a:xfrm>
            <a:off x="467544" y="5744289"/>
            <a:ext cx="1413785" cy="276999"/>
          </a:xfrm>
          <a:prstGeom prst="rect">
            <a:avLst/>
          </a:prstGeom>
          <a:noFill/>
        </p:spPr>
        <p:txBody>
          <a:bodyPr wrap="none" rtlCol="0">
            <a:spAutoFit/>
          </a:bodyPr>
          <a:lstStyle/>
          <a:p>
            <a:r>
              <a:rPr lang="tr-TR" sz="1200" dirty="0" smtClean="0">
                <a:hlinkClick r:id="rId3"/>
              </a:rPr>
              <a:t>www.nonenrji.com</a:t>
            </a:r>
            <a:r>
              <a:rPr lang="tr-TR" sz="1200" dirty="0" smtClean="0"/>
              <a:t> </a:t>
            </a:r>
            <a:endParaRPr lang="tr-TR" sz="1200" dirty="0"/>
          </a:p>
        </p:txBody>
      </p:sp>
    </p:spTree>
    <p:extLst>
      <p:ext uri="{BB962C8B-B14F-4D97-AF65-F5344CB8AC3E}">
        <p14:creationId xmlns:p14="http://schemas.microsoft.com/office/powerpoint/2010/main" val="40938036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395536" y="404664"/>
            <a:ext cx="8352928" cy="2431435"/>
          </a:xfrm>
          <a:prstGeom prst="rect">
            <a:avLst/>
          </a:prstGeom>
          <a:noFill/>
        </p:spPr>
        <p:txBody>
          <a:bodyPr wrap="square" rtlCol="0">
            <a:spAutoFit/>
          </a:bodyPr>
          <a:lstStyle/>
          <a:p>
            <a:r>
              <a:rPr lang="tr-TR" sz="2800" dirty="0" smtClean="0">
                <a:solidFill>
                  <a:srgbClr val="002060"/>
                </a:solidFill>
                <a:latin typeface="Century" pitchFamily="18" charset="0"/>
              </a:rPr>
              <a:t>     </a:t>
            </a:r>
          </a:p>
          <a:p>
            <a:r>
              <a:rPr lang="tr-TR" sz="2400" dirty="0" smtClean="0">
                <a:solidFill>
                  <a:srgbClr val="002060"/>
                </a:solidFill>
                <a:latin typeface="Century" pitchFamily="18" charset="0"/>
                <a:cs typeface="Arial" pitchFamily="34" charset="0"/>
              </a:rPr>
              <a:t>Biyokütlenin en geleneksel kullanım şekli doğrudan yakılma şeklidir.Orman kalıntıları,örneğin ;ölü ağaçlar  dallar ve ağaç kökleri, ağaç kabuğu parçaları,talaşlar çöpler genellikle bunun için kullanılır.</a:t>
            </a:r>
          </a:p>
          <a:p>
            <a:endParaRPr lang="tr-TR" sz="2800" dirty="0" smtClean="0">
              <a:solidFill>
                <a:srgbClr val="002060"/>
              </a:solidFill>
              <a:latin typeface="Berlin Sans FB" pitchFamily="34" charset="0"/>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367" y="3938187"/>
            <a:ext cx="2333625" cy="1962150"/>
          </a:xfrm>
          <a:prstGeom prst="rect">
            <a:avLst/>
          </a:prstGeom>
        </p:spPr>
      </p:pic>
      <p:sp>
        <p:nvSpPr>
          <p:cNvPr id="3" name="Metin kutusu 2"/>
          <p:cNvSpPr txBox="1"/>
          <p:nvPr/>
        </p:nvSpPr>
        <p:spPr>
          <a:xfrm>
            <a:off x="255227" y="5900337"/>
            <a:ext cx="2565904" cy="307777"/>
          </a:xfrm>
          <a:prstGeom prst="rect">
            <a:avLst/>
          </a:prstGeom>
          <a:noFill/>
        </p:spPr>
        <p:txBody>
          <a:bodyPr wrap="square" rtlCol="0">
            <a:spAutoFit/>
          </a:bodyPr>
          <a:lstStyle/>
          <a:p>
            <a:r>
              <a:rPr lang="tr-TR" sz="1400" dirty="0" smtClean="0">
                <a:solidFill>
                  <a:srgbClr val="002060"/>
                </a:solidFill>
                <a:latin typeface="Arial" pitchFamily="34" charset="0"/>
                <a:cs typeface="Arial" pitchFamily="34" charset="0"/>
              </a:rPr>
              <a:t>www.kocaormanurunleri.com</a:t>
            </a:r>
            <a:endParaRPr lang="tr-TR" sz="1400" dirty="0">
              <a:solidFill>
                <a:srgbClr val="002060"/>
              </a:solidFill>
              <a:latin typeface="Arial" pitchFamily="34" charset="0"/>
              <a:cs typeface="Arial" pitchFamily="34" charset="0"/>
            </a:endParaRP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8284" y="3599550"/>
            <a:ext cx="2133600" cy="2143125"/>
          </a:xfrm>
          <a:prstGeom prst="rect">
            <a:avLst/>
          </a:prstGeom>
        </p:spPr>
      </p:pic>
      <p:sp>
        <p:nvSpPr>
          <p:cNvPr id="7" name="Metin kutusu 6"/>
          <p:cNvSpPr txBox="1"/>
          <p:nvPr/>
        </p:nvSpPr>
        <p:spPr>
          <a:xfrm>
            <a:off x="5796456" y="5716130"/>
            <a:ext cx="1917256" cy="307777"/>
          </a:xfrm>
          <a:prstGeom prst="rect">
            <a:avLst/>
          </a:prstGeom>
          <a:noFill/>
        </p:spPr>
        <p:txBody>
          <a:bodyPr wrap="none" rtlCol="0">
            <a:spAutoFit/>
          </a:bodyPr>
          <a:lstStyle/>
          <a:p>
            <a:r>
              <a:rPr lang="tr-TR" sz="1400" dirty="0" smtClean="0">
                <a:solidFill>
                  <a:srgbClr val="002060"/>
                </a:solidFill>
                <a:latin typeface="Arial" pitchFamily="34" charset="0"/>
                <a:cs typeface="Arial" pitchFamily="34" charset="0"/>
              </a:rPr>
              <a:t>www.meditasyon.com</a:t>
            </a:r>
            <a:endParaRPr lang="tr-TR" sz="14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1746504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636912"/>
            <a:ext cx="8229600" cy="2044824"/>
          </a:xfrm>
        </p:spPr>
        <p:txBody>
          <a:bodyPr>
            <a:normAutofit/>
          </a:bodyPr>
          <a:lstStyle/>
          <a:p>
            <a:r>
              <a:rPr lang="tr-TR" sz="2400" dirty="0" smtClean="0">
                <a:solidFill>
                  <a:srgbClr val="002060"/>
                </a:solidFill>
                <a:latin typeface="Century" pitchFamily="18" charset="0"/>
                <a:cs typeface="Arial" pitchFamily="34" charset="0"/>
              </a:rPr>
              <a:t>Yakma </a:t>
            </a:r>
            <a:r>
              <a:rPr lang="tr-TR" sz="2400" dirty="0">
                <a:solidFill>
                  <a:srgbClr val="002060"/>
                </a:solidFill>
                <a:latin typeface="Century" pitchFamily="18" charset="0"/>
                <a:cs typeface="Arial" pitchFamily="34" charset="0"/>
              </a:rPr>
              <a:t>işleminde </a:t>
            </a:r>
            <a:r>
              <a:rPr lang="tr-TR" sz="2400" dirty="0" err="1">
                <a:solidFill>
                  <a:srgbClr val="002060"/>
                </a:solidFill>
                <a:latin typeface="Century" pitchFamily="18" charset="0"/>
                <a:cs typeface="Arial" pitchFamily="34" charset="0"/>
              </a:rPr>
              <a:t>katı,sıvı,gaz</a:t>
            </a:r>
            <a:r>
              <a:rPr lang="tr-TR" sz="2400" dirty="0">
                <a:solidFill>
                  <a:srgbClr val="002060"/>
                </a:solidFill>
                <a:latin typeface="Century" pitchFamily="18" charset="0"/>
                <a:cs typeface="Arial" pitchFamily="34" charset="0"/>
              </a:rPr>
              <a:t> atıklar yüksek sıcaklıkta ve yeterli havalandırma ile 1 saat gibi bir süre içerisinde CO2 ve H2O’ya </a:t>
            </a:r>
            <a:r>
              <a:rPr lang="tr-TR" sz="2400" dirty="0" err="1">
                <a:solidFill>
                  <a:srgbClr val="002060"/>
                </a:solidFill>
                <a:latin typeface="Century" pitchFamily="18" charset="0"/>
                <a:cs typeface="Arial" pitchFamily="34" charset="0"/>
              </a:rPr>
              <a:t>dönüşür.Bu</a:t>
            </a:r>
            <a:r>
              <a:rPr lang="tr-TR" sz="2400" dirty="0">
                <a:solidFill>
                  <a:srgbClr val="002060"/>
                </a:solidFill>
                <a:latin typeface="Century" pitchFamily="18" charset="0"/>
                <a:cs typeface="Arial" pitchFamily="34" charset="0"/>
              </a:rPr>
              <a:t> sırada katı atıklardaki mevcut mikroorganizmalar olduğundan hijyenik ürünler oluşur.</a:t>
            </a:r>
            <a:endParaRPr lang="tr-TR" sz="2400" dirty="0">
              <a:latin typeface="Century" pitchFamily="18" charset="0"/>
              <a:cs typeface="Arial" pitchFamily="34" charset="0"/>
            </a:endParaRPr>
          </a:p>
        </p:txBody>
      </p:sp>
    </p:spTree>
    <p:extLst>
      <p:ext uri="{BB962C8B-B14F-4D97-AF65-F5344CB8AC3E}">
        <p14:creationId xmlns:p14="http://schemas.microsoft.com/office/powerpoint/2010/main" val="5157222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251520" y="288891"/>
            <a:ext cx="8640960" cy="1938992"/>
          </a:xfrm>
          <a:prstGeom prst="rect">
            <a:avLst/>
          </a:prstGeom>
          <a:noFill/>
        </p:spPr>
        <p:txBody>
          <a:bodyPr wrap="square" rtlCol="0">
            <a:spAutoFit/>
          </a:bodyPr>
          <a:lstStyle/>
          <a:p>
            <a:r>
              <a:rPr lang="tr-TR" sz="2400" dirty="0">
                <a:solidFill>
                  <a:srgbClr val="002060"/>
                </a:solidFill>
                <a:latin typeface="Berlin Sans FB" pitchFamily="34" charset="0"/>
              </a:rPr>
              <a:t> </a:t>
            </a:r>
            <a:r>
              <a:rPr lang="tr-TR" sz="2400" dirty="0" smtClean="0">
                <a:solidFill>
                  <a:srgbClr val="002060"/>
                </a:solidFill>
                <a:latin typeface="Berlin Sans FB" pitchFamily="34" charset="0"/>
              </a:rPr>
              <a:t> </a:t>
            </a:r>
            <a:r>
              <a:rPr lang="tr-TR" sz="2400" dirty="0" smtClean="0">
                <a:solidFill>
                  <a:srgbClr val="002060"/>
                </a:solidFill>
                <a:latin typeface="Arial" pitchFamily="34" charset="0"/>
                <a:cs typeface="Arial" pitchFamily="34" charset="0"/>
              </a:rPr>
              <a:t> </a:t>
            </a:r>
            <a:r>
              <a:rPr lang="tr-TR" sz="2400" dirty="0" smtClean="0">
                <a:solidFill>
                  <a:srgbClr val="002060"/>
                </a:solidFill>
                <a:latin typeface="Century" pitchFamily="18" charset="0"/>
                <a:cs typeface="Arial" pitchFamily="34" charset="0"/>
              </a:rPr>
              <a:t>Kömür ve petrol organik mataryellerden meydana gelen fosil yakıttır ve bunlar biyokütleden  farklıdır.Fosil yakıtların yakılması atmosferdeki karbondioksit düzenini bozmaktadır. Fakat biyokütle madddeleri ise atmosferdeki düzenini bozmaz</a:t>
            </a:r>
            <a:r>
              <a:rPr lang="tr-TR" sz="2400" dirty="0" smtClean="0">
                <a:solidFill>
                  <a:srgbClr val="002060"/>
                </a:solidFill>
                <a:latin typeface="Arial" pitchFamily="34" charset="0"/>
                <a:cs typeface="Arial" pitchFamily="34" charset="0"/>
              </a:rPr>
              <a:t>.</a:t>
            </a: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24944"/>
            <a:ext cx="9144000" cy="3919696"/>
          </a:xfrm>
          <a:prstGeom prst="rect">
            <a:avLst/>
          </a:prstGeom>
        </p:spPr>
      </p:pic>
      <p:sp>
        <p:nvSpPr>
          <p:cNvPr id="2" name="Metin kutusu 1"/>
          <p:cNvSpPr txBox="1"/>
          <p:nvPr/>
        </p:nvSpPr>
        <p:spPr>
          <a:xfrm>
            <a:off x="7287946" y="2555612"/>
            <a:ext cx="1332416" cy="400110"/>
          </a:xfrm>
          <a:prstGeom prst="rect">
            <a:avLst/>
          </a:prstGeom>
          <a:noFill/>
        </p:spPr>
        <p:txBody>
          <a:bodyPr wrap="none" rtlCol="0">
            <a:spAutoFit/>
          </a:bodyPr>
          <a:lstStyle/>
          <a:p>
            <a:r>
              <a:rPr lang="tr-TR" sz="1000" dirty="0" smtClean="0">
                <a:latin typeface="Arial" pitchFamily="34" charset="0"/>
                <a:cs typeface="Arial" pitchFamily="34" charset="0"/>
                <a:hlinkClick r:id="rId3"/>
              </a:rPr>
              <a:t>www.bakimliyiz.com</a:t>
            </a:r>
            <a:endParaRPr lang="tr-TR" sz="1000" dirty="0" smtClean="0">
              <a:latin typeface="Arial" pitchFamily="34" charset="0"/>
              <a:cs typeface="Arial" pitchFamily="34" charset="0"/>
            </a:endParaRPr>
          </a:p>
          <a:p>
            <a:endParaRPr lang="tr-TR" sz="1000" dirty="0">
              <a:latin typeface="Arial" pitchFamily="34" charset="0"/>
              <a:cs typeface="Arial" pitchFamily="34" charset="0"/>
            </a:endParaRPr>
          </a:p>
        </p:txBody>
      </p:sp>
    </p:spTree>
    <p:extLst>
      <p:ext uri="{BB962C8B-B14F-4D97-AF65-F5344CB8AC3E}">
        <p14:creationId xmlns:p14="http://schemas.microsoft.com/office/powerpoint/2010/main" val="32712009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1615903937"/>
              </p:ext>
            </p:extLst>
          </p:nvPr>
        </p:nvGraphicFramePr>
        <p:xfrm>
          <a:off x="179512" y="1124744"/>
          <a:ext cx="8820472" cy="4752529"/>
        </p:xfrm>
        <a:graphic>
          <a:graphicData uri="http://schemas.openxmlformats.org/drawingml/2006/table">
            <a:tbl>
              <a:tblPr firstRow="1" bandRow="1">
                <a:tableStyleId>{BDBED569-4797-4DF1-A0F4-6AAB3CD982D8}</a:tableStyleId>
              </a:tblPr>
              <a:tblGrid>
                <a:gridCol w="4176464"/>
                <a:gridCol w="4644008"/>
              </a:tblGrid>
              <a:tr h="514448">
                <a:tc>
                  <a:txBody>
                    <a:bodyPr/>
                    <a:lstStyle/>
                    <a:p>
                      <a:r>
                        <a:rPr lang="tr-TR" sz="2400" dirty="0" smtClean="0">
                          <a:solidFill>
                            <a:srgbClr val="00B050"/>
                          </a:solidFill>
                          <a:latin typeface="Algerian" pitchFamily="82" charset="0"/>
                        </a:rPr>
                        <a:t>BİYOKÜTLE YAKITLAR</a:t>
                      </a:r>
                      <a:endParaRPr lang="tr-TR" sz="2400" dirty="0">
                        <a:solidFill>
                          <a:srgbClr val="00B050"/>
                        </a:solidFill>
                        <a:latin typeface="Algerian" pitchFamily="82" charset="0"/>
                      </a:endParaRPr>
                    </a:p>
                  </a:txBody>
                  <a:tcPr/>
                </a:tc>
                <a:tc>
                  <a:txBody>
                    <a:bodyPr/>
                    <a:lstStyle/>
                    <a:p>
                      <a:r>
                        <a:rPr lang="tr-TR" sz="2400" dirty="0" smtClean="0">
                          <a:solidFill>
                            <a:srgbClr val="00B050"/>
                          </a:solidFill>
                          <a:latin typeface="Algerian" pitchFamily="82" charset="0"/>
                        </a:rPr>
                        <a:t>ENERJİ</a:t>
                      </a:r>
                      <a:r>
                        <a:rPr lang="tr-TR" sz="2400" baseline="0" dirty="0" smtClean="0">
                          <a:solidFill>
                            <a:srgbClr val="00B050"/>
                          </a:solidFill>
                          <a:latin typeface="Algerian" pitchFamily="82" charset="0"/>
                        </a:rPr>
                        <a:t> ÜRETME YÖNTEMLERİ</a:t>
                      </a:r>
                      <a:endParaRPr lang="tr-TR" sz="2400" dirty="0">
                        <a:solidFill>
                          <a:srgbClr val="00B050"/>
                        </a:solidFill>
                        <a:latin typeface="Algerian" pitchFamily="82" charset="0"/>
                      </a:endParaRPr>
                    </a:p>
                  </a:txBody>
                  <a:tcPr/>
                </a:tc>
              </a:tr>
              <a:tr h="4238081">
                <a:tc>
                  <a:txBody>
                    <a:bodyPr/>
                    <a:lstStyle/>
                    <a:p>
                      <a:r>
                        <a:rPr lang="tr-TR" sz="2400" dirty="0" smtClean="0">
                          <a:solidFill>
                            <a:srgbClr val="00B050"/>
                          </a:solidFill>
                          <a:latin typeface="Century" pitchFamily="18" charset="0"/>
                          <a:cs typeface="Arial" pitchFamily="34" charset="0"/>
                        </a:rPr>
                        <a:t>Katı</a:t>
                      </a:r>
                      <a:r>
                        <a:rPr lang="tr-TR" sz="2400" baseline="0" dirty="0" smtClean="0">
                          <a:solidFill>
                            <a:srgbClr val="00B050"/>
                          </a:solidFill>
                          <a:latin typeface="Century" pitchFamily="18" charset="0"/>
                          <a:cs typeface="Arial" pitchFamily="34" charset="0"/>
                        </a:rPr>
                        <a:t> yakıtlar:</a:t>
                      </a:r>
                      <a:r>
                        <a:rPr lang="tr-TR" sz="2400" baseline="0" dirty="0" smtClean="0">
                          <a:solidFill>
                            <a:srgbClr val="002060"/>
                          </a:solidFill>
                          <a:latin typeface="Century" pitchFamily="18" charset="0"/>
                          <a:cs typeface="Arial" pitchFamily="34" charset="0"/>
                        </a:rPr>
                        <a:t>Yakacak odun, yonga, talaş, briket, pelet,odun kömürü</a:t>
                      </a:r>
                    </a:p>
                    <a:p>
                      <a:endParaRPr lang="tr-TR" sz="2400" baseline="0" dirty="0" smtClean="0">
                        <a:latin typeface="Century" pitchFamily="18"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2400" baseline="0" dirty="0" smtClean="0">
                          <a:solidFill>
                            <a:srgbClr val="00B050"/>
                          </a:solidFill>
                          <a:latin typeface="Century" pitchFamily="18" charset="0"/>
                          <a:cs typeface="Arial" pitchFamily="34" charset="0"/>
                        </a:rPr>
                        <a:t>Sıvı yakıtlar:</a:t>
                      </a:r>
                      <a:r>
                        <a:rPr lang="tr-TR" sz="2400" baseline="0" dirty="0" smtClean="0">
                          <a:solidFill>
                            <a:srgbClr val="002060"/>
                          </a:solidFill>
                          <a:latin typeface="Century" pitchFamily="18" charset="0"/>
                          <a:cs typeface="Arial" pitchFamily="34" charset="0"/>
                        </a:rPr>
                        <a:t>et</a:t>
                      </a:r>
                      <a:r>
                        <a:rPr lang="en-US" sz="2400" baseline="0" dirty="0" smtClean="0">
                          <a:solidFill>
                            <a:srgbClr val="002060"/>
                          </a:solidFill>
                          <a:latin typeface="Century" pitchFamily="18" charset="0"/>
                          <a:cs typeface="Arial" pitchFamily="34" charset="0"/>
                        </a:rPr>
                        <a:t>a</a:t>
                      </a:r>
                      <a:r>
                        <a:rPr lang="tr-TR" sz="2400" baseline="0" dirty="0" smtClean="0">
                          <a:solidFill>
                            <a:srgbClr val="002060"/>
                          </a:solidFill>
                          <a:latin typeface="Century" pitchFamily="18" charset="0"/>
                          <a:cs typeface="Arial" pitchFamily="34" charset="0"/>
                        </a:rPr>
                        <a:t>nol,</a:t>
                      </a:r>
                    </a:p>
                    <a:p>
                      <a:r>
                        <a:rPr lang="tr-TR" sz="2400" baseline="0" dirty="0" smtClean="0">
                          <a:solidFill>
                            <a:srgbClr val="002060"/>
                          </a:solidFill>
                          <a:latin typeface="Century" pitchFamily="18" charset="0"/>
                          <a:cs typeface="Arial" pitchFamily="34" charset="0"/>
                        </a:rPr>
                        <a:t>biyobenzin,biyodizel,</a:t>
                      </a:r>
                    </a:p>
                    <a:p>
                      <a:endParaRPr lang="tr-TR" sz="2400" baseline="0" dirty="0" smtClean="0">
                        <a:latin typeface="Century" pitchFamily="18" charset="0"/>
                        <a:cs typeface="Arial" pitchFamily="34" charset="0"/>
                      </a:endParaRPr>
                    </a:p>
                    <a:p>
                      <a:r>
                        <a:rPr lang="tr-TR" sz="2400" baseline="0" dirty="0" smtClean="0">
                          <a:solidFill>
                            <a:srgbClr val="00B050"/>
                          </a:solidFill>
                          <a:latin typeface="Century" pitchFamily="18" charset="0"/>
                          <a:cs typeface="Arial" pitchFamily="34" charset="0"/>
                        </a:rPr>
                        <a:t>Gaz yakıtlar: </a:t>
                      </a:r>
                      <a:r>
                        <a:rPr lang="tr-TR" sz="2400" baseline="0" dirty="0" smtClean="0">
                          <a:solidFill>
                            <a:srgbClr val="002060"/>
                          </a:solidFill>
                          <a:latin typeface="Century" pitchFamily="18" charset="0"/>
                          <a:cs typeface="Arial" pitchFamily="34" charset="0"/>
                        </a:rPr>
                        <a:t>Singaz, biyogaz</a:t>
                      </a:r>
                      <a:r>
                        <a:rPr lang="tr-TR" sz="2400" baseline="0" dirty="0" smtClean="0">
                          <a:latin typeface="Century" pitchFamily="18" charset="0"/>
                          <a:cs typeface="Arial" pitchFamily="34" charset="0"/>
                        </a:rPr>
                        <a:t> </a:t>
                      </a:r>
                      <a:endParaRPr lang="tr-TR" sz="2400" dirty="0">
                        <a:latin typeface="Century" pitchFamily="18" charset="0"/>
                        <a:cs typeface="Arial" pitchFamily="34" charset="0"/>
                      </a:endParaRPr>
                    </a:p>
                  </a:txBody>
                  <a:tcPr/>
                </a:tc>
                <a:tc>
                  <a:txBody>
                    <a:bodyPr/>
                    <a:lstStyle/>
                    <a:p>
                      <a:pPr marL="0" indent="0">
                        <a:buFont typeface="Arial" pitchFamily="34" charset="0"/>
                        <a:buNone/>
                      </a:pPr>
                      <a:r>
                        <a:rPr lang="tr-TR" sz="3600" baseline="0" dirty="0" smtClean="0">
                          <a:solidFill>
                            <a:srgbClr val="002060"/>
                          </a:solidFill>
                          <a:latin typeface="Berlin Sans FB" pitchFamily="34" charset="0"/>
                        </a:rPr>
                        <a:t> </a:t>
                      </a:r>
                      <a:r>
                        <a:rPr lang="tr-TR" sz="2400" dirty="0" smtClean="0">
                          <a:solidFill>
                            <a:srgbClr val="002060"/>
                          </a:solidFill>
                          <a:latin typeface="Century" pitchFamily="18" charset="0"/>
                          <a:cs typeface="Arial" pitchFamily="34" charset="0"/>
                        </a:rPr>
                        <a:t>Isı</a:t>
                      </a:r>
                      <a:r>
                        <a:rPr lang="tr-TR" sz="2400" baseline="0" dirty="0" smtClean="0">
                          <a:solidFill>
                            <a:srgbClr val="002060"/>
                          </a:solidFill>
                          <a:latin typeface="Century" pitchFamily="18" charset="0"/>
                          <a:cs typeface="Arial" pitchFamily="34" charset="0"/>
                        </a:rPr>
                        <a:t> üretimi</a:t>
                      </a:r>
                    </a:p>
                    <a:p>
                      <a:endParaRPr lang="tr-TR" sz="2400" baseline="0" dirty="0" smtClean="0">
                        <a:solidFill>
                          <a:srgbClr val="002060"/>
                        </a:solidFill>
                        <a:latin typeface="Century" pitchFamily="18" charset="0"/>
                        <a:cs typeface="Arial" pitchFamily="34" charset="0"/>
                      </a:endParaRPr>
                    </a:p>
                    <a:p>
                      <a:r>
                        <a:rPr lang="tr-TR" sz="2400" baseline="0" dirty="0" smtClean="0">
                          <a:solidFill>
                            <a:srgbClr val="002060"/>
                          </a:solidFill>
                          <a:latin typeface="Century" pitchFamily="18" charset="0"/>
                          <a:cs typeface="Arial" pitchFamily="34" charset="0"/>
                        </a:rPr>
                        <a:t> Elektirik üretimi</a:t>
                      </a:r>
                    </a:p>
                    <a:p>
                      <a:endParaRPr lang="tr-TR" sz="2400" baseline="0" dirty="0" smtClean="0">
                        <a:solidFill>
                          <a:srgbClr val="002060"/>
                        </a:solidFill>
                        <a:latin typeface="Century" pitchFamily="18" charset="0"/>
                        <a:cs typeface="Arial" pitchFamily="34" charset="0"/>
                      </a:endParaRPr>
                    </a:p>
                    <a:p>
                      <a:r>
                        <a:rPr lang="tr-TR" sz="2400" baseline="0" dirty="0" smtClean="0">
                          <a:solidFill>
                            <a:srgbClr val="002060"/>
                          </a:solidFill>
                          <a:latin typeface="Century" pitchFamily="18" charset="0"/>
                          <a:cs typeface="Arial" pitchFamily="34" charset="0"/>
                        </a:rPr>
                        <a:t> Birleşik ısı güç</a:t>
                      </a:r>
                    </a:p>
                    <a:p>
                      <a:endParaRPr lang="tr-TR" sz="2400" baseline="0" dirty="0" smtClean="0">
                        <a:solidFill>
                          <a:srgbClr val="002060"/>
                        </a:solidFill>
                        <a:latin typeface="Century" pitchFamily="18" charset="0"/>
                        <a:cs typeface="Arial" pitchFamily="34" charset="0"/>
                      </a:endParaRPr>
                    </a:p>
                    <a:p>
                      <a:r>
                        <a:rPr lang="tr-TR" sz="2400" baseline="0" dirty="0" smtClean="0">
                          <a:solidFill>
                            <a:srgbClr val="002060"/>
                          </a:solidFill>
                          <a:latin typeface="Century" pitchFamily="18" charset="0"/>
                          <a:cs typeface="Arial" pitchFamily="34" charset="0"/>
                        </a:rPr>
                        <a:t> Taşıt yakıt üretimi</a:t>
                      </a:r>
                    </a:p>
                    <a:p>
                      <a:endParaRPr lang="tr-TR" dirty="0">
                        <a:latin typeface="Berlin Sans FB" pitchFamily="34" charset="0"/>
                      </a:endParaRPr>
                    </a:p>
                  </a:txBody>
                  <a:tcPr/>
                </a:tc>
              </a:tr>
            </a:tbl>
          </a:graphicData>
        </a:graphic>
      </p:graphicFrame>
    </p:spTree>
    <p:extLst>
      <p:ext uri="{BB962C8B-B14F-4D97-AF65-F5344CB8AC3E}">
        <p14:creationId xmlns:p14="http://schemas.microsoft.com/office/powerpoint/2010/main" val="32256317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8864" y="274638"/>
            <a:ext cx="8229600" cy="1143000"/>
          </a:xfrm>
        </p:spPr>
        <p:txBody>
          <a:bodyPr>
            <a:normAutofit fontScale="90000"/>
          </a:bodyPr>
          <a:lstStyle/>
          <a:p>
            <a:r>
              <a:rPr lang="tr-TR" dirty="0" smtClean="0">
                <a:solidFill>
                  <a:srgbClr val="00B050"/>
                </a:solidFill>
                <a:latin typeface="Algerian" pitchFamily="82" charset="0"/>
              </a:rPr>
              <a:t>ORMAN ATIKLARDAN PELET VE BRİKET YAPIMI</a:t>
            </a:r>
            <a:endParaRPr lang="tr-TR" dirty="0">
              <a:solidFill>
                <a:srgbClr val="00B050"/>
              </a:solidFill>
              <a:latin typeface="Algerian" pitchFamily="82" charset="0"/>
            </a:endParaRPr>
          </a:p>
        </p:txBody>
      </p:sp>
      <p:sp>
        <p:nvSpPr>
          <p:cNvPr id="4" name="Metin kutusu 3"/>
          <p:cNvSpPr txBox="1"/>
          <p:nvPr/>
        </p:nvSpPr>
        <p:spPr>
          <a:xfrm>
            <a:off x="542746" y="1916832"/>
            <a:ext cx="7992888" cy="4431983"/>
          </a:xfrm>
          <a:prstGeom prst="rect">
            <a:avLst/>
          </a:prstGeom>
          <a:noFill/>
        </p:spPr>
        <p:txBody>
          <a:bodyPr wrap="square" rtlCol="0">
            <a:spAutoFit/>
          </a:bodyPr>
          <a:lstStyle/>
          <a:p>
            <a:r>
              <a:rPr lang="tr-TR" sz="2400" dirty="0" smtClean="0">
                <a:solidFill>
                  <a:srgbClr val="00B050"/>
                </a:solidFill>
                <a:latin typeface="Century" pitchFamily="18" charset="0"/>
                <a:cs typeface="Arial" pitchFamily="34" charset="0"/>
              </a:rPr>
              <a:t>PELET:</a:t>
            </a:r>
            <a:r>
              <a:rPr lang="en-US" sz="2400" dirty="0" smtClean="0">
                <a:solidFill>
                  <a:srgbClr val="00B050"/>
                </a:solidFill>
                <a:latin typeface="Century" pitchFamily="18" charset="0"/>
                <a:cs typeface="Arial" pitchFamily="34" charset="0"/>
              </a:rPr>
              <a:t> </a:t>
            </a:r>
            <a:r>
              <a:rPr lang="tr-TR" sz="2400" dirty="0" smtClean="0">
                <a:solidFill>
                  <a:srgbClr val="002060"/>
                </a:solidFill>
                <a:latin typeface="Century" pitchFamily="18" charset="0"/>
                <a:cs typeface="Arial" pitchFamily="34" charset="0"/>
              </a:rPr>
              <a:t>Odun atıklarının kurutulup öğütülerek talaş haline getirildikten sonra yüksek basınçta sıkıştırılmasından elde edilen</a:t>
            </a:r>
            <a:r>
              <a:rPr lang="tr-TR" sz="2400" dirty="0" smtClean="0">
                <a:solidFill>
                  <a:srgbClr val="C00000"/>
                </a:solidFill>
                <a:latin typeface="Century" pitchFamily="18" charset="0"/>
                <a:cs typeface="Arial" pitchFamily="34" charset="0"/>
              </a:rPr>
              <a:t> 6-8</a:t>
            </a:r>
            <a:r>
              <a:rPr lang="en-US" sz="2400" dirty="0" smtClean="0">
                <a:solidFill>
                  <a:srgbClr val="C00000"/>
                </a:solidFill>
                <a:latin typeface="Century" pitchFamily="18" charset="0"/>
                <a:cs typeface="Arial" pitchFamily="34" charset="0"/>
              </a:rPr>
              <a:t> </a:t>
            </a:r>
            <a:r>
              <a:rPr lang="tr-TR" sz="2400" dirty="0" smtClean="0">
                <a:solidFill>
                  <a:srgbClr val="002060"/>
                </a:solidFill>
                <a:latin typeface="Century" pitchFamily="18" charset="0"/>
                <a:cs typeface="Arial" pitchFamily="34" charset="0"/>
              </a:rPr>
              <a:t>mm çapındaki yakıt topaklarıdır</a:t>
            </a:r>
            <a:r>
              <a:rPr lang="tr-TR" sz="2400" dirty="0" smtClean="0">
                <a:solidFill>
                  <a:srgbClr val="002060"/>
                </a:solidFill>
                <a:latin typeface="Arial" pitchFamily="34" charset="0"/>
                <a:cs typeface="Arial" pitchFamily="34" charset="0"/>
              </a:rPr>
              <a:t>.</a:t>
            </a:r>
          </a:p>
          <a:p>
            <a:endParaRPr lang="tr-TR" sz="2400" dirty="0">
              <a:solidFill>
                <a:srgbClr val="002060"/>
              </a:solidFill>
              <a:latin typeface="Century" pitchFamily="18" charset="0"/>
              <a:cs typeface="Arial" pitchFamily="34" charset="0"/>
            </a:endParaRPr>
          </a:p>
          <a:p>
            <a:endParaRPr lang="tr-TR" sz="2400" dirty="0" smtClean="0">
              <a:solidFill>
                <a:srgbClr val="002060"/>
              </a:solidFill>
              <a:latin typeface="Century" pitchFamily="18" charset="0"/>
              <a:cs typeface="BrowalliaUPC" pitchFamily="34" charset="-34"/>
            </a:endParaRPr>
          </a:p>
          <a:p>
            <a:r>
              <a:rPr lang="tr-TR" sz="2400" dirty="0" smtClean="0">
                <a:solidFill>
                  <a:srgbClr val="00B050"/>
                </a:solidFill>
                <a:latin typeface="Century" pitchFamily="18" charset="0"/>
                <a:cs typeface="BrowalliaUPC" pitchFamily="34" charset="-34"/>
              </a:rPr>
              <a:t>BRİKET:</a:t>
            </a:r>
            <a:r>
              <a:rPr lang="en-US" sz="2400" dirty="0" smtClean="0">
                <a:solidFill>
                  <a:srgbClr val="00B050"/>
                </a:solidFill>
                <a:latin typeface="Century" pitchFamily="18" charset="0"/>
                <a:cs typeface="BrowalliaUPC" pitchFamily="34" charset="-34"/>
              </a:rPr>
              <a:t> </a:t>
            </a:r>
            <a:r>
              <a:rPr lang="tr-TR" sz="2400" dirty="0" smtClean="0">
                <a:solidFill>
                  <a:srgbClr val="002060"/>
                </a:solidFill>
                <a:latin typeface="Century" pitchFamily="18" charset="0"/>
                <a:cs typeface="BrowalliaUPC" pitchFamily="34" charset="-34"/>
              </a:rPr>
              <a:t>Odun talaşının herhengi bir katı maddesi olmadan yüksek basınçta sıkıştırılmasıyla  </a:t>
            </a:r>
            <a:r>
              <a:rPr lang="tr-TR" sz="2400" dirty="0" smtClean="0">
                <a:solidFill>
                  <a:srgbClr val="C00000"/>
                </a:solidFill>
                <a:latin typeface="Century" pitchFamily="18" charset="0"/>
                <a:cs typeface="BrowalliaUPC" pitchFamily="34" charset="-34"/>
              </a:rPr>
              <a:t>2,5-20</a:t>
            </a:r>
            <a:r>
              <a:rPr lang="en-US" sz="2400" dirty="0" smtClean="0">
                <a:solidFill>
                  <a:srgbClr val="C00000"/>
                </a:solidFill>
                <a:latin typeface="Century" pitchFamily="18" charset="0"/>
                <a:cs typeface="BrowalliaUPC" pitchFamily="34" charset="-34"/>
              </a:rPr>
              <a:t> </a:t>
            </a:r>
            <a:r>
              <a:rPr lang="tr-TR" sz="2400" dirty="0" smtClean="0">
                <a:solidFill>
                  <a:srgbClr val="002060"/>
                </a:solidFill>
                <a:latin typeface="Century" pitchFamily="18" charset="0"/>
                <a:cs typeface="BrowalliaUPC" pitchFamily="34" charset="-34"/>
              </a:rPr>
              <a:t>cm arasında değişen boyutlarda üretilir. Odun peleti  </a:t>
            </a:r>
            <a:r>
              <a:rPr lang="tr-TR" sz="2400" dirty="0" smtClean="0">
                <a:solidFill>
                  <a:srgbClr val="C00000"/>
                </a:solidFill>
                <a:latin typeface="Century" pitchFamily="18" charset="0"/>
                <a:cs typeface="BrowalliaUPC" pitchFamily="34" charset="-34"/>
              </a:rPr>
              <a:t>%7-12 </a:t>
            </a:r>
            <a:r>
              <a:rPr lang="tr-TR" sz="2400" dirty="0" smtClean="0">
                <a:solidFill>
                  <a:srgbClr val="002060"/>
                </a:solidFill>
                <a:latin typeface="Century" pitchFamily="18" charset="0"/>
                <a:cs typeface="BrowalliaUPC" pitchFamily="34" charset="-34"/>
              </a:rPr>
              <a:t>arasında nem içerir.Yakacak odunlara göre nem oranı az olduğu için kalarisi</a:t>
            </a:r>
            <a:r>
              <a:rPr lang="tr-TR" sz="2400" dirty="0">
                <a:solidFill>
                  <a:srgbClr val="002060"/>
                </a:solidFill>
                <a:latin typeface="Century" pitchFamily="18" charset="0"/>
                <a:cs typeface="BrowalliaUPC" pitchFamily="34" charset="-34"/>
              </a:rPr>
              <a:t> </a:t>
            </a:r>
            <a:r>
              <a:rPr lang="tr-TR" sz="2400" dirty="0" smtClean="0">
                <a:solidFill>
                  <a:srgbClr val="002060"/>
                </a:solidFill>
                <a:latin typeface="Century" pitchFamily="18" charset="0"/>
                <a:cs typeface="BrowalliaUPC" pitchFamily="34" charset="-34"/>
              </a:rPr>
              <a:t>daha yüksektir</a:t>
            </a:r>
            <a:r>
              <a:rPr lang="tr-TR" sz="2400" dirty="0" smtClean="0">
                <a:solidFill>
                  <a:srgbClr val="002060"/>
                </a:solidFill>
                <a:latin typeface="Berlin Sans FB" pitchFamily="34" charset="0"/>
              </a:rPr>
              <a:t>. </a:t>
            </a:r>
          </a:p>
          <a:p>
            <a:r>
              <a:rPr lang="tr-TR" dirty="0" smtClean="0">
                <a:solidFill>
                  <a:srgbClr val="002060"/>
                </a:solidFill>
                <a:latin typeface="Berlin Sans FB" pitchFamily="34" charset="0"/>
              </a:rPr>
              <a:t> </a:t>
            </a:r>
            <a:endParaRPr lang="tr-TR" dirty="0">
              <a:solidFill>
                <a:srgbClr val="002060"/>
              </a:solidFill>
              <a:latin typeface="Berlin Sans FB" pitchFamily="34" charset="0"/>
            </a:endParaRPr>
          </a:p>
        </p:txBody>
      </p:sp>
    </p:spTree>
    <p:extLst>
      <p:ext uri="{BB962C8B-B14F-4D97-AF65-F5344CB8AC3E}">
        <p14:creationId xmlns:p14="http://schemas.microsoft.com/office/powerpoint/2010/main" val="12394545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79511" y="1124744"/>
            <a:ext cx="8788823" cy="4235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6312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smtClean="0">
                <a:solidFill>
                  <a:srgbClr val="00B050"/>
                </a:solidFill>
                <a:latin typeface="Algerian" pitchFamily="82" charset="0"/>
              </a:rPr>
              <a:t>PELET</a:t>
            </a:r>
            <a:r>
              <a:rPr lang="en-US" sz="4000" dirty="0" smtClean="0">
                <a:solidFill>
                  <a:srgbClr val="00B050"/>
                </a:solidFill>
                <a:latin typeface="Algerian" pitchFamily="82" charset="0"/>
              </a:rPr>
              <a:t> </a:t>
            </a:r>
            <a:r>
              <a:rPr lang="tr-TR" sz="4000" dirty="0" smtClean="0">
                <a:solidFill>
                  <a:srgbClr val="00B050"/>
                </a:solidFill>
                <a:latin typeface="Algerian" pitchFamily="82" charset="0"/>
              </a:rPr>
              <a:t>YAPIM AŞAMASI</a:t>
            </a:r>
            <a:endParaRPr lang="tr-TR" sz="4000" dirty="0">
              <a:solidFill>
                <a:srgbClr val="00B050"/>
              </a:solidFill>
              <a:latin typeface="Algerian" pitchFamily="82" charset="0"/>
            </a:endParaRPr>
          </a:p>
        </p:txBody>
      </p:sp>
      <p:sp>
        <p:nvSpPr>
          <p:cNvPr id="3" name="İçerik Yer Tutucusu 2"/>
          <p:cNvSpPr>
            <a:spLocks noGrp="1"/>
          </p:cNvSpPr>
          <p:nvPr>
            <p:ph idx="1"/>
          </p:nvPr>
        </p:nvSpPr>
        <p:spPr>
          <a:xfrm>
            <a:off x="457200" y="1556792"/>
            <a:ext cx="4330824" cy="4569371"/>
          </a:xfrm>
        </p:spPr>
        <p:txBody>
          <a:bodyPr>
            <a:normAutofit lnSpcReduction="10000"/>
          </a:bodyPr>
          <a:lstStyle/>
          <a:p>
            <a:pPr marL="514350" indent="-514350">
              <a:buFont typeface="+mj-lt"/>
              <a:buAutoNum type="arabicPeriod"/>
            </a:pPr>
            <a:r>
              <a:rPr lang="tr-TR" sz="2400" dirty="0" smtClean="0">
                <a:solidFill>
                  <a:srgbClr val="002060"/>
                </a:solidFill>
                <a:latin typeface="Century" pitchFamily="18" charset="0"/>
                <a:cs typeface="Arial" pitchFamily="34" charset="0"/>
              </a:rPr>
              <a:t>Hammadde deposu</a:t>
            </a:r>
          </a:p>
          <a:p>
            <a:pPr marL="514350" indent="-514350">
              <a:buFont typeface="+mj-lt"/>
              <a:buAutoNum type="arabicPeriod"/>
            </a:pPr>
            <a:r>
              <a:rPr lang="tr-TR" sz="2400" dirty="0" smtClean="0">
                <a:solidFill>
                  <a:srgbClr val="002060"/>
                </a:solidFill>
                <a:latin typeface="Century" pitchFamily="18" charset="0"/>
                <a:cs typeface="Arial" pitchFamily="34" charset="0"/>
              </a:rPr>
              <a:t>Ayrıştırıcı</a:t>
            </a:r>
          </a:p>
          <a:p>
            <a:pPr marL="514350" indent="-514350">
              <a:buFont typeface="+mj-lt"/>
              <a:buAutoNum type="arabicPeriod"/>
            </a:pPr>
            <a:r>
              <a:rPr lang="tr-TR" sz="2400" dirty="0" smtClean="0">
                <a:solidFill>
                  <a:srgbClr val="002060"/>
                </a:solidFill>
                <a:latin typeface="Century" pitchFamily="18" charset="0"/>
                <a:cs typeface="Arial" pitchFamily="34" charset="0"/>
              </a:rPr>
              <a:t>Değirmen</a:t>
            </a:r>
          </a:p>
          <a:p>
            <a:pPr marL="514350" indent="-514350">
              <a:buFont typeface="+mj-lt"/>
              <a:buAutoNum type="arabicPeriod"/>
            </a:pPr>
            <a:r>
              <a:rPr lang="tr-TR" sz="2400" dirty="0" smtClean="0">
                <a:solidFill>
                  <a:srgbClr val="002060"/>
                </a:solidFill>
                <a:latin typeface="Century" pitchFamily="18" charset="0"/>
                <a:cs typeface="Arial" pitchFamily="34" charset="0"/>
              </a:rPr>
              <a:t>Fırın</a:t>
            </a:r>
          </a:p>
          <a:p>
            <a:pPr marL="514350" indent="-514350">
              <a:buFont typeface="+mj-lt"/>
              <a:buAutoNum type="arabicPeriod"/>
            </a:pPr>
            <a:r>
              <a:rPr lang="tr-TR" sz="2400" dirty="0" smtClean="0">
                <a:solidFill>
                  <a:srgbClr val="002060"/>
                </a:solidFill>
                <a:latin typeface="Century" pitchFamily="18" charset="0"/>
                <a:cs typeface="Arial" pitchFamily="34" charset="0"/>
              </a:rPr>
              <a:t>Ara depo</a:t>
            </a:r>
          </a:p>
          <a:p>
            <a:pPr marL="514350" indent="-514350">
              <a:buFont typeface="+mj-lt"/>
              <a:buAutoNum type="arabicPeriod"/>
            </a:pPr>
            <a:r>
              <a:rPr lang="tr-TR" sz="2400" dirty="0" smtClean="0">
                <a:solidFill>
                  <a:srgbClr val="002060"/>
                </a:solidFill>
                <a:latin typeface="Century" pitchFamily="18" charset="0"/>
                <a:cs typeface="Arial" pitchFamily="34" charset="0"/>
              </a:rPr>
              <a:t>Karıştırıcı</a:t>
            </a:r>
            <a:endParaRPr lang="tr-TR" dirty="0">
              <a:solidFill>
                <a:srgbClr val="002060"/>
              </a:solidFill>
              <a:latin typeface="Century" pitchFamily="18" charset="0"/>
              <a:cs typeface="Arial" pitchFamily="34" charset="0"/>
            </a:endParaRPr>
          </a:p>
          <a:p>
            <a:pPr marL="514350" indent="-514350">
              <a:buFont typeface="+mj-lt"/>
              <a:buAutoNum type="arabicPeriod"/>
            </a:pPr>
            <a:r>
              <a:rPr lang="tr-TR" sz="2400" dirty="0" smtClean="0">
                <a:solidFill>
                  <a:srgbClr val="002060"/>
                </a:solidFill>
                <a:latin typeface="Century" pitchFamily="18" charset="0"/>
                <a:cs typeface="Arial" pitchFamily="34" charset="0"/>
              </a:rPr>
              <a:t>Ara depo</a:t>
            </a:r>
          </a:p>
          <a:p>
            <a:pPr marL="514350" indent="-514350">
              <a:buFont typeface="+mj-lt"/>
              <a:buAutoNum type="arabicPeriod"/>
            </a:pPr>
            <a:r>
              <a:rPr lang="tr-TR" sz="2400" dirty="0" err="1" smtClean="0">
                <a:solidFill>
                  <a:srgbClr val="002060"/>
                </a:solidFill>
                <a:latin typeface="Century" pitchFamily="18" charset="0"/>
                <a:cs typeface="Arial" pitchFamily="34" charset="0"/>
              </a:rPr>
              <a:t>Pelet</a:t>
            </a:r>
            <a:r>
              <a:rPr lang="tr-TR" sz="2400" dirty="0" smtClean="0">
                <a:solidFill>
                  <a:srgbClr val="002060"/>
                </a:solidFill>
                <a:latin typeface="Century" pitchFamily="18" charset="0"/>
                <a:cs typeface="Arial" pitchFamily="34" charset="0"/>
              </a:rPr>
              <a:t> pres</a:t>
            </a:r>
          </a:p>
          <a:p>
            <a:pPr marL="514350" indent="-514350">
              <a:buFont typeface="+mj-lt"/>
              <a:buAutoNum type="arabicPeriod"/>
            </a:pPr>
            <a:r>
              <a:rPr lang="tr-TR" sz="2400" dirty="0" smtClean="0">
                <a:solidFill>
                  <a:srgbClr val="002060"/>
                </a:solidFill>
                <a:latin typeface="Century" pitchFamily="18" charset="0"/>
                <a:cs typeface="Arial" pitchFamily="34" charset="0"/>
              </a:rPr>
              <a:t>Soğutucu</a:t>
            </a:r>
          </a:p>
          <a:p>
            <a:pPr marL="514350" indent="-514350">
              <a:buFont typeface="+mj-lt"/>
              <a:buAutoNum type="arabicPeriod"/>
            </a:pPr>
            <a:r>
              <a:rPr lang="tr-TR" sz="2400" dirty="0" smtClean="0">
                <a:solidFill>
                  <a:srgbClr val="002060"/>
                </a:solidFill>
                <a:latin typeface="Century" pitchFamily="18" charset="0"/>
                <a:cs typeface="Arial" pitchFamily="34" charset="0"/>
              </a:rPr>
              <a:t>Elek</a:t>
            </a:r>
          </a:p>
          <a:p>
            <a:pPr marL="514350" indent="-514350">
              <a:buFont typeface="+mj-lt"/>
              <a:buAutoNum type="arabicPeriod"/>
            </a:pPr>
            <a:r>
              <a:rPr lang="tr-TR" sz="2400" dirty="0" smtClean="0">
                <a:solidFill>
                  <a:srgbClr val="002060"/>
                </a:solidFill>
                <a:latin typeface="Century" pitchFamily="18" charset="0"/>
                <a:cs typeface="Arial" pitchFamily="34" charset="0"/>
              </a:rPr>
              <a:t>Silo</a:t>
            </a:r>
          </a:p>
          <a:p>
            <a:pPr marL="0" indent="0">
              <a:buNone/>
            </a:pPr>
            <a:endParaRPr lang="tr-TR" sz="2400" dirty="0" smtClean="0">
              <a:solidFill>
                <a:srgbClr val="002060"/>
              </a:solidFill>
              <a:latin typeface="Berlin Sans FB" pitchFamily="34" charset="0"/>
            </a:endParaRPr>
          </a:p>
          <a:p>
            <a:pPr marL="514350" indent="-514350">
              <a:buFont typeface="+mj-lt"/>
              <a:buAutoNum type="arabicPeriod"/>
            </a:pPr>
            <a:endParaRPr lang="tr-TR" sz="2400" dirty="0" smtClean="0">
              <a:solidFill>
                <a:srgbClr val="002060"/>
              </a:solidFill>
              <a:latin typeface="Berlin Sans FB" pitchFamily="34" charset="0"/>
            </a:endParaRPr>
          </a:p>
          <a:p>
            <a:pPr marL="514350" indent="-514350">
              <a:buFont typeface="+mj-lt"/>
              <a:buAutoNum type="arabicPeriod"/>
            </a:pPr>
            <a:endParaRPr lang="tr-TR" sz="2400" dirty="0" smtClean="0">
              <a:solidFill>
                <a:srgbClr val="002060"/>
              </a:solidFill>
              <a:latin typeface="Berlin Sans FB" pitchFamily="34"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1502878"/>
            <a:ext cx="4229006" cy="4950457"/>
          </a:xfrm>
          <a:prstGeom prst="rect">
            <a:avLst/>
          </a:prstGeom>
        </p:spPr>
      </p:pic>
    </p:spTree>
    <p:extLst>
      <p:ext uri="{BB962C8B-B14F-4D97-AF65-F5344CB8AC3E}">
        <p14:creationId xmlns:p14="http://schemas.microsoft.com/office/powerpoint/2010/main" val="9735811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Effect transition="in" filter="fade">
                                      <p:cBhvr>
                                        <p:cTn id="61" dur="1000"/>
                                        <p:tgtEl>
                                          <p:spTgt spid="3">
                                            <p:txEl>
                                              <p:pRg st="7" end="7"/>
                                            </p:txEl>
                                          </p:spTgt>
                                        </p:tgtEl>
                                      </p:cBhvr>
                                    </p:animEffect>
                                    <p:anim calcmode="lin" valueType="num">
                                      <p:cBhvr>
                                        <p:cTn id="6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Effect transition="in" filter="fade">
                                      <p:cBhvr>
                                        <p:cTn id="68" dur="1000"/>
                                        <p:tgtEl>
                                          <p:spTgt spid="3">
                                            <p:txEl>
                                              <p:pRg st="8" end="8"/>
                                            </p:txEl>
                                          </p:spTgt>
                                        </p:tgtEl>
                                      </p:cBhvr>
                                    </p:animEffect>
                                    <p:anim calcmode="lin" valueType="num">
                                      <p:cBhvr>
                                        <p:cTn id="6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animEffect transition="in" filter="fade">
                                      <p:cBhvr>
                                        <p:cTn id="75" dur="1000"/>
                                        <p:tgtEl>
                                          <p:spTgt spid="3">
                                            <p:txEl>
                                              <p:pRg st="9" end="9"/>
                                            </p:txEl>
                                          </p:spTgt>
                                        </p:tgtEl>
                                      </p:cBhvr>
                                    </p:animEffect>
                                    <p:anim calcmode="lin" valueType="num">
                                      <p:cBhvr>
                                        <p:cTn id="7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3">
                                            <p:txEl>
                                              <p:pRg st="10" end="10"/>
                                            </p:txEl>
                                          </p:spTgt>
                                        </p:tgtEl>
                                        <p:attrNameLst>
                                          <p:attrName>style.visibility</p:attrName>
                                        </p:attrNameLst>
                                      </p:cBhvr>
                                      <p:to>
                                        <p:strVal val="visible"/>
                                      </p:to>
                                    </p:set>
                                    <p:animEffect transition="in" filter="fade">
                                      <p:cBhvr>
                                        <p:cTn id="82" dur="1000"/>
                                        <p:tgtEl>
                                          <p:spTgt spid="3">
                                            <p:txEl>
                                              <p:pRg st="10" end="10"/>
                                            </p:txEl>
                                          </p:spTgt>
                                        </p:tgtEl>
                                      </p:cBhvr>
                                    </p:animEffect>
                                    <p:anim calcmode="lin" valueType="num">
                                      <p:cBhvr>
                                        <p:cTn id="8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idx="1"/>
            <p:extLst>
              <p:ext uri="{D42A27DB-BD31-4B8C-83A1-F6EECF244321}">
                <p14:modId xmlns:p14="http://schemas.microsoft.com/office/powerpoint/2010/main" val="1533967088"/>
              </p:ext>
            </p:extLst>
          </p:nvPr>
        </p:nvGraphicFramePr>
        <p:xfrm>
          <a:off x="395536" y="620685"/>
          <a:ext cx="8280921" cy="5040561"/>
        </p:xfrm>
        <a:graphic>
          <a:graphicData uri="http://schemas.openxmlformats.org/drawingml/2006/table">
            <a:tbl>
              <a:tblPr firstRow="1" bandRow="1">
                <a:tableStyleId>{7DF18680-E054-41AD-8BC1-D1AEF772440D}</a:tableStyleId>
              </a:tblPr>
              <a:tblGrid>
                <a:gridCol w="2760307"/>
                <a:gridCol w="2760307"/>
                <a:gridCol w="2760307"/>
              </a:tblGrid>
              <a:tr h="731793">
                <a:tc>
                  <a:txBody>
                    <a:bodyPr/>
                    <a:lstStyle/>
                    <a:p>
                      <a:r>
                        <a:rPr lang="tr-TR" dirty="0" smtClean="0">
                          <a:latin typeface="Century" pitchFamily="18" charset="0"/>
                        </a:rPr>
                        <a:t>            ÖZELLİKLER </a:t>
                      </a:r>
                      <a:endParaRPr lang="tr-TR" dirty="0">
                        <a:latin typeface="Century" pitchFamily="18" charset="0"/>
                      </a:endParaRPr>
                    </a:p>
                  </a:txBody>
                  <a:tcPr/>
                </a:tc>
                <a:tc>
                  <a:txBody>
                    <a:bodyPr/>
                    <a:lstStyle/>
                    <a:p>
                      <a:r>
                        <a:rPr lang="tr-TR" dirty="0" smtClean="0">
                          <a:latin typeface="Century" pitchFamily="18" charset="0"/>
                        </a:rPr>
                        <a:t>             PELETLER </a:t>
                      </a:r>
                      <a:endParaRPr lang="tr-TR" dirty="0">
                        <a:latin typeface="Century" pitchFamily="18" charset="0"/>
                      </a:endParaRPr>
                    </a:p>
                  </a:txBody>
                  <a:tcPr/>
                </a:tc>
                <a:tc>
                  <a:txBody>
                    <a:bodyPr/>
                    <a:lstStyle/>
                    <a:p>
                      <a:r>
                        <a:rPr lang="tr-TR" dirty="0" smtClean="0">
                          <a:latin typeface="Century" pitchFamily="18" charset="0"/>
                        </a:rPr>
                        <a:t>             BRİKETLER </a:t>
                      </a:r>
                      <a:endParaRPr lang="tr-TR" dirty="0">
                        <a:latin typeface="Century" pitchFamily="18" charset="0"/>
                      </a:endParaRPr>
                    </a:p>
                  </a:txBody>
                  <a:tcPr/>
                </a:tc>
              </a:tr>
              <a:tr h="718128">
                <a:tc>
                  <a:txBody>
                    <a:bodyPr/>
                    <a:lstStyle/>
                    <a:p>
                      <a:r>
                        <a:rPr lang="tr-TR" dirty="0" smtClean="0">
                          <a:latin typeface="Century" pitchFamily="18" charset="0"/>
                        </a:rPr>
                        <a:t>Isıl değeri</a:t>
                      </a:r>
                      <a:endParaRPr lang="tr-TR" dirty="0">
                        <a:latin typeface="Century" pitchFamily="18" charset="0"/>
                      </a:endParaRPr>
                    </a:p>
                  </a:txBody>
                  <a:tcPr/>
                </a:tc>
                <a:tc>
                  <a:txBody>
                    <a:bodyPr/>
                    <a:lstStyle/>
                    <a:p>
                      <a:r>
                        <a:rPr lang="tr-TR" dirty="0" smtClean="0">
                          <a:latin typeface="Century" pitchFamily="18" charset="0"/>
                        </a:rPr>
                        <a:t>4.500-6.000</a:t>
                      </a:r>
                      <a:r>
                        <a:rPr lang="tr-TR" baseline="0" dirty="0" smtClean="0">
                          <a:latin typeface="Century" pitchFamily="18" charset="0"/>
                        </a:rPr>
                        <a:t>  kcal/kg</a:t>
                      </a:r>
                      <a:endParaRPr lang="tr-TR" dirty="0">
                        <a:latin typeface="Century" pitchFamily="18" charset="0"/>
                      </a:endParaRPr>
                    </a:p>
                  </a:txBody>
                  <a:tcPr/>
                </a:tc>
                <a:tc>
                  <a:txBody>
                    <a:bodyPr/>
                    <a:lstStyle/>
                    <a:p>
                      <a:r>
                        <a:rPr lang="tr-TR" dirty="0" smtClean="0">
                          <a:latin typeface="Century" pitchFamily="18" charset="0"/>
                        </a:rPr>
                        <a:t>5.500-5.800 kcal/kg</a:t>
                      </a:r>
                      <a:endParaRPr lang="tr-TR" dirty="0">
                        <a:latin typeface="Century" pitchFamily="18" charset="0"/>
                      </a:endParaRPr>
                    </a:p>
                  </a:txBody>
                  <a:tcPr/>
                </a:tc>
              </a:tr>
              <a:tr h="718128">
                <a:tc>
                  <a:txBody>
                    <a:bodyPr/>
                    <a:lstStyle/>
                    <a:p>
                      <a:r>
                        <a:rPr lang="tr-TR" dirty="0" smtClean="0">
                          <a:latin typeface="Century" pitchFamily="18" charset="0"/>
                        </a:rPr>
                        <a:t>Yoğunuk</a:t>
                      </a:r>
                    </a:p>
                  </a:txBody>
                  <a:tcPr/>
                </a:tc>
                <a:tc>
                  <a:txBody>
                    <a:bodyPr/>
                    <a:lstStyle/>
                    <a:p>
                      <a:r>
                        <a:rPr lang="tr-TR" dirty="0" smtClean="0">
                          <a:latin typeface="Century" pitchFamily="18" charset="0"/>
                        </a:rPr>
                        <a:t>650-700 kg/m³</a:t>
                      </a:r>
                      <a:endParaRPr lang="tr-TR" dirty="0">
                        <a:latin typeface="Century" pitchFamily="18" charset="0"/>
                      </a:endParaRPr>
                    </a:p>
                  </a:txBody>
                  <a:tcPr/>
                </a:tc>
                <a:tc>
                  <a:txBody>
                    <a:bodyPr/>
                    <a:lstStyle/>
                    <a:p>
                      <a:r>
                        <a:rPr lang="tr-TR" dirty="0" smtClean="0">
                          <a:latin typeface="Century" pitchFamily="18" charset="0"/>
                        </a:rPr>
                        <a:t>650-700 kg/m³</a:t>
                      </a:r>
                      <a:endParaRPr lang="tr-TR" dirty="0">
                        <a:latin typeface="Century" pitchFamily="18" charset="0"/>
                      </a:endParaRPr>
                    </a:p>
                  </a:txBody>
                  <a:tcPr/>
                </a:tc>
              </a:tr>
              <a:tr h="718128">
                <a:tc>
                  <a:txBody>
                    <a:bodyPr/>
                    <a:lstStyle/>
                    <a:p>
                      <a:r>
                        <a:rPr lang="tr-TR" dirty="0" smtClean="0">
                          <a:latin typeface="Century" pitchFamily="18" charset="0"/>
                        </a:rPr>
                        <a:t>Çap</a:t>
                      </a:r>
                      <a:endParaRPr lang="tr-TR" dirty="0">
                        <a:latin typeface="Century" pitchFamily="18" charset="0"/>
                      </a:endParaRPr>
                    </a:p>
                  </a:txBody>
                  <a:tcPr/>
                </a:tc>
                <a:tc>
                  <a:txBody>
                    <a:bodyPr/>
                    <a:lstStyle/>
                    <a:p>
                      <a:r>
                        <a:rPr lang="tr-TR" dirty="0" smtClean="0">
                          <a:latin typeface="Century" pitchFamily="18" charset="0"/>
                        </a:rPr>
                        <a:t>6-16 mm</a:t>
                      </a:r>
                      <a:endParaRPr lang="tr-TR" dirty="0">
                        <a:latin typeface="Century" pitchFamily="18" charset="0"/>
                      </a:endParaRPr>
                    </a:p>
                  </a:txBody>
                  <a:tcPr/>
                </a:tc>
                <a:tc>
                  <a:txBody>
                    <a:bodyPr/>
                    <a:lstStyle/>
                    <a:p>
                      <a:r>
                        <a:rPr lang="tr-TR" dirty="0" smtClean="0">
                          <a:latin typeface="Century" pitchFamily="18" charset="0"/>
                        </a:rPr>
                        <a:t>65mm</a:t>
                      </a:r>
                      <a:endParaRPr lang="tr-TR" dirty="0">
                        <a:latin typeface="Century" pitchFamily="18" charset="0"/>
                      </a:endParaRPr>
                    </a:p>
                  </a:txBody>
                  <a:tcPr/>
                </a:tc>
              </a:tr>
              <a:tr h="718128">
                <a:tc>
                  <a:txBody>
                    <a:bodyPr/>
                    <a:lstStyle/>
                    <a:p>
                      <a:r>
                        <a:rPr lang="tr-TR" dirty="0" smtClean="0">
                          <a:latin typeface="Century" pitchFamily="18" charset="0"/>
                        </a:rPr>
                        <a:t>Uzunluk</a:t>
                      </a:r>
                      <a:endParaRPr lang="tr-TR" dirty="0">
                        <a:latin typeface="Century" pitchFamily="18" charset="0"/>
                      </a:endParaRPr>
                    </a:p>
                  </a:txBody>
                  <a:tcPr/>
                </a:tc>
                <a:tc>
                  <a:txBody>
                    <a:bodyPr/>
                    <a:lstStyle/>
                    <a:p>
                      <a:r>
                        <a:rPr lang="tr-TR" dirty="0" smtClean="0">
                          <a:latin typeface="Century" pitchFamily="18" charset="0"/>
                        </a:rPr>
                        <a:t>20-30 mm</a:t>
                      </a:r>
                      <a:endParaRPr lang="tr-TR" dirty="0">
                        <a:latin typeface="Century" pitchFamily="18" charset="0"/>
                      </a:endParaRPr>
                    </a:p>
                  </a:txBody>
                  <a:tcPr/>
                </a:tc>
                <a:tc>
                  <a:txBody>
                    <a:bodyPr/>
                    <a:lstStyle/>
                    <a:p>
                      <a:r>
                        <a:rPr lang="tr-TR" dirty="0" smtClean="0">
                          <a:latin typeface="Century" pitchFamily="18" charset="0"/>
                        </a:rPr>
                        <a:t>25-200 mm</a:t>
                      </a:r>
                      <a:endParaRPr lang="tr-TR" dirty="0">
                        <a:latin typeface="Century" pitchFamily="18" charset="0"/>
                      </a:endParaRPr>
                    </a:p>
                  </a:txBody>
                  <a:tcPr/>
                </a:tc>
              </a:tr>
              <a:tr h="718128">
                <a:tc>
                  <a:txBody>
                    <a:bodyPr/>
                    <a:lstStyle/>
                    <a:p>
                      <a:r>
                        <a:rPr lang="tr-TR" dirty="0" smtClean="0">
                          <a:latin typeface="Century" pitchFamily="18" charset="0"/>
                        </a:rPr>
                        <a:t>Kül içeriği</a:t>
                      </a:r>
                      <a:endParaRPr lang="tr-TR" dirty="0">
                        <a:latin typeface="Century" pitchFamily="18" charset="0"/>
                      </a:endParaRPr>
                    </a:p>
                  </a:txBody>
                  <a:tcPr/>
                </a:tc>
                <a:tc>
                  <a:txBody>
                    <a:bodyPr/>
                    <a:lstStyle/>
                    <a:p>
                      <a:r>
                        <a:rPr lang="tr-TR" dirty="0" smtClean="0">
                          <a:latin typeface="Century" pitchFamily="18" charset="0"/>
                        </a:rPr>
                        <a:t>% 0,4</a:t>
                      </a:r>
                      <a:r>
                        <a:rPr lang="tr-TR" baseline="0" dirty="0" smtClean="0">
                          <a:latin typeface="Century" pitchFamily="18" charset="0"/>
                        </a:rPr>
                        <a:t> -1,0</a:t>
                      </a:r>
                      <a:endParaRPr lang="tr-TR" dirty="0">
                        <a:latin typeface="Century" pitchFamily="18" charset="0"/>
                      </a:endParaRPr>
                    </a:p>
                  </a:txBody>
                  <a:tcPr/>
                </a:tc>
                <a:tc>
                  <a:txBody>
                    <a:bodyPr/>
                    <a:lstStyle/>
                    <a:p>
                      <a:r>
                        <a:rPr lang="tr-TR" dirty="0" smtClean="0">
                          <a:latin typeface="Century" pitchFamily="18" charset="0"/>
                        </a:rPr>
                        <a:t>% 1,81</a:t>
                      </a:r>
                      <a:endParaRPr lang="tr-TR" dirty="0">
                        <a:latin typeface="Century" pitchFamily="18" charset="0"/>
                      </a:endParaRPr>
                    </a:p>
                  </a:txBody>
                  <a:tcPr/>
                </a:tc>
              </a:tr>
              <a:tr h="718128">
                <a:tc>
                  <a:txBody>
                    <a:bodyPr/>
                    <a:lstStyle/>
                    <a:p>
                      <a:r>
                        <a:rPr lang="tr-TR" dirty="0" smtClean="0">
                          <a:latin typeface="Century" pitchFamily="18" charset="0"/>
                        </a:rPr>
                        <a:t>Nem</a:t>
                      </a:r>
                      <a:endParaRPr lang="tr-TR" dirty="0">
                        <a:latin typeface="Century" pitchFamily="18" charset="0"/>
                      </a:endParaRPr>
                    </a:p>
                  </a:txBody>
                  <a:tcPr/>
                </a:tc>
                <a:tc>
                  <a:txBody>
                    <a:bodyPr/>
                    <a:lstStyle/>
                    <a:p>
                      <a:r>
                        <a:rPr lang="tr-TR" dirty="0" smtClean="0">
                          <a:latin typeface="Century" pitchFamily="18" charset="0"/>
                        </a:rPr>
                        <a:t>% 7-12</a:t>
                      </a:r>
                      <a:endParaRPr lang="tr-TR" dirty="0">
                        <a:latin typeface="Century" pitchFamily="18" charset="0"/>
                      </a:endParaRPr>
                    </a:p>
                  </a:txBody>
                  <a:tcPr/>
                </a:tc>
                <a:tc>
                  <a:txBody>
                    <a:bodyPr/>
                    <a:lstStyle/>
                    <a:p>
                      <a:r>
                        <a:rPr lang="tr-TR" dirty="0" smtClean="0">
                          <a:latin typeface="Century" pitchFamily="18" charset="0"/>
                        </a:rPr>
                        <a:t>%</a:t>
                      </a:r>
                      <a:r>
                        <a:rPr lang="tr-TR" baseline="0" dirty="0" smtClean="0">
                          <a:latin typeface="Century" pitchFamily="18" charset="0"/>
                        </a:rPr>
                        <a:t> 7-12</a:t>
                      </a:r>
                      <a:endParaRPr lang="tr-TR" dirty="0">
                        <a:latin typeface="Century" pitchFamily="18" charset="0"/>
                      </a:endParaRPr>
                    </a:p>
                  </a:txBody>
                  <a:tcPr/>
                </a:tc>
              </a:tr>
            </a:tbl>
          </a:graphicData>
        </a:graphic>
      </p:graphicFrame>
    </p:spTree>
    <p:extLst>
      <p:ext uri="{BB962C8B-B14F-4D97-AF65-F5344CB8AC3E}">
        <p14:creationId xmlns:p14="http://schemas.microsoft.com/office/powerpoint/2010/main" val="5073905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481" y="620688"/>
            <a:ext cx="8230271" cy="2664296"/>
          </a:xfrm>
          <a:prstGeom prst="rect">
            <a:avLst/>
          </a:prstGeom>
        </p:spPr>
      </p:pic>
      <p:pic>
        <p:nvPicPr>
          <p:cNvPr id="11" name="Resim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480" y="3645024"/>
            <a:ext cx="8230271" cy="2708920"/>
          </a:xfrm>
          <a:prstGeom prst="rect">
            <a:avLst/>
          </a:prstGeom>
        </p:spPr>
      </p:pic>
      <p:sp>
        <p:nvSpPr>
          <p:cNvPr id="2" name="Metin kutusu 1"/>
          <p:cNvSpPr txBox="1"/>
          <p:nvPr/>
        </p:nvSpPr>
        <p:spPr>
          <a:xfrm>
            <a:off x="6084167" y="3316342"/>
            <a:ext cx="1901996" cy="307777"/>
          </a:xfrm>
          <a:prstGeom prst="rect">
            <a:avLst/>
          </a:prstGeom>
          <a:noFill/>
        </p:spPr>
        <p:txBody>
          <a:bodyPr wrap="none" rtlCol="0">
            <a:spAutoFit/>
          </a:bodyPr>
          <a:lstStyle/>
          <a:p>
            <a:r>
              <a:rPr lang="tr-TR" sz="1400" dirty="0" smtClean="0">
                <a:hlinkClick r:id="rId4"/>
              </a:rPr>
              <a:t>www.kahramanlar.com</a:t>
            </a:r>
            <a:r>
              <a:rPr lang="tr-TR" sz="1400" dirty="0" smtClean="0"/>
              <a:t> </a:t>
            </a:r>
          </a:p>
        </p:txBody>
      </p:sp>
      <p:sp>
        <p:nvSpPr>
          <p:cNvPr id="3" name="Metin kutusu 2"/>
          <p:cNvSpPr txBox="1"/>
          <p:nvPr/>
        </p:nvSpPr>
        <p:spPr>
          <a:xfrm>
            <a:off x="6516340" y="6464221"/>
            <a:ext cx="2016100" cy="307777"/>
          </a:xfrm>
          <a:prstGeom prst="rect">
            <a:avLst/>
          </a:prstGeom>
          <a:noFill/>
        </p:spPr>
        <p:txBody>
          <a:bodyPr wrap="square" rtlCol="0">
            <a:spAutoFit/>
          </a:bodyPr>
          <a:lstStyle/>
          <a:p>
            <a:r>
              <a:rPr lang="tr-TR" sz="1400" dirty="0" smtClean="0">
                <a:hlinkClick r:id="rId5"/>
              </a:rPr>
              <a:t>www.Ahsap.pordap.com</a:t>
            </a:r>
            <a:r>
              <a:rPr lang="tr-TR" sz="1400" dirty="0" smtClean="0"/>
              <a:t> </a:t>
            </a:r>
            <a:endParaRPr lang="tr-TR" sz="1400" dirty="0"/>
          </a:p>
        </p:txBody>
      </p:sp>
    </p:spTree>
    <p:extLst>
      <p:ext uri="{BB962C8B-B14F-4D97-AF65-F5344CB8AC3E}">
        <p14:creationId xmlns:p14="http://schemas.microsoft.com/office/powerpoint/2010/main" val="14460595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532264"/>
            <a:ext cx="8229600" cy="5593900"/>
          </a:xfrm>
        </p:spPr>
        <p:txBody>
          <a:bodyPr/>
          <a:lstStyle/>
          <a:p>
            <a:pPr marL="0" indent="0">
              <a:buNone/>
            </a:pPr>
            <a:r>
              <a:rPr lang="tr-TR" dirty="0" smtClean="0">
                <a:solidFill>
                  <a:srgbClr val="002060"/>
                </a:solidFill>
                <a:latin typeface="Century" pitchFamily="18" charset="0"/>
              </a:rPr>
              <a:t>  </a:t>
            </a:r>
            <a:r>
              <a:rPr lang="tr-TR" sz="2400" dirty="0" smtClean="0">
                <a:solidFill>
                  <a:srgbClr val="002060"/>
                </a:solidFill>
                <a:latin typeface="Century" pitchFamily="18" charset="0"/>
                <a:cs typeface="Arial" pitchFamily="34" charset="0"/>
              </a:rPr>
              <a:t>Odun peleti doğalgaza kıyasla 4 kat fuel-oil’e kıyasla 5 kat çevre dostu,temiz enerji kaynağıdır.Bu nedenle 2008 yılında 442 pelet tesisle 14,5 milyon ton pelet üretilmiştir.</a:t>
            </a:r>
          </a:p>
          <a:p>
            <a:pPr marL="0" indent="0">
              <a:buNone/>
            </a:pPr>
            <a:endParaRPr lang="tr-TR" dirty="0">
              <a:solidFill>
                <a:srgbClr val="002060"/>
              </a:solidFill>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826" y="2420888"/>
            <a:ext cx="7908912" cy="3888432"/>
          </a:xfrm>
          <a:prstGeom prst="rect">
            <a:avLst/>
          </a:prstGeom>
        </p:spPr>
      </p:pic>
      <p:sp>
        <p:nvSpPr>
          <p:cNvPr id="2" name="Metin kutusu 1"/>
          <p:cNvSpPr txBox="1"/>
          <p:nvPr/>
        </p:nvSpPr>
        <p:spPr>
          <a:xfrm>
            <a:off x="1619672" y="6320619"/>
            <a:ext cx="5907708" cy="369332"/>
          </a:xfrm>
          <a:prstGeom prst="rect">
            <a:avLst/>
          </a:prstGeom>
          <a:noFill/>
        </p:spPr>
        <p:txBody>
          <a:bodyPr wrap="none" rtlCol="0">
            <a:spAutoFit/>
          </a:bodyPr>
          <a:lstStyle/>
          <a:p>
            <a:r>
              <a:rPr lang="tr-TR" dirty="0">
                <a:hlinkClick r:id="rId3"/>
              </a:rPr>
              <a:t>http://uludaglarenerji.com.tr/img/PeletveElektrikUretimi.pdf</a:t>
            </a:r>
            <a:endParaRPr lang="tr-TR" dirty="0"/>
          </a:p>
        </p:txBody>
      </p:sp>
    </p:spTree>
    <p:extLst>
      <p:ext uri="{BB962C8B-B14F-4D97-AF65-F5344CB8AC3E}">
        <p14:creationId xmlns:p14="http://schemas.microsoft.com/office/powerpoint/2010/main" val="31286631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29208" y="28636"/>
            <a:ext cx="8229600" cy="1143000"/>
          </a:xfrm>
        </p:spPr>
        <p:txBody>
          <a:bodyPr>
            <a:normAutofit/>
          </a:bodyPr>
          <a:lstStyle/>
          <a:p>
            <a:r>
              <a:rPr lang="tr-TR" sz="3200" dirty="0" smtClean="0">
                <a:solidFill>
                  <a:srgbClr val="00B050"/>
                </a:solidFill>
                <a:latin typeface="Algerian" pitchFamily="82" charset="0"/>
              </a:rPr>
              <a:t>BİYOKÜTLENİN KULLANIM FAYDALARI</a:t>
            </a:r>
            <a:endParaRPr lang="tr-TR" sz="3200" dirty="0">
              <a:solidFill>
                <a:srgbClr val="00B050"/>
              </a:solidFill>
              <a:latin typeface="Algerian" pitchFamily="82" charset="0"/>
            </a:endParaRPr>
          </a:p>
        </p:txBody>
      </p:sp>
      <p:sp>
        <p:nvSpPr>
          <p:cNvPr id="3" name="İçerik Yer Tutucusu 2"/>
          <p:cNvSpPr>
            <a:spLocks noGrp="1"/>
          </p:cNvSpPr>
          <p:nvPr>
            <p:ph idx="1"/>
          </p:nvPr>
        </p:nvSpPr>
        <p:spPr>
          <a:xfrm>
            <a:off x="467544" y="1124744"/>
            <a:ext cx="4546848" cy="5400600"/>
          </a:xfrm>
        </p:spPr>
        <p:txBody>
          <a:bodyPr>
            <a:normAutofit lnSpcReduction="10000"/>
          </a:bodyPr>
          <a:lstStyle/>
          <a:p>
            <a:r>
              <a:rPr lang="tr-TR" sz="2000" dirty="0" smtClean="0">
                <a:solidFill>
                  <a:srgbClr val="002060"/>
                </a:solidFill>
                <a:latin typeface="Arial" pitchFamily="34" charset="0"/>
                <a:cs typeface="Arial" pitchFamily="34" charset="0"/>
              </a:rPr>
              <a:t> </a:t>
            </a:r>
            <a:r>
              <a:rPr lang="tr-TR" sz="2000" dirty="0" smtClean="0">
                <a:solidFill>
                  <a:srgbClr val="002060"/>
                </a:solidFill>
                <a:latin typeface="Century" pitchFamily="18" charset="0"/>
                <a:cs typeface="Arial" pitchFamily="34" charset="0"/>
              </a:rPr>
              <a:t>Ormanda çürüyen atıkların evimizde yakacak olarak evimize girmesi.</a:t>
            </a:r>
          </a:p>
          <a:p>
            <a:pPr marL="0" indent="0">
              <a:buNone/>
            </a:pPr>
            <a:endParaRPr lang="tr-TR" sz="2000" dirty="0" smtClean="0">
              <a:solidFill>
                <a:srgbClr val="002060"/>
              </a:solidFill>
              <a:latin typeface="Century" pitchFamily="18" charset="0"/>
              <a:cs typeface="Arial" pitchFamily="34" charset="0"/>
            </a:endParaRPr>
          </a:p>
          <a:p>
            <a:r>
              <a:rPr lang="tr-TR" sz="2000" dirty="0" smtClean="0">
                <a:solidFill>
                  <a:srgbClr val="002060"/>
                </a:solidFill>
                <a:latin typeface="Century" pitchFamily="18" charset="0"/>
                <a:cs typeface="Arial" pitchFamily="34" charset="0"/>
              </a:rPr>
              <a:t> Doğalgaz  kadar temiz ve yenilebilir bir gaz olan biyogazın(singaz) yakıt olarak kullanılması temiz çevre için  kazançtır.</a:t>
            </a:r>
          </a:p>
          <a:p>
            <a:r>
              <a:rPr lang="tr-TR" sz="2000" dirty="0" smtClean="0">
                <a:solidFill>
                  <a:srgbClr val="002060"/>
                </a:solidFill>
                <a:latin typeface="Century" pitchFamily="18" charset="0"/>
                <a:cs typeface="Arial" pitchFamily="34" charset="0"/>
              </a:rPr>
              <a:t>Biyoyakıtların temin edilebilirliği ve tüketimi güçlendikçe Biyoenerji genişleyerek yeni iş sahaları açılacaktır.</a:t>
            </a:r>
          </a:p>
          <a:p>
            <a:r>
              <a:rPr lang="tr-TR" sz="2000" dirty="0" smtClean="0">
                <a:solidFill>
                  <a:srgbClr val="002060"/>
                </a:solidFill>
                <a:latin typeface="Century" pitchFamily="18" charset="0"/>
                <a:cs typeface="Arial" pitchFamily="34" charset="0"/>
              </a:rPr>
              <a:t>Biyoyakıtların başarılı bir şekilde fosil yakıtların alternatifi olarak kullananılmasıyla petrol ürünlerinin kullanılması azalacaktır.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6338" y="1340768"/>
            <a:ext cx="3744416" cy="4797152"/>
          </a:xfrm>
          <a:prstGeom prst="rect">
            <a:avLst/>
          </a:prstGeom>
        </p:spPr>
      </p:pic>
      <p:sp>
        <p:nvSpPr>
          <p:cNvPr id="5" name="Metin kutusu 4"/>
          <p:cNvSpPr txBox="1"/>
          <p:nvPr/>
        </p:nvSpPr>
        <p:spPr>
          <a:xfrm>
            <a:off x="6953815" y="6137920"/>
            <a:ext cx="1820691" cy="307777"/>
          </a:xfrm>
          <a:prstGeom prst="rect">
            <a:avLst/>
          </a:prstGeom>
          <a:noFill/>
        </p:spPr>
        <p:txBody>
          <a:bodyPr wrap="none" rtlCol="0">
            <a:spAutoFit/>
          </a:bodyPr>
          <a:lstStyle/>
          <a:p>
            <a:r>
              <a:rPr lang="tr-TR" sz="1400" dirty="0" smtClean="0">
                <a:hlinkClick r:id="rId3"/>
              </a:rPr>
              <a:t>www.mesmarket.com</a:t>
            </a:r>
            <a:r>
              <a:rPr lang="tr-TR" sz="1400" dirty="0" smtClean="0"/>
              <a:t> </a:t>
            </a:r>
          </a:p>
        </p:txBody>
      </p:sp>
    </p:spTree>
    <p:extLst>
      <p:ext uri="{BB962C8B-B14F-4D97-AF65-F5344CB8AC3E}">
        <p14:creationId xmlns:p14="http://schemas.microsoft.com/office/powerpoint/2010/main" val="14315479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8483" y="2492896"/>
            <a:ext cx="8229600" cy="1143000"/>
          </a:xfrm>
        </p:spPr>
        <p:txBody>
          <a:bodyPr>
            <a:normAutofit fontScale="90000"/>
          </a:bodyPr>
          <a:lstStyle/>
          <a:p>
            <a:r>
              <a:rPr lang="tr-TR" sz="3200" dirty="0" smtClean="0">
                <a:solidFill>
                  <a:srgbClr val="00B050"/>
                </a:solidFill>
                <a:latin typeface="Algerian" pitchFamily="82" charset="0"/>
              </a:rPr>
              <a:t>BİYOKÜTLEDEN  Pİ</a:t>
            </a:r>
            <a:r>
              <a:rPr lang="en-US" sz="3200" dirty="0" smtClean="0">
                <a:solidFill>
                  <a:srgbClr val="00B050"/>
                </a:solidFill>
                <a:latin typeface="Algerian" pitchFamily="82" charset="0"/>
              </a:rPr>
              <a:t>r</a:t>
            </a:r>
            <a:r>
              <a:rPr lang="tr-TR" sz="3200" dirty="0" smtClean="0">
                <a:solidFill>
                  <a:srgbClr val="00B050"/>
                </a:solidFill>
                <a:latin typeface="Algerian" pitchFamily="82" charset="0"/>
              </a:rPr>
              <a:t>OGAZLAŞMAYA DAYALI </a:t>
            </a:r>
            <a:br>
              <a:rPr lang="tr-TR" sz="3200" dirty="0" smtClean="0">
                <a:solidFill>
                  <a:srgbClr val="00B050"/>
                </a:solidFill>
                <a:latin typeface="Algerian" pitchFamily="82" charset="0"/>
              </a:rPr>
            </a:br>
            <a:r>
              <a:rPr lang="tr-TR" sz="3200" dirty="0" smtClean="0">
                <a:solidFill>
                  <a:srgbClr val="00B050"/>
                </a:solidFill>
                <a:latin typeface="Algerian" pitchFamily="82" charset="0"/>
              </a:rPr>
              <a:t>ELEKTİRİK ÜRETİMİ </a:t>
            </a:r>
            <a:endParaRPr lang="tr-TR" sz="3200" dirty="0">
              <a:solidFill>
                <a:srgbClr val="00B050"/>
              </a:solidFill>
              <a:latin typeface="Algerian" pitchFamily="82" charset="0"/>
            </a:endParaRPr>
          </a:p>
        </p:txBody>
      </p:sp>
      <p:sp>
        <p:nvSpPr>
          <p:cNvPr id="5" name="Metin kutusu 4"/>
          <p:cNvSpPr txBox="1"/>
          <p:nvPr/>
        </p:nvSpPr>
        <p:spPr>
          <a:xfrm>
            <a:off x="296208" y="3861048"/>
            <a:ext cx="8551585" cy="2308324"/>
          </a:xfrm>
          <a:prstGeom prst="rect">
            <a:avLst/>
          </a:prstGeom>
          <a:noFill/>
        </p:spPr>
        <p:txBody>
          <a:bodyPr wrap="square" rtlCol="0">
            <a:spAutoFit/>
          </a:bodyPr>
          <a:lstStyle/>
          <a:p>
            <a:r>
              <a:rPr lang="tr-TR" sz="2400" dirty="0" smtClean="0">
                <a:solidFill>
                  <a:srgbClr val="002060"/>
                </a:solidFill>
                <a:latin typeface="Century" pitchFamily="18" charset="0"/>
                <a:cs typeface="Arial" pitchFamily="34" charset="0"/>
              </a:rPr>
              <a:t>   Odunun elektirik üretimin en büyük kaynağı kağıt sanayinin atık olarak ürettiği ^siyah likör^ dür.</a:t>
            </a:r>
          </a:p>
          <a:p>
            <a:r>
              <a:rPr lang="tr-TR" sz="2400" dirty="0">
                <a:solidFill>
                  <a:srgbClr val="002060"/>
                </a:solidFill>
                <a:latin typeface="Century" pitchFamily="18" charset="0"/>
                <a:cs typeface="Arial" pitchFamily="34" charset="0"/>
              </a:rPr>
              <a:t> </a:t>
            </a:r>
            <a:r>
              <a:rPr lang="tr-TR" sz="2400" dirty="0" smtClean="0">
                <a:solidFill>
                  <a:srgbClr val="002060"/>
                </a:solidFill>
                <a:latin typeface="Century" pitchFamily="18" charset="0"/>
                <a:cs typeface="Arial" pitchFamily="34" charset="0"/>
              </a:rPr>
              <a:t>   Dünya üzerinde 2000’den fazla biyikütle santrallerinde enerji üretilmektedir.</a:t>
            </a:r>
          </a:p>
          <a:p>
            <a:r>
              <a:rPr lang="tr-TR" sz="2400" dirty="0" smtClean="0">
                <a:solidFill>
                  <a:srgbClr val="002060"/>
                </a:solidFill>
                <a:latin typeface="Berlin Sans FB" pitchFamily="34" charset="0"/>
              </a:rPr>
              <a:t>    </a:t>
            </a:r>
          </a:p>
          <a:p>
            <a:endParaRPr lang="tr-TR" sz="2400" dirty="0" smtClean="0">
              <a:solidFill>
                <a:srgbClr val="002060"/>
              </a:solidFill>
              <a:latin typeface="Berlin Sans FB" pitchFamily="34" charset="0"/>
            </a:endParaRP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9" y="801433"/>
            <a:ext cx="4572000" cy="1438275"/>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1" y="801433"/>
            <a:ext cx="4571999" cy="1438275"/>
          </a:xfrm>
          <a:prstGeom prst="rect">
            <a:avLst/>
          </a:prstGeom>
        </p:spPr>
      </p:pic>
      <p:sp>
        <p:nvSpPr>
          <p:cNvPr id="6" name="Metin kutusu 5"/>
          <p:cNvSpPr txBox="1"/>
          <p:nvPr/>
        </p:nvSpPr>
        <p:spPr>
          <a:xfrm>
            <a:off x="265744" y="2236222"/>
            <a:ext cx="1657185" cy="276999"/>
          </a:xfrm>
          <a:prstGeom prst="rect">
            <a:avLst/>
          </a:prstGeom>
          <a:noFill/>
        </p:spPr>
        <p:txBody>
          <a:bodyPr wrap="none" rtlCol="0">
            <a:spAutoFit/>
          </a:bodyPr>
          <a:lstStyle/>
          <a:p>
            <a:r>
              <a:rPr lang="tr-TR" sz="1200" dirty="0" smtClean="0">
                <a:hlinkClick r:id="rId4"/>
              </a:rPr>
              <a:t>www.enerjiportalı.com</a:t>
            </a:r>
            <a:r>
              <a:rPr lang="tr-TR" sz="1200" dirty="0" smtClean="0"/>
              <a:t> </a:t>
            </a:r>
            <a:endParaRPr lang="tr-TR" sz="1200" dirty="0"/>
          </a:p>
        </p:txBody>
      </p:sp>
    </p:spTree>
    <p:extLst>
      <p:ext uri="{BB962C8B-B14F-4D97-AF65-F5344CB8AC3E}">
        <p14:creationId xmlns:p14="http://schemas.microsoft.com/office/powerpoint/2010/main" val="28928943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fade">
                                      <p:cBhvr>
                                        <p:cTn id="24" dur="1000"/>
                                        <p:tgtEl>
                                          <p:spTgt spid="5">
                                            <p:txEl>
                                              <p:pRg st="0" end="0"/>
                                            </p:txEl>
                                          </p:spTgt>
                                        </p:tgtEl>
                                      </p:cBhvr>
                                    </p:animEffect>
                                    <p:anim calcmode="lin" valueType="num">
                                      <p:cBhvr>
                                        <p:cTn id="2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fade">
                                      <p:cBhvr>
                                        <p:cTn id="29" dur="1000"/>
                                        <p:tgtEl>
                                          <p:spTgt spid="5">
                                            <p:txEl>
                                              <p:pRg st="1" end="1"/>
                                            </p:txEl>
                                          </p:spTgt>
                                        </p:tgtEl>
                                      </p:cBhvr>
                                    </p:animEffect>
                                    <p:anim calcmode="lin" valueType="num">
                                      <p:cBhvr>
                                        <p:cTn id="3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692696"/>
            <a:ext cx="8579296" cy="5361997"/>
          </a:xfrm>
        </p:spPr>
        <p:txBody>
          <a:bodyPr>
            <a:noAutofit/>
          </a:bodyPr>
          <a:lstStyle/>
          <a:p>
            <a:pPr marL="457200" indent="-457200">
              <a:buFont typeface="+mj-lt"/>
              <a:buAutoNum type="arabicPeriod"/>
            </a:pPr>
            <a:r>
              <a:rPr lang="tr-TR" sz="2400" dirty="0" smtClean="0">
                <a:solidFill>
                  <a:srgbClr val="002060"/>
                </a:solidFill>
                <a:latin typeface="Century" pitchFamily="18" charset="0"/>
                <a:cs typeface="Arial" pitchFamily="34" charset="0"/>
              </a:rPr>
              <a:t>Gelişi güzel toprağa atıl</a:t>
            </a:r>
            <a:r>
              <a:rPr lang="en-US" sz="2400" dirty="0" smtClean="0">
                <a:solidFill>
                  <a:srgbClr val="002060"/>
                </a:solidFill>
                <a:latin typeface="Century" pitchFamily="18" charset="0"/>
                <a:cs typeface="Arial" pitchFamily="34" charset="0"/>
              </a:rPr>
              <a:t>an at</a:t>
            </a:r>
            <a:r>
              <a:rPr lang="tr-TR" sz="2400" dirty="0">
                <a:solidFill>
                  <a:srgbClr val="002060"/>
                </a:solidFill>
                <a:latin typeface="Century" pitchFamily="18" charset="0"/>
                <a:cs typeface="Arial" pitchFamily="34" charset="0"/>
              </a:rPr>
              <a:t>ı</a:t>
            </a:r>
            <a:r>
              <a:rPr lang="en-US" sz="2400" dirty="0" smtClean="0">
                <a:solidFill>
                  <a:srgbClr val="002060"/>
                </a:solidFill>
                <a:latin typeface="Century" pitchFamily="18" charset="0"/>
                <a:cs typeface="Arial" pitchFamily="34" charset="0"/>
              </a:rPr>
              <a:t>klar</a:t>
            </a:r>
            <a:r>
              <a:rPr lang="tr-TR" sz="2400" dirty="0" smtClean="0">
                <a:solidFill>
                  <a:srgbClr val="002060"/>
                </a:solidFill>
                <a:latin typeface="Century" pitchFamily="18" charset="0"/>
                <a:cs typeface="Arial" pitchFamily="34" charset="0"/>
              </a:rPr>
              <a:t>ı</a:t>
            </a:r>
            <a:r>
              <a:rPr lang="en-US" sz="2400" dirty="0" smtClean="0">
                <a:solidFill>
                  <a:srgbClr val="002060"/>
                </a:solidFill>
                <a:latin typeface="Century" pitchFamily="18" charset="0"/>
                <a:cs typeface="Arial" pitchFamily="34" charset="0"/>
              </a:rPr>
              <a:t>n </a:t>
            </a:r>
            <a:r>
              <a:rPr lang="tr-TR" sz="2400" dirty="0" smtClean="0">
                <a:solidFill>
                  <a:srgbClr val="002060"/>
                </a:solidFill>
                <a:latin typeface="Century" pitchFamily="18" charset="0"/>
                <a:cs typeface="Arial" pitchFamily="34" charset="0"/>
              </a:rPr>
              <a:t>toprakta aşırı besin</a:t>
            </a:r>
          </a:p>
          <a:p>
            <a:pPr marL="457200" indent="-457200">
              <a:buFont typeface="+mj-lt"/>
              <a:buAutoNum type="arabicPeriod"/>
            </a:pPr>
            <a:endParaRPr lang="tr-TR" sz="2400" dirty="0" smtClean="0">
              <a:solidFill>
                <a:srgbClr val="002060"/>
              </a:solidFill>
              <a:latin typeface="Century" pitchFamily="18" charset="0"/>
              <a:cs typeface="Arial" pitchFamily="34" charset="0"/>
            </a:endParaRPr>
          </a:p>
          <a:p>
            <a:pPr marL="457200" indent="-457200">
              <a:buFont typeface="+mj-lt"/>
              <a:buAutoNum type="arabicPeriod"/>
            </a:pPr>
            <a:r>
              <a:rPr lang="tr-TR" sz="2400" dirty="0" smtClean="0">
                <a:solidFill>
                  <a:srgbClr val="002060"/>
                </a:solidFill>
                <a:latin typeface="Century" pitchFamily="18" charset="0"/>
                <a:cs typeface="Arial" pitchFamily="34" charset="0"/>
              </a:rPr>
              <a:t>İçme sularında kontaminasyon</a:t>
            </a:r>
          </a:p>
          <a:p>
            <a:pPr marL="457200" indent="-457200">
              <a:buFont typeface="+mj-lt"/>
              <a:buAutoNum type="arabicPeriod"/>
            </a:pPr>
            <a:endParaRPr lang="tr-TR" sz="2400" dirty="0" smtClean="0">
              <a:solidFill>
                <a:srgbClr val="002060"/>
              </a:solidFill>
              <a:latin typeface="Century" pitchFamily="18" charset="0"/>
              <a:cs typeface="Arial" pitchFamily="34" charset="0"/>
            </a:endParaRPr>
          </a:p>
          <a:p>
            <a:pPr marL="457200" indent="-457200">
              <a:buFont typeface="+mj-lt"/>
              <a:buAutoNum type="arabicPeriod"/>
            </a:pPr>
            <a:r>
              <a:rPr lang="tr-TR" sz="2400" dirty="0" smtClean="0">
                <a:solidFill>
                  <a:srgbClr val="002060"/>
                </a:solidFill>
                <a:latin typeface="Century" pitchFamily="18" charset="0"/>
                <a:cs typeface="Arial" pitchFamily="34" charset="0"/>
              </a:rPr>
              <a:t>Yüzey sularında ötrofikasyon,amonyak emisyonu,nitrifikasyon ve süzülme yoluyla toprak asitleştirme</a:t>
            </a:r>
          </a:p>
          <a:p>
            <a:pPr marL="0" indent="0">
              <a:buNone/>
            </a:pPr>
            <a:endParaRPr lang="tr-TR" sz="2400" dirty="0" smtClean="0">
              <a:solidFill>
                <a:srgbClr val="002060"/>
              </a:solidFill>
              <a:latin typeface="Century" pitchFamily="18" charset="0"/>
              <a:cs typeface="Arial" pitchFamily="34" charset="0"/>
            </a:endParaRPr>
          </a:p>
          <a:p>
            <a:pPr marL="0" indent="0">
              <a:buNone/>
            </a:pPr>
            <a:r>
              <a:rPr lang="tr-TR" sz="2400" dirty="0" smtClean="0">
                <a:solidFill>
                  <a:srgbClr val="002060"/>
                </a:solidFill>
                <a:latin typeface="Century" pitchFamily="18" charset="0"/>
                <a:cs typeface="Arial" pitchFamily="34" charset="0"/>
              </a:rPr>
              <a:t>4.  Biyogüvenlik tehlikeleri</a:t>
            </a:r>
          </a:p>
          <a:p>
            <a:pPr marL="457200" indent="-457200">
              <a:buFont typeface="+mj-lt"/>
              <a:buAutoNum type="arabicPeriod"/>
            </a:pPr>
            <a:endParaRPr lang="tr-TR" sz="2400" dirty="0" smtClean="0">
              <a:solidFill>
                <a:srgbClr val="002060"/>
              </a:solidFill>
              <a:latin typeface="Century" pitchFamily="18" charset="0"/>
              <a:cs typeface="Arial" pitchFamily="34" charset="0"/>
            </a:endParaRPr>
          </a:p>
          <a:p>
            <a:pPr marL="0" indent="0">
              <a:buNone/>
            </a:pPr>
            <a:r>
              <a:rPr lang="tr-TR" sz="2400" dirty="0" smtClean="0">
                <a:solidFill>
                  <a:srgbClr val="002060"/>
                </a:solidFill>
                <a:latin typeface="Century" pitchFamily="18" charset="0"/>
                <a:cs typeface="Arial" pitchFamily="34" charset="0"/>
              </a:rPr>
              <a:t>5.  Kötü koku gibi büyük çevre sorunu yaratan atıklardan pirogazlaştırmaya dayalı teklonojiler ile elektirik üretimi mümkündür.</a:t>
            </a:r>
          </a:p>
        </p:txBody>
      </p:sp>
    </p:spTree>
    <p:extLst>
      <p:ext uri="{BB962C8B-B14F-4D97-AF65-F5344CB8AC3E}">
        <p14:creationId xmlns:p14="http://schemas.microsoft.com/office/powerpoint/2010/main" val="11255626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484784"/>
            <a:ext cx="8208912" cy="4320480"/>
          </a:xfrm>
        </p:spPr>
        <p:txBody>
          <a:bodyPr>
            <a:noAutofit/>
          </a:bodyPr>
          <a:lstStyle/>
          <a:p>
            <a:pPr marL="0" indent="0">
              <a:buNone/>
            </a:pPr>
            <a:r>
              <a:rPr lang="tr-TR" sz="2400" dirty="0" smtClean="0">
                <a:solidFill>
                  <a:srgbClr val="002060"/>
                </a:solidFill>
                <a:latin typeface="Arial" pitchFamily="34" charset="0"/>
                <a:cs typeface="Arial" pitchFamily="34" charset="0"/>
              </a:rPr>
              <a:t>Bu teknoloji ,kullanılan biyokütle/üretilen kW enerji</a:t>
            </a:r>
          </a:p>
          <a:p>
            <a:pPr marL="0" indent="0">
              <a:buNone/>
            </a:pPr>
            <a:r>
              <a:rPr lang="tr-TR" sz="2400" dirty="0" smtClean="0">
                <a:solidFill>
                  <a:srgbClr val="002060"/>
                </a:solidFill>
                <a:latin typeface="Arial" pitchFamily="34" charset="0"/>
                <a:cs typeface="Arial" pitchFamily="34" charset="0"/>
              </a:rPr>
              <a:t>oranı ile </a:t>
            </a:r>
            <a:r>
              <a:rPr lang="tr-TR" sz="2400" dirty="0" err="1" smtClean="0">
                <a:solidFill>
                  <a:srgbClr val="002060"/>
                </a:solidFill>
                <a:latin typeface="Arial" pitchFamily="34" charset="0"/>
                <a:cs typeface="Arial" pitchFamily="34" charset="0"/>
              </a:rPr>
              <a:t>biyokütleden</a:t>
            </a:r>
            <a:r>
              <a:rPr lang="tr-TR" sz="2400" dirty="0" smtClean="0">
                <a:solidFill>
                  <a:srgbClr val="002060"/>
                </a:solidFill>
                <a:latin typeface="Arial" pitchFamily="34" charset="0"/>
                <a:cs typeface="Arial" pitchFamily="34" charset="0"/>
              </a:rPr>
              <a:t> yenilenebilir enerji üretim teklonojileri arasında en iyisi olarak kabul edilir.</a:t>
            </a:r>
          </a:p>
          <a:p>
            <a:pPr marL="0" indent="0">
              <a:buNone/>
            </a:pPr>
            <a:endParaRPr lang="tr-TR" sz="2400" dirty="0">
              <a:solidFill>
                <a:srgbClr val="002060"/>
              </a:solidFill>
              <a:latin typeface="Arial" pitchFamily="34" charset="0"/>
              <a:cs typeface="Arial" pitchFamily="34" charset="0"/>
            </a:endParaRPr>
          </a:p>
          <a:p>
            <a:pPr marL="0" indent="0">
              <a:buNone/>
            </a:pPr>
            <a:r>
              <a:rPr lang="tr-TR" sz="2400" dirty="0" smtClean="0">
                <a:solidFill>
                  <a:srgbClr val="002060"/>
                </a:solidFill>
                <a:latin typeface="Arial" pitchFamily="34" charset="0"/>
                <a:cs typeface="Arial" pitchFamily="34" charset="0"/>
              </a:rPr>
              <a:t>  Pirogazlaşmada elektirik üretmek için 4 ana ünite içerir.</a:t>
            </a:r>
          </a:p>
          <a:p>
            <a:pPr marL="514350" indent="-514350">
              <a:buFont typeface="+mj-lt"/>
              <a:buAutoNum type="arabicParenR"/>
            </a:pPr>
            <a:r>
              <a:rPr lang="tr-TR" sz="2400" dirty="0" smtClean="0">
                <a:solidFill>
                  <a:srgbClr val="002060"/>
                </a:solidFill>
                <a:latin typeface="Arial" pitchFamily="34" charset="0"/>
                <a:cs typeface="Arial" pitchFamily="34" charset="0"/>
              </a:rPr>
              <a:t>Ham madde hazırlama </a:t>
            </a:r>
          </a:p>
          <a:p>
            <a:pPr marL="514350" indent="-514350">
              <a:buFont typeface="+mj-lt"/>
              <a:buAutoNum type="arabicParenR"/>
            </a:pPr>
            <a:r>
              <a:rPr lang="tr-TR" sz="2400" dirty="0" smtClean="0">
                <a:solidFill>
                  <a:srgbClr val="002060"/>
                </a:solidFill>
                <a:latin typeface="Arial" pitchFamily="34" charset="0"/>
                <a:cs typeface="Arial" pitchFamily="34" charset="0"/>
              </a:rPr>
              <a:t>Yağ ve gaz üretimi</a:t>
            </a:r>
          </a:p>
          <a:p>
            <a:pPr marL="514350" indent="-514350">
              <a:buFont typeface="+mj-lt"/>
              <a:buAutoNum type="arabicParenR"/>
            </a:pPr>
            <a:r>
              <a:rPr lang="tr-TR" sz="2400" dirty="0" smtClean="0">
                <a:solidFill>
                  <a:srgbClr val="002060"/>
                </a:solidFill>
                <a:latin typeface="Arial" pitchFamily="34" charset="0"/>
                <a:cs typeface="Arial" pitchFamily="34" charset="0"/>
              </a:rPr>
              <a:t>Kül işleme</a:t>
            </a:r>
          </a:p>
          <a:p>
            <a:pPr marL="514350" indent="-514350">
              <a:buFont typeface="+mj-lt"/>
              <a:buAutoNum type="arabicParenR"/>
            </a:pPr>
            <a:r>
              <a:rPr lang="tr-TR" sz="2400" dirty="0" smtClean="0">
                <a:solidFill>
                  <a:srgbClr val="002060"/>
                </a:solidFill>
                <a:latin typeface="Arial" pitchFamily="34" charset="0"/>
                <a:cs typeface="Arial" pitchFamily="34" charset="0"/>
              </a:rPr>
              <a:t>Elektrik üretimi </a:t>
            </a:r>
          </a:p>
        </p:txBody>
      </p:sp>
    </p:spTree>
    <p:extLst>
      <p:ext uri="{BB962C8B-B14F-4D97-AF65-F5344CB8AC3E}">
        <p14:creationId xmlns:p14="http://schemas.microsoft.com/office/powerpoint/2010/main" val="41174524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1000"/>
                                        <p:tgtEl>
                                          <p:spTgt spid="3">
                                            <p:txEl>
                                              <p:pRg st="6" end="6"/>
                                            </p:txEl>
                                          </p:spTgt>
                                        </p:tgtEl>
                                      </p:cBhvr>
                                    </p:animEffect>
                                    <p:anim calcmode="lin" valueType="num">
                                      <p:cBhvr>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smtClean="0">
                <a:solidFill>
                  <a:srgbClr val="00B050"/>
                </a:solidFill>
                <a:latin typeface="Algerian" pitchFamily="82" charset="0"/>
              </a:rPr>
              <a:t>PİROGAZLAŞTIRMAYA DAYALI ELEKTİRİK ÜRETİM ŞEMASI</a:t>
            </a:r>
            <a:endParaRPr lang="tr-TR" sz="3600" dirty="0">
              <a:solidFill>
                <a:srgbClr val="00B050"/>
              </a:solidFill>
              <a:latin typeface="Algerian" pitchFamily="82" charset="0"/>
            </a:endParaRP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520" y="1340768"/>
            <a:ext cx="8314628" cy="5256584"/>
          </a:xfrm>
        </p:spPr>
      </p:pic>
      <p:sp>
        <p:nvSpPr>
          <p:cNvPr id="3" name="Metin kutusu 2"/>
          <p:cNvSpPr txBox="1"/>
          <p:nvPr/>
        </p:nvSpPr>
        <p:spPr>
          <a:xfrm>
            <a:off x="539552" y="6556702"/>
            <a:ext cx="1289135" cy="400110"/>
          </a:xfrm>
          <a:prstGeom prst="rect">
            <a:avLst/>
          </a:prstGeom>
          <a:noFill/>
        </p:spPr>
        <p:txBody>
          <a:bodyPr wrap="none" rtlCol="0">
            <a:spAutoFit/>
          </a:bodyPr>
          <a:lstStyle/>
          <a:p>
            <a:r>
              <a:rPr lang="tr-TR" sz="1000" dirty="0" smtClean="0">
                <a:latin typeface="Arial" pitchFamily="34" charset="0"/>
                <a:cs typeface="Arial" pitchFamily="34" charset="0"/>
                <a:hlinkClick r:id="rId3"/>
              </a:rPr>
              <a:t>www.marmore.com</a:t>
            </a:r>
            <a:endParaRPr lang="tr-TR" sz="1000" dirty="0" smtClean="0">
              <a:latin typeface="Arial" pitchFamily="34" charset="0"/>
              <a:cs typeface="Arial" pitchFamily="34" charset="0"/>
            </a:endParaRPr>
          </a:p>
          <a:p>
            <a:endParaRPr lang="tr-TR" sz="1000" dirty="0">
              <a:latin typeface="Arial" pitchFamily="34" charset="0"/>
              <a:cs typeface="Arial" pitchFamily="34" charset="0"/>
            </a:endParaRPr>
          </a:p>
        </p:txBody>
      </p:sp>
    </p:spTree>
    <p:extLst>
      <p:ext uri="{BB962C8B-B14F-4D97-AF65-F5344CB8AC3E}">
        <p14:creationId xmlns:p14="http://schemas.microsoft.com/office/powerpoint/2010/main" val="42604071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3528" y="332656"/>
            <a:ext cx="8568952" cy="5976664"/>
          </a:xfrm>
        </p:spPr>
      </p:pic>
      <p:sp>
        <p:nvSpPr>
          <p:cNvPr id="5" name="Metin kutusu 4"/>
          <p:cNvSpPr txBox="1"/>
          <p:nvPr/>
        </p:nvSpPr>
        <p:spPr>
          <a:xfrm>
            <a:off x="7596336" y="6286646"/>
            <a:ext cx="1289135" cy="400110"/>
          </a:xfrm>
          <a:prstGeom prst="rect">
            <a:avLst/>
          </a:prstGeom>
          <a:noFill/>
        </p:spPr>
        <p:txBody>
          <a:bodyPr wrap="none" rtlCol="0">
            <a:spAutoFit/>
          </a:bodyPr>
          <a:lstStyle/>
          <a:p>
            <a:r>
              <a:rPr lang="tr-TR" sz="1000" dirty="0" smtClean="0">
                <a:latin typeface="Arial" pitchFamily="34" charset="0"/>
                <a:cs typeface="Arial" pitchFamily="34" charset="0"/>
                <a:hlinkClick r:id="rId3"/>
              </a:rPr>
              <a:t>www.marmore.com</a:t>
            </a:r>
            <a:endParaRPr lang="tr-TR" sz="1000" dirty="0" smtClean="0">
              <a:latin typeface="Arial" pitchFamily="34" charset="0"/>
              <a:cs typeface="Arial" pitchFamily="34" charset="0"/>
            </a:endParaRPr>
          </a:p>
          <a:p>
            <a:endParaRPr lang="tr-TR" sz="1000" dirty="0">
              <a:latin typeface="Arial" pitchFamily="34" charset="0"/>
              <a:cs typeface="Arial" pitchFamily="34" charset="0"/>
            </a:endParaRPr>
          </a:p>
        </p:txBody>
      </p:sp>
    </p:spTree>
    <p:extLst>
      <p:ext uri="{BB962C8B-B14F-4D97-AF65-F5344CB8AC3E}">
        <p14:creationId xmlns:p14="http://schemas.microsoft.com/office/powerpoint/2010/main" val="36070265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88640"/>
            <a:ext cx="8229600" cy="1143000"/>
          </a:xfrm>
        </p:spPr>
        <p:txBody>
          <a:bodyPr>
            <a:normAutofit/>
          </a:bodyPr>
          <a:lstStyle/>
          <a:p>
            <a:r>
              <a:rPr lang="tr-TR" sz="4000" b="1" dirty="0" smtClean="0">
                <a:solidFill>
                  <a:srgbClr val="00B050"/>
                </a:solidFill>
                <a:latin typeface="Algerian" pitchFamily="82" charset="0"/>
              </a:rPr>
              <a:t>HAMMADDE HAZIRLAMA</a:t>
            </a:r>
            <a:endParaRPr lang="tr-TR" sz="4000" b="1" dirty="0">
              <a:solidFill>
                <a:srgbClr val="00B050"/>
              </a:solidFill>
              <a:latin typeface="Algerian" pitchFamily="82" charset="0"/>
            </a:endParaRPr>
          </a:p>
        </p:txBody>
      </p:sp>
      <p:sp>
        <p:nvSpPr>
          <p:cNvPr id="3" name="İçerik Yer Tutucusu 2"/>
          <p:cNvSpPr>
            <a:spLocks noGrp="1"/>
          </p:cNvSpPr>
          <p:nvPr>
            <p:ph idx="1"/>
          </p:nvPr>
        </p:nvSpPr>
        <p:spPr>
          <a:xfrm>
            <a:off x="395536" y="1268760"/>
            <a:ext cx="8229600" cy="2520280"/>
          </a:xfrm>
        </p:spPr>
        <p:txBody>
          <a:bodyPr>
            <a:normAutofit/>
          </a:bodyPr>
          <a:lstStyle/>
          <a:p>
            <a:pPr marL="0" indent="0">
              <a:buNone/>
            </a:pPr>
            <a:r>
              <a:rPr lang="tr-TR" sz="2400" dirty="0" smtClean="0">
                <a:solidFill>
                  <a:srgbClr val="002060"/>
                </a:solidFill>
                <a:latin typeface="Century" pitchFamily="18" charset="0"/>
                <a:cs typeface="Arial" pitchFamily="34" charset="0"/>
              </a:rPr>
              <a:t>Atık havuzuna boşaltılan farklı türdeki atıklar istenilen oranda karıştırılır ve  uygun boyutlara parçalanırlar. Peletleme prosesinde pelet haline getirilen hammmadde sıcak gazlarla ısıtılan kurutucuya alınarak burada pirogazlaşma reaksiyonuna uygun nem değerine getirilerek ‘biomass enerji kapsülü’ olarak depolanır.</a:t>
            </a:r>
          </a:p>
          <a:p>
            <a:pPr marL="0" indent="0">
              <a:buNone/>
            </a:pPr>
            <a:endParaRPr lang="tr-TR" sz="2400" dirty="0">
              <a:solidFill>
                <a:srgbClr val="002060"/>
              </a:solidFill>
              <a:latin typeface="Berlin Sans FB" pitchFamily="34"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3988325"/>
            <a:ext cx="6329447" cy="2088232"/>
          </a:xfrm>
          <a:prstGeom prst="rect">
            <a:avLst/>
          </a:prstGeom>
        </p:spPr>
      </p:pic>
      <p:sp>
        <p:nvSpPr>
          <p:cNvPr id="5" name="Metin kutusu 4"/>
          <p:cNvSpPr txBox="1"/>
          <p:nvPr/>
        </p:nvSpPr>
        <p:spPr>
          <a:xfrm>
            <a:off x="5508104" y="6309320"/>
            <a:ext cx="1657185" cy="276999"/>
          </a:xfrm>
          <a:prstGeom prst="rect">
            <a:avLst/>
          </a:prstGeom>
          <a:noFill/>
        </p:spPr>
        <p:txBody>
          <a:bodyPr wrap="none" rtlCol="0">
            <a:spAutoFit/>
          </a:bodyPr>
          <a:lstStyle/>
          <a:p>
            <a:r>
              <a:rPr lang="tr-TR" sz="1200" dirty="0" smtClean="0">
                <a:hlinkClick r:id="rId3"/>
              </a:rPr>
              <a:t>www.enerjiportalı.com</a:t>
            </a:r>
            <a:r>
              <a:rPr lang="tr-TR" sz="1200" dirty="0" smtClean="0"/>
              <a:t> </a:t>
            </a:r>
            <a:endParaRPr lang="tr-TR" sz="1200" dirty="0"/>
          </a:p>
        </p:txBody>
      </p:sp>
    </p:spTree>
    <p:extLst>
      <p:ext uri="{BB962C8B-B14F-4D97-AF65-F5344CB8AC3E}">
        <p14:creationId xmlns:p14="http://schemas.microsoft.com/office/powerpoint/2010/main" val="25809102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1008112"/>
          </a:xfrm>
        </p:spPr>
        <p:txBody>
          <a:bodyPr>
            <a:noAutofit/>
          </a:bodyPr>
          <a:lstStyle/>
          <a:p>
            <a:r>
              <a:rPr lang="tr-TR" sz="3200" b="1" dirty="0" smtClean="0">
                <a:solidFill>
                  <a:srgbClr val="00B050"/>
                </a:solidFill>
                <a:latin typeface="Algerian" pitchFamily="82" charset="0"/>
              </a:rPr>
              <a:t>PİROGAZLAŞTIRMA ÜNİTESİ (Biyogaz üretimi ve Pirolitik gaz üretimi)</a:t>
            </a:r>
            <a:endParaRPr lang="tr-TR" sz="3200" b="1" dirty="0">
              <a:solidFill>
                <a:srgbClr val="00B050"/>
              </a:solidFill>
              <a:latin typeface="Algerian" pitchFamily="82" charset="0"/>
            </a:endParaRPr>
          </a:p>
        </p:txBody>
      </p:sp>
      <p:sp>
        <p:nvSpPr>
          <p:cNvPr id="4" name="İçerik Yer Tutucusu 3"/>
          <p:cNvSpPr>
            <a:spLocks noGrp="1"/>
          </p:cNvSpPr>
          <p:nvPr>
            <p:ph idx="1"/>
          </p:nvPr>
        </p:nvSpPr>
        <p:spPr>
          <a:xfrm>
            <a:off x="323528" y="1412776"/>
            <a:ext cx="8352928" cy="3384376"/>
          </a:xfrm>
        </p:spPr>
        <p:txBody>
          <a:bodyPr>
            <a:noAutofit/>
          </a:bodyPr>
          <a:lstStyle/>
          <a:p>
            <a:pPr marL="0" indent="0">
              <a:buNone/>
            </a:pPr>
            <a:endParaRPr lang="tr-TR" sz="2400" dirty="0">
              <a:solidFill>
                <a:srgbClr val="002060"/>
              </a:solidFill>
              <a:latin typeface="Berlin Sans FB" pitchFamily="34" charset="0"/>
            </a:endParaRPr>
          </a:p>
          <a:p>
            <a:pPr marL="0" indent="0" algn="just">
              <a:buNone/>
            </a:pPr>
            <a:r>
              <a:rPr lang="tr-TR" sz="2400" dirty="0">
                <a:solidFill>
                  <a:srgbClr val="002060"/>
                </a:solidFill>
                <a:latin typeface="Century" pitchFamily="18" charset="0"/>
                <a:cs typeface="Arial" pitchFamily="34" charset="0"/>
              </a:rPr>
              <a:t>Bu reaksiyon, reaktör içinde sadece katı karbon ve inorganik içerikleri kalıncaya kadar devam eder. Atmosferik şartlarda sıvılaşmayan hafif hidrokarbon gazları ve diğer gazlar elektrik üretiminde kullanılmak üzere gaz tanklarına </a:t>
            </a:r>
            <a:r>
              <a:rPr lang="tr-TR" sz="2400" dirty="0" smtClean="0">
                <a:solidFill>
                  <a:srgbClr val="002060"/>
                </a:solidFill>
                <a:latin typeface="Century" pitchFamily="18" charset="0"/>
                <a:cs typeface="Arial" pitchFamily="34" charset="0"/>
              </a:rPr>
              <a:t>gönderilir.  </a:t>
            </a:r>
            <a:r>
              <a:rPr lang="tr-TR" sz="2400" dirty="0">
                <a:solidFill>
                  <a:srgbClr val="002060"/>
                </a:solidFill>
                <a:latin typeface="Century" pitchFamily="18" charset="0"/>
                <a:cs typeface="Arial" pitchFamily="34" charset="0"/>
              </a:rPr>
              <a:t>Sıcaklık etkisiyle enerji kapsülündeki tüm organik moleküller parçalanarak alifatik ve aromatik hidrokarbon moleküllerine dönüşürler ve en hafifinden başlayarak reaktörü terk </a:t>
            </a:r>
            <a:r>
              <a:rPr lang="tr-TR" sz="2400" dirty="0" smtClean="0">
                <a:solidFill>
                  <a:srgbClr val="002060"/>
                </a:solidFill>
                <a:latin typeface="Century" pitchFamily="18" charset="0"/>
                <a:cs typeface="Arial" pitchFamily="34" charset="0"/>
              </a:rPr>
              <a:t>ederler</a:t>
            </a:r>
            <a:r>
              <a:rPr lang="tr-TR" sz="2400" dirty="0" smtClean="0">
                <a:solidFill>
                  <a:srgbClr val="002060"/>
                </a:solidFill>
                <a:latin typeface="Century" pitchFamily="18" charset="0"/>
              </a:rPr>
              <a:t>.</a:t>
            </a:r>
            <a:endParaRPr lang="tr-TR" sz="2400" dirty="0">
              <a:solidFill>
                <a:srgbClr val="002060"/>
              </a:solidFill>
              <a:latin typeface="Century" pitchFamily="18" charset="0"/>
            </a:endParaRP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949" y="4981878"/>
            <a:ext cx="1450965" cy="1823405"/>
          </a:xfrm>
          <a:prstGeom prst="rect">
            <a:avLst/>
          </a:prstGeom>
        </p:spPr>
      </p:pic>
    </p:spTree>
    <p:extLst>
      <p:ext uri="{BB962C8B-B14F-4D97-AF65-F5344CB8AC3E}">
        <p14:creationId xmlns:p14="http://schemas.microsoft.com/office/powerpoint/2010/main" val="20933159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smtClean="0">
                <a:solidFill>
                  <a:srgbClr val="00B050"/>
                </a:solidFill>
                <a:latin typeface="Algerian" pitchFamily="82" charset="0"/>
              </a:rPr>
              <a:t>KÜL İŞLEME </a:t>
            </a:r>
            <a:endParaRPr lang="tr-TR" sz="4000" b="1" dirty="0">
              <a:solidFill>
                <a:srgbClr val="00B050"/>
              </a:solidFill>
              <a:latin typeface="Algerian" pitchFamily="82" charset="0"/>
            </a:endParaRPr>
          </a:p>
        </p:txBody>
      </p:sp>
      <p:sp>
        <p:nvSpPr>
          <p:cNvPr id="3" name="İçerik Yer Tutucusu 2"/>
          <p:cNvSpPr>
            <a:spLocks noGrp="1"/>
          </p:cNvSpPr>
          <p:nvPr>
            <p:ph idx="1"/>
          </p:nvPr>
        </p:nvSpPr>
        <p:spPr>
          <a:xfrm>
            <a:off x="457200" y="1628800"/>
            <a:ext cx="8229600" cy="1324744"/>
          </a:xfrm>
        </p:spPr>
        <p:txBody>
          <a:bodyPr>
            <a:normAutofit/>
          </a:bodyPr>
          <a:lstStyle/>
          <a:p>
            <a:pPr marL="0" indent="0">
              <a:buNone/>
            </a:pPr>
            <a:r>
              <a:rPr lang="tr-TR" sz="2400" dirty="0" smtClean="0">
                <a:solidFill>
                  <a:srgbClr val="002060"/>
                </a:solidFill>
                <a:latin typeface="Century" pitchFamily="18" charset="0"/>
                <a:cs typeface="Arial" pitchFamily="34" charset="0"/>
              </a:rPr>
              <a:t>Reaktördeki piroliz işleminin sonunda reaktör dipinde inorganik maddelerle kül kalır.Bu karışım kapalı ortamda alınır ve doğaya zarar vermeyecek şekilde atılır.</a:t>
            </a:r>
            <a:endParaRPr lang="tr-TR" sz="2400" dirty="0">
              <a:solidFill>
                <a:srgbClr val="002060"/>
              </a:solidFill>
              <a:latin typeface="Century" pitchFamily="18" charset="0"/>
              <a:cs typeface="Arial" pitchFamily="34" charset="0"/>
            </a:endParaRPr>
          </a:p>
        </p:txBody>
      </p:sp>
      <p:sp>
        <p:nvSpPr>
          <p:cNvPr id="4" name="Metin kutusu 3"/>
          <p:cNvSpPr txBox="1"/>
          <p:nvPr/>
        </p:nvSpPr>
        <p:spPr>
          <a:xfrm>
            <a:off x="2483768" y="3432411"/>
            <a:ext cx="4778872" cy="707886"/>
          </a:xfrm>
          <a:prstGeom prst="rect">
            <a:avLst/>
          </a:prstGeom>
          <a:noFill/>
        </p:spPr>
        <p:txBody>
          <a:bodyPr wrap="none" rtlCol="0">
            <a:spAutoFit/>
          </a:bodyPr>
          <a:lstStyle/>
          <a:p>
            <a:r>
              <a:rPr lang="tr-TR" sz="4000" b="1" dirty="0" smtClean="0">
                <a:solidFill>
                  <a:srgbClr val="00B050"/>
                </a:solidFill>
                <a:latin typeface="Algerian" pitchFamily="82" charset="0"/>
              </a:rPr>
              <a:t>ELEKTRİK ÜRETİMİ</a:t>
            </a:r>
            <a:endParaRPr lang="tr-TR" sz="4000" b="1" dirty="0">
              <a:solidFill>
                <a:srgbClr val="00B050"/>
              </a:solidFill>
              <a:latin typeface="Algerian" pitchFamily="82" charset="0"/>
            </a:endParaRPr>
          </a:p>
        </p:txBody>
      </p:sp>
      <p:sp>
        <p:nvSpPr>
          <p:cNvPr id="6" name="Metin kutusu 5"/>
          <p:cNvSpPr txBox="1"/>
          <p:nvPr/>
        </p:nvSpPr>
        <p:spPr>
          <a:xfrm>
            <a:off x="214347" y="4365104"/>
            <a:ext cx="8750141" cy="1569660"/>
          </a:xfrm>
          <a:prstGeom prst="rect">
            <a:avLst/>
          </a:prstGeom>
          <a:noFill/>
        </p:spPr>
        <p:txBody>
          <a:bodyPr wrap="square" rtlCol="0">
            <a:spAutoFit/>
          </a:bodyPr>
          <a:lstStyle/>
          <a:p>
            <a:r>
              <a:rPr lang="tr-TR" sz="2400" dirty="0" smtClean="0">
                <a:solidFill>
                  <a:srgbClr val="002060"/>
                </a:solidFill>
                <a:latin typeface="Arial" pitchFamily="34" charset="0"/>
                <a:cs typeface="Arial" pitchFamily="34" charset="0"/>
              </a:rPr>
              <a:t>   </a:t>
            </a:r>
            <a:r>
              <a:rPr lang="tr-TR" sz="2400" dirty="0" smtClean="0">
                <a:solidFill>
                  <a:srgbClr val="002060"/>
                </a:solidFill>
                <a:latin typeface="Century" pitchFamily="18" charset="0"/>
                <a:cs typeface="Arial" pitchFamily="34" charset="0"/>
              </a:rPr>
              <a:t>Yüksel ısıl değere sahip ve gaz tanklarında jeneretörün ihtiyaç duyduğu debiye ve rejime  ulaştığında biyogaz jeneretöre gönderilerek elektrik üretilir.</a:t>
            </a:r>
          </a:p>
          <a:p>
            <a:endParaRPr lang="tr-TR" sz="24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8762123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5"/>
            <a:ext cx="8229600" cy="2520280"/>
          </a:xfrm>
        </p:spPr>
        <p:txBody>
          <a:bodyPr>
            <a:normAutofit/>
          </a:bodyPr>
          <a:lstStyle/>
          <a:p>
            <a:pPr marL="0" indent="0">
              <a:buNone/>
            </a:pPr>
            <a:r>
              <a:rPr lang="tr-TR" sz="2400" dirty="0">
                <a:solidFill>
                  <a:srgbClr val="002060"/>
                </a:solidFill>
                <a:latin typeface="Century" pitchFamily="18" charset="0"/>
              </a:rPr>
              <a:t> </a:t>
            </a:r>
            <a:r>
              <a:rPr lang="tr-TR" sz="2400" dirty="0" smtClean="0">
                <a:solidFill>
                  <a:srgbClr val="002060"/>
                </a:solidFill>
                <a:latin typeface="Century" pitchFamily="18" charset="0"/>
              </a:rPr>
              <a:t>   </a:t>
            </a:r>
            <a:r>
              <a:rPr lang="tr-TR" sz="2400" dirty="0" smtClean="0">
                <a:solidFill>
                  <a:srgbClr val="002060"/>
                </a:solidFill>
                <a:latin typeface="Century" pitchFamily="18" charset="0"/>
                <a:cs typeface="Arial" pitchFamily="34" charset="0"/>
              </a:rPr>
              <a:t>Biyokütle enerjisinin kullanılması gelecek vaat eden bir enerji </a:t>
            </a:r>
            <a:r>
              <a:rPr lang="tr-TR" sz="2400" dirty="0" err="1" smtClean="0">
                <a:solidFill>
                  <a:srgbClr val="002060"/>
                </a:solidFill>
                <a:latin typeface="Century" pitchFamily="18" charset="0"/>
                <a:cs typeface="Arial" pitchFamily="34" charset="0"/>
              </a:rPr>
              <a:t>kaynağıdır.Dolayısıyla</a:t>
            </a:r>
            <a:r>
              <a:rPr lang="tr-TR" sz="2400" dirty="0" smtClean="0">
                <a:solidFill>
                  <a:srgbClr val="002060"/>
                </a:solidFill>
                <a:latin typeface="Century" pitchFamily="18" charset="0"/>
                <a:cs typeface="Arial" pitchFamily="34" charset="0"/>
              </a:rPr>
              <a:t> dışa bağımlılığı azaltılabileceği düşünülerek,biyokütle kulllanımının yaygınlaştırılmasının  yararlı olabileceği bir enerji kaynağıdır</a:t>
            </a:r>
            <a:r>
              <a:rPr lang="tr-TR" sz="2400" dirty="0" smtClean="0">
                <a:solidFill>
                  <a:srgbClr val="002060"/>
                </a:solidFill>
                <a:latin typeface="Arial" pitchFamily="34" charset="0"/>
                <a:cs typeface="Arial" pitchFamily="34" charset="0"/>
              </a:rPr>
              <a:t>.</a:t>
            </a:r>
            <a:endParaRPr lang="tr-TR" sz="2400" dirty="0">
              <a:solidFill>
                <a:srgbClr val="002060"/>
              </a:solidFill>
              <a:latin typeface="Arial" pitchFamily="34" charset="0"/>
              <a:cs typeface="Arial" pitchFamily="34"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3789040"/>
            <a:ext cx="2799756" cy="2799756"/>
          </a:xfrm>
          <a:prstGeom prst="rect">
            <a:avLst/>
          </a:prstGeom>
        </p:spPr>
      </p:pic>
      <p:sp>
        <p:nvSpPr>
          <p:cNvPr id="2" name="Metin kutusu 1"/>
          <p:cNvSpPr txBox="1"/>
          <p:nvPr/>
        </p:nvSpPr>
        <p:spPr>
          <a:xfrm>
            <a:off x="5859587" y="6343821"/>
            <a:ext cx="2958759" cy="523220"/>
          </a:xfrm>
          <a:prstGeom prst="rect">
            <a:avLst/>
          </a:prstGeom>
          <a:noFill/>
        </p:spPr>
        <p:txBody>
          <a:bodyPr wrap="none" rtlCol="0">
            <a:spAutoFit/>
          </a:bodyPr>
          <a:lstStyle/>
          <a:p>
            <a:r>
              <a:rPr lang="tr-TR" sz="1400" dirty="0" err="1" smtClean="0"/>
              <a:t>Enerjiuretimsistemleri</a:t>
            </a:r>
            <a:r>
              <a:rPr lang="tr-TR" sz="1400" dirty="0" smtClean="0"/>
              <a:t> .</a:t>
            </a:r>
            <a:r>
              <a:rPr lang="tr-TR" sz="1400" dirty="0" smtClean="0"/>
              <a:t>blogspot.com  </a:t>
            </a:r>
            <a:endParaRPr lang="tr-TR" sz="1400" dirty="0" smtClean="0"/>
          </a:p>
          <a:p>
            <a:endParaRPr lang="tr-TR" sz="1400" dirty="0" smtClean="0"/>
          </a:p>
        </p:txBody>
      </p:sp>
    </p:spTree>
    <p:extLst>
      <p:ext uri="{BB962C8B-B14F-4D97-AF65-F5344CB8AC3E}">
        <p14:creationId xmlns:p14="http://schemas.microsoft.com/office/powerpoint/2010/main" val="19697090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smtClean="0">
                <a:solidFill>
                  <a:srgbClr val="00B050"/>
                </a:solidFill>
                <a:latin typeface="Algerian" pitchFamily="82" charset="0"/>
              </a:rPr>
              <a:t>REFERANSLAR</a:t>
            </a:r>
            <a:endParaRPr lang="tr-TR" sz="4000" b="1" dirty="0">
              <a:solidFill>
                <a:srgbClr val="00B050"/>
              </a:solidFill>
              <a:latin typeface="Algerian" pitchFamily="82" charset="0"/>
            </a:endParaRPr>
          </a:p>
        </p:txBody>
      </p:sp>
      <p:sp>
        <p:nvSpPr>
          <p:cNvPr id="3" name="İçerik Yer Tutucusu 2"/>
          <p:cNvSpPr>
            <a:spLocks noGrp="1"/>
          </p:cNvSpPr>
          <p:nvPr>
            <p:ph idx="1"/>
          </p:nvPr>
        </p:nvSpPr>
        <p:spPr/>
        <p:txBody>
          <a:bodyPr>
            <a:normAutofit/>
          </a:bodyPr>
          <a:lstStyle/>
          <a:p>
            <a:r>
              <a:rPr lang="tr-TR" sz="2400" dirty="0" smtClean="0">
                <a:solidFill>
                  <a:srgbClr val="002060"/>
                </a:solidFill>
                <a:latin typeface="Century" pitchFamily="18" charset="0"/>
                <a:cs typeface="Arial" pitchFamily="34" charset="0"/>
                <a:hlinkClick r:id="rId2"/>
              </a:rPr>
              <a:t>www.marmore.com.tr</a:t>
            </a:r>
            <a:endParaRPr lang="tr-TR" sz="2400" dirty="0" smtClean="0">
              <a:solidFill>
                <a:srgbClr val="002060"/>
              </a:solidFill>
              <a:latin typeface="Century" pitchFamily="18" charset="0"/>
              <a:cs typeface="Arial" pitchFamily="34" charset="0"/>
            </a:endParaRPr>
          </a:p>
          <a:p>
            <a:r>
              <a:rPr lang="tr-TR" sz="2400" dirty="0" smtClean="0">
                <a:solidFill>
                  <a:srgbClr val="002060"/>
                </a:solidFill>
                <a:latin typeface="Century" pitchFamily="18" charset="0"/>
                <a:cs typeface="Arial" pitchFamily="34" charset="0"/>
              </a:rPr>
              <a:t>Orman genel müdürlüğü sunu</a:t>
            </a:r>
          </a:p>
          <a:p>
            <a:r>
              <a:rPr lang="tr-TR" sz="2400" dirty="0" smtClean="0">
                <a:solidFill>
                  <a:srgbClr val="002060"/>
                </a:solidFill>
                <a:latin typeface="Century" pitchFamily="18" charset="0"/>
                <a:cs typeface="Arial" pitchFamily="34" charset="0"/>
                <a:hlinkClick r:id="rId3"/>
              </a:rPr>
              <a:t>www.elektrikport.com</a:t>
            </a:r>
            <a:endParaRPr lang="tr-TR" sz="2400" dirty="0" smtClean="0">
              <a:solidFill>
                <a:srgbClr val="002060"/>
              </a:solidFill>
              <a:latin typeface="Century" pitchFamily="18" charset="0"/>
              <a:cs typeface="Arial" pitchFamily="34" charset="0"/>
            </a:endParaRPr>
          </a:p>
          <a:p>
            <a:r>
              <a:rPr lang="tr-TR" sz="2400" dirty="0" smtClean="0">
                <a:solidFill>
                  <a:srgbClr val="002060"/>
                </a:solidFill>
                <a:latin typeface="Century" pitchFamily="18" charset="0"/>
                <a:cs typeface="Arial" pitchFamily="34" charset="0"/>
                <a:hlinkClick r:id="rId4"/>
              </a:rPr>
              <a:t>http</a:t>
            </a:r>
            <a:r>
              <a:rPr lang="tr-TR" sz="2400" dirty="0">
                <a:solidFill>
                  <a:srgbClr val="002060"/>
                </a:solidFill>
                <a:latin typeface="Century" pitchFamily="18" charset="0"/>
                <a:cs typeface="Arial" pitchFamily="34" charset="0"/>
                <a:hlinkClick r:id="rId4"/>
              </a:rPr>
              <a:t>://</a:t>
            </a:r>
            <a:r>
              <a:rPr lang="tr-TR" sz="2400" dirty="0" smtClean="0">
                <a:solidFill>
                  <a:srgbClr val="002060"/>
                </a:solidFill>
                <a:latin typeface="Century" pitchFamily="18" charset="0"/>
                <a:cs typeface="Arial" pitchFamily="34" charset="0"/>
                <a:hlinkClick r:id="rId4"/>
              </a:rPr>
              <a:t>www.eie.gov.tr/yenilenebilir/biyokutle_enerjisi.aspx</a:t>
            </a:r>
            <a:r>
              <a:rPr lang="tr-TR" sz="2400" dirty="0" smtClean="0">
                <a:solidFill>
                  <a:srgbClr val="002060"/>
                </a:solidFill>
                <a:latin typeface="Century" pitchFamily="18" charset="0"/>
                <a:cs typeface="Arial" pitchFamily="34" charset="0"/>
              </a:rPr>
              <a:t> </a:t>
            </a:r>
            <a:r>
              <a:rPr lang="tr-TR" sz="2400" dirty="0" smtClean="0">
                <a:hlinkClick r:id="rId5"/>
              </a:rPr>
              <a:t>http</a:t>
            </a:r>
            <a:r>
              <a:rPr lang="tr-TR" sz="2400" dirty="0">
                <a:hlinkClick r:id="rId5"/>
              </a:rPr>
              <a:t>://uludaglarenerji.com.tr/img/PeletveElektrikUretimi.pdf</a:t>
            </a:r>
            <a:endParaRPr lang="tr-TR" sz="2400" dirty="0">
              <a:solidFill>
                <a:srgbClr val="002060"/>
              </a:solidFill>
              <a:latin typeface="Century" pitchFamily="18" charset="0"/>
              <a:cs typeface="Arial" pitchFamily="34" charset="0"/>
            </a:endParaRPr>
          </a:p>
          <a:p>
            <a:endParaRPr lang="tr-TR" sz="2400" dirty="0" smtClean="0">
              <a:solidFill>
                <a:srgbClr val="002060"/>
              </a:solidFill>
              <a:latin typeface="Century" pitchFamily="18" charset="0"/>
              <a:cs typeface="Arial" pitchFamily="34" charset="0"/>
            </a:endParaRPr>
          </a:p>
        </p:txBody>
      </p:sp>
    </p:spTree>
    <p:extLst>
      <p:ext uri="{BB962C8B-B14F-4D97-AF65-F5344CB8AC3E}">
        <p14:creationId xmlns:p14="http://schemas.microsoft.com/office/powerpoint/2010/main" val="20960473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043608" y="2389375"/>
            <a:ext cx="7172846" cy="1323439"/>
          </a:xfrm>
          <a:prstGeom prst="rect">
            <a:avLst/>
          </a:prstGeom>
        </p:spPr>
        <p:txBody>
          <a:bodyPr wrap="square">
            <a:spAutoFit/>
          </a:bodyPr>
          <a:lstStyle/>
          <a:p>
            <a:pPr lvl="0" algn="ctr"/>
            <a:r>
              <a:rPr lang="tr-TR" sz="8000" b="1" cap="all"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reflection blurRad="12700" stA="50000" endPos="50000" dist="5000" dir="5400000" sy="-100000" rotWithShape="0"/>
                </a:effectLst>
                <a:latin typeface="AR CENA" pitchFamily="2" charset="0"/>
              </a:rPr>
              <a:t>TEŞEKKÜRLER</a:t>
            </a:r>
            <a:endParaRPr lang="tr-TR" sz="8000" b="1" cap="all"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59360447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982</TotalTime>
  <Words>752</Words>
  <Application>Microsoft Office PowerPoint</Application>
  <PresentationFormat>Ekran Gösterisi (4:3)</PresentationFormat>
  <Paragraphs>136</Paragraphs>
  <Slides>27</Slides>
  <Notes>0</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Ofis Teması</vt:lpstr>
      <vt:lpstr>PowerPoint Sunusu</vt:lpstr>
      <vt:lpstr>BİYOKÜTLEDEN ISI VE ELEKTRİK ÜRETİMİ </vt:lpstr>
      <vt:lpstr>PowerPoint Sunusu</vt:lpstr>
      <vt:lpstr>BİYOKÜTLE</vt:lpstr>
      <vt:lpstr>PowerPoint Sunusu</vt:lpstr>
      <vt:lpstr>PowerPoint Sunusu</vt:lpstr>
      <vt:lpstr>PowerPoint Sunusu</vt:lpstr>
      <vt:lpstr>PowerPoint Sunusu</vt:lpstr>
      <vt:lpstr>PowerPoint Sunusu</vt:lpstr>
      <vt:lpstr>ORMAN ATIKLARDAN PELET VE BRİKET YAPIMI</vt:lpstr>
      <vt:lpstr>PowerPoint Sunusu</vt:lpstr>
      <vt:lpstr>PELET YAPIM AŞAMASI</vt:lpstr>
      <vt:lpstr>PowerPoint Sunusu</vt:lpstr>
      <vt:lpstr>PowerPoint Sunusu</vt:lpstr>
      <vt:lpstr>PowerPoint Sunusu</vt:lpstr>
      <vt:lpstr>BİYOKÜTLENİN KULLANIM FAYDALARI</vt:lpstr>
      <vt:lpstr>BİYOKÜTLEDEN  PİrOGAZLAŞMAYA DAYALI  ELEKTİRİK ÜRETİMİ </vt:lpstr>
      <vt:lpstr>PowerPoint Sunusu</vt:lpstr>
      <vt:lpstr>PowerPoint Sunusu</vt:lpstr>
      <vt:lpstr>PİROGAZLAŞTIRMAYA DAYALI ELEKTİRİK ÜRETİM ŞEMASI</vt:lpstr>
      <vt:lpstr>PowerPoint Sunusu</vt:lpstr>
      <vt:lpstr>HAMMADDE HAZIRLAMA</vt:lpstr>
      <vt:lpstr>PİROGAZLAŞTIRMA ÜNİTESİ (Biyogaz üretimi ve Pirolitik gaz üretimi)</vt:lpstr>
      <vt:lpstr>KÜL İŞLEME </vt:lpstr>
      <vt:lpstr>PowerPoint Sunusu</vt:lpstr>
      <vt:lpstr>REFERANSLAR</vt:lpstr>
      <vt:lpstr>PowerPoint Sunusu</vt:lpstr>
    </vt:vector>
  </TitlesOfParts>
  <Company>Atatürk Üniversitesi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BİYOKÜTLEDEN YAKIT VE ENERJİ ÜRETİMİ</dc:title>
  <dc:creator>HP</dc:creator>
  <cp:lastModifiedBy>HP</cp:lastModifiedBy>
  <cp:revision>89</cp:revision>
  <dcterms:created xsi:type="dcterms:W3CDTF">2014-12-04T18:07:40Z</dcterms:created>
  <dcterms:modified xsi:type="dcterms:W3CDTF">2014-12-19T18:32:13Z</dcterms:modified>
</cp:coreProperties>
</file>