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79" r:id="rId3"/>
    <p:sldId id="281" r:id="rId4"/>
    <p:sldId id="266" r:id="rId5"/>
    <p:sldId id="282" r:id="rId6"/>
    <p:sldId id="264" r:id="rId7"/>
    <p:sldId id="267" r:id="rId8"/>
    <p:sldId id="257" r:id="rId9"/>
    <p:sldId id="284" r:id="rId10"/>
    <p:sldId id="286" r:id="rId11"/>
    <p:sldId id="287" r:id="rId12"/>
    <p:sldId id="288" r:id="rId13"/>
    <p:sldId id="295" r:id="rId14"/>
    <p:sldId id="296" r:id="rId15"/>
    <p:sldId id="297" r:id="rId16"/>
    <p:sldId id="294" r:id="rId17"/>
    <p:sldId id="293" r:id="rId18"/>
    <p:sldId id="298" r:id="rId19"/>
    <p:sldId id="299" r:id="rId20"/>
    <p:sldId id="300" r:id="rId21"/>
    <p:sldId id="313" r:id="rId22"/>
    <p:sldId id="316" r:id="rId23"/>
    <p:sldId id="314" r:id="rId24"/>
    <p:sldId id="301" r:id="rId25"/>
    <p:sldId id="318" r:id="rId26"/>
    <p:sldId id="320" r:id="rId27"/>
    <p:sldId id="325" r:id="rId28"/>
    <p:sldId id="327" r:id="rId29"/>
    <p:sldId id="302" r:id="rId30"/>
    <p:sldId id="303" r:id="rId31"/>
    <p:sldId id="305" r:id="rId32"/>
    <p:sldId id="306" r:id="rId33"/>
    <p:sldId id="307" r:id="rId34"/>
    <p:sldId id="309" r:id="rId35"/>
    <p:sldId id="310" r:id="rId36"/>
    <p:sldId id="308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ED2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D5CAF-771D-41B2-A11B-7FE7D7EACF12}" type="datetimeFigureOut">
              <a:rPr lang="en-US" smtClean="0"/>
              <a:pPr/>
              <a:t>6/18/2011</a:t>
            </a:fld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8DAD2-263C-4AD0-94BC-0A05B6ED23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D5CAF-771D-41B2-A11B-7FE7D7EACF12}" type="datetimeFigureOut">
              <a:rPr lang="en-US" smtClean="0"/>
              <a:pPr/>
              <a:t>6/18/2011</a:t>
            </a:fld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8DAD2-263C-4AD0-94BC-0A05B6ED23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D5CAF-771D-41B2-A11B-7FE7D7EACF12}" type="datetimeFigureOut">
              <a:rPr lang="en-US" smtClean="0"/>
              <a:pPr/>
              <a:t>6/18/2011</a:t>
            </a:fld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8DAD2-263C-4AD0-94BC-0A05B6ED23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D5CAF-771D-41B2-A11B-7FE7D7EACF12}" type="datetimeFigureOut">
              <a:rPr lang="en-US" smtClean="0"/>
              <a:pPr/>
              <a:t>6/18/2011</a:t>
            </a:fld>
            <a:endParaRPr 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8DAD2-263C-4AD0-94BC-0A05B6ED23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D5CAF-771D-41B2-A11B-7FE7D7EACF12}" type="datetimeFigureOut">
              <a:rPr lang="en-US" smtClean="0"/>
              <a:pPr/>
              <a:t>6/18/2011</a:t>
            </a:fld>
            <a:endParaRPr lang="en-US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8DAD2-263C-4AD0-94BC-0A05B6ED23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D5CAF-771D-41B2-A11B-7FE7D7EACF12}" type="datetimeFigureOut">
              <a:rPr lang="en-US" smtClean="0"/>
              <a:pPr/>
              <a:t>6/18/2011</a:t>
            </a:fld>
            <a:endParaRPr lang="en-US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8DAD2-263C-4AD0-94BC-0A05B6ED23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D5CAF-771D-41B2-A11B-7FE7D7EACF12}" type="datetimeFigureOut">
              <a:rPr lang="en-US" smtClean="0"/>
              <a:pPr/>
              <a:t>6/18/2011</a:t>
            </a:fld>
            <a:endParaRPr lang="en-US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8DAD2-263C-4AD0-94BC-0A05B6ED23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D5CAF-771D-41B2-A11B-7FE7D7EACF12}" type="datetimeFigureOut">
              <a:rPr lang="en-US" smtClean="0"/>
              <a:pPr/>
              <a:t>6/18/2011</a:t>
            </a:fld>
            <a:endParaRPr 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8DAD2-263C-4AD0-94BC-0A05B6ED23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D5CAF-771D-41B2-A11B-7FE7D7EACF12}" type="datetimeFigureOut">
              <a:rPr lang="en-US" smtClean="0"/>
              <a:pPr/>
              <a:t>6/18/2011</a:t>
            </a:fld>
            <a:endParaRPr 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8DAD2-263C-4AD0-94BC-0A05B6ED23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D5CAF-771D-41B2-A11B-7FE7D7EACF12}" type="datetimeFigureOut">
              <a:rPr lang="en-US" smtClean="0"/>
              <a:pPr/>
              <a:t>6/18/2011</a:t>
            </a:fld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8DAD2-263C-4AD0-94BC-0A05B6ED23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D5CAF-771D-41B2-A11B-7FE7D7EACF12}" type="datetimeFigureOut">
              <a:rPr lang="en-US" smtClean="0"/>
              <a:pPr/>
              <a:t>6/18/2011</a:t>
            </a:fld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8DAD2-263C-4AD0-94BC-0A05B6ED23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D5CAF-771D-41B2-A11B-7FE7D7EACF12}" type="datetimeFigureOut">
              <a:rPr lang="en-US" smtClean="0"/>
              <a:pPr/>
              <a:t>6/18/2011</a:t>
            </a:fld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8DAD2-263C-4AD0-94BC-0A05B6ED23C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763688" y="1916832"/>
            <a:ext cx="51832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6600" b="1" i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End</a:t>
            </a:r>
            <a:r>
              <a:rPr lang="tr-TR" sz="6600" b="1" i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6600" b="1" i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tr-TR" sz="6600" b="1" i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Web</a:t>
            </a:r>
            <a:endParaRPr lang="en-US" sz="6600" b="1" i="1" dirty="0">
              <a:solidFill>
                <a:srgbClr val="C00000"/>
              </a:solidFill>
              <a:effectLst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4 Metin kutusu"/>
          <p:cNvSpPr txBox="1"/>
          <p:nvPr/>
        </p:nvSpPr>
        <p:spPr>
          <a:xfrm>
            <a:off x="2627784" y="3717032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latin typeface="Times New Roman" pitchFamily="18" charset="0"/>
                <a:cs typeface="Times New Roman" pitchFamily="18" charset="0"/>
              </a:rPr>
              <a:t>Meryem FISTIKÇI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340768"/>
            <a:ext cx="8667750" cy="438150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4 Metin kutusu"/>
          <p:cNvSpPr txBox="1"/>
          <p:nvPr/>
        </p:nvSpPr>
        <p:spPr>
          <a:xfrm>
            <a:off x="2987824" y="332656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r-TR" sz="3200" b="1" i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Giriş  Sayfası</a:t>
            </a:r>
            <a:endParaRPr lang="en-US" sz="3200" b="1" i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467544" y="980728"/>
            <a:ext cx="817315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tr-TR" dirty="0" smtClean="0"/>
              <a:t> </a:t>
            </a:r>
            <a:r>
              <a:rPr lang="en-US" dirty="0" err="1" smtClean="0"/>
              <a:t>Kendi</a:t>
            </a:r>
            <a:r>
              <a:rPr lang="en-US" dirty="0" smtClean="0"/>
              <a:t> </a:t>
            </a:r>
            <a:r>
              <a:rPr lang="en-US" dirty="0" err="1" smtClean="0"/>
              <a:t>ar</a:t>
            </a:r>
            <a:r>
              <a:rPr lang="tr-TR" dirty="0" smtClean="0"/>
              <a:t>ş</a:t>
            </a:r>
            <a:r>
              <a:rPr lang="en-US" dirty="0" err="1" smtClean="0"/>
              <a:t>ivini</a:t>
            </a:r>
            <a:r>
              <a:rPr lang="en-US" dirty="0" smtClean="0"/>
              <a:t> </a:t>
            </a:r>
            <a:r>
              <a:rPr lang="en-US" dirty="0" err="1" smtClean="0"/>
              <a:t>olu</a:t>
            </a:r>
            <a:r>
              <a:rPr lang="tr-TR" dirty="0" smtClean="0"/>
              <a:t>ş</a:t>
            </a:r>
            <a:r>
              <a:rPr lang="en-US" dirty="0" err="1" smtClean="0"/>
              <a:t>turarak</a:t>
            </a:r>
            <a:r>
              <a:rPr lang="en-US" dirty="0" smtClean="0"/>
              <a:t> </a:t>
            </a:r>
            <a:r>
              <a:rPr lang="en-US" dirty="0" err="1" smtClean="0"/>
              <a:t>kendi</a:t>
            </a:r>
            <a:r>
              <a:rPr lang="en-US" dirty="0" smtClean="0"/>
              <a:t> “</a:t>
            </a:r>
            <a:r>
              <a:rPr lang="en-US" dirty="0" err="1" smtClean="0"/>
              <a:t>bilgi</a:t>
            </a:r>
            <a:r>
              <a:rPr lang="en-US" dirty="0" smtClean="0"/>
              <a:t> </a:t>
            </a:r>
            <a:r>
              <a:rPr lang="en-US" dirty="0" err="1" smtClean="0"/>
              <a:t>veritabanına</a:t>
            </a:r>
            <a:r>
              <a:rPr lang="en-US" dirty="0" smtClean="0"/>
              <a:t>” </a:t>
            </a:r>
            <a:r>
              <a:rPr lang="en-US" dirty="0" err="1" smtClean="0"/>
              <a:t>kolayca</a:t>
            </a:r>
            <a:r>
              <a:rPr lang="tr-TR" dirty="0" smtClean="0"/>
              <a:t> </a:t>
            </a:r>
            <a:r>
              <a:rPr lang="en-US" dirty="0" err="1" smtClean="0"/>
              <a:t>eri</a:t>
            </a:r>
            <a:r>
              <a:rPr lang="tr-TR" dirty="0" smtClean="0"/>
              <a:t>ş</a:t>
            </a:r>
            <a:r>
              <a:rPr lang="en-US" dirty="0" err="1" smtClean="0"/>
              <a:t>ebilme</a:t>
            </a:r>
            <a:r>
              <a:rPr lang="en-US" dirty="0" smtClean="0"/>
              <a:t>, </a:t>
            </a:r>
            <a:r>
              <a:rPr lang="en-US" dirty="0" err="1" smtClean="0"/>
              <a:t>tarayabilme</a:t>
            </a:r>
            <a:r>
              <a:rPr lang="en-US" dirty="0" smtClean="0"/>
              <a:t>,</a:t>
            </a:r>
            <a:r>
              <a:rPr lang="tr-TR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eri</a:t>
            </a:r>
            <a:r>
              <a:rPr lang="tr-TR" dirty="0" smtClean="0"/>
              <a:t>ş</a:t>
            </a:r>
            <a:r>
              <a:rPr lang="en-US" dirty="0" err="1" smtClean="0"/>
              <a:t>ilen</a:t>
            </a:r>
            <a:r>
              <a:rPr lang="en-US" dirty="0" smtClean="0"/>
              <a:t> </a:t>
            </a:r>
            <a:r>
              <a:rPr lang="en-US" dirty="0" err="1" smtClean="0"/>
              <a:t>yeni</a:t>
            </a:r>
            <a:r>
              <a:rPr lang="en-US" dirty="0" smtClean="0"/>
              <a:t> </a:t>
            </a:r>
            <a:r>
              <a:rPr lang="en-US" dirty="0" err="1" smtClean="0"/>
              <a:t>sonu</a:t>
            </a:r>
            <a:r>
              <a:rPr lang="tr-TR" dirty="0" smtClean="0"/>
              <a:t>ç</a:t>
            </a:r>
            <a:r>
              <a:rPr lang="en-US" dirty="0" err="1" smtClean="0"/>
              <a:t>ları</a:t>
            </a:r>
            <a:r>
              <a:rPr lang="en-US" dirty="0" smtClean="0"/>
              <a:t> </a:t>
            </a:r>
            <a:r>
              <a:rPr lang="en-US" dirty="0" err="1" smtClean="0"/>
              <a:t>kaydedebilme</a:t>
            </a:r>
            <a:r>
              <a:rPr lang="tr-TR" dirty="0" smtClean="0"/>
              <a:t>,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ü"/>
            </a:pPr>
            <a:endParaRPr lang="tr-TR" dirty="0" smtClean="0"/>
          </a:p>
          <a:p>
            <a:pPr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tr-TR" dirty="0" smtClean="0"/>
              <a:t> İş</a:t>
            </a:r>
            <a:r>
              <a:rPr lang="en-US" dirty="0" err="1" smtClean="0"/>
              <a:t>birliğini</a:t>
            </a:r>
            <a:r>
              <a:rPr lang="en-US" dirty="0" smtClean="0"/>
              <a:t> </a:t>
            </a:r>
            <a:r>
              <a:rPr lang="en-US" dirty="0" err="1" smtClean="0"/>
              <a:t>kolayla</a:t>
            </a:r>
            <a:r>
              <a:rPr lang="tr-TR" dirty="0" smtClean="0"/>
              <a:t>ş</a:t>
            </a:r>
            <a:r>
              <a:rPr lang="en-US" dirty="0" err="1" smtClean="0"/>
              <a:t>tırmak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tr-TR" dirty="0" smtClean="0"/>
              <a:t>ç</a:t>
            </a:r>
            <a:r>
              <a:rPr lang="en-US" dirty="0" smtClean="0"/>
              <a:t>in </a:t>
            </a:r>
            <a:r>
              <a:rPr lang="en-US" dirty="0" err="1" smtClean="0"/>
              <a:t>meslekt</a:t>
            </a:r>
            <a:r>
              <a:rPr lang="tr-TR" dirty="0" smtClean="0"/>
              <a:t>aş</a:t>
            </a:r>
            <a:r>
              <a:rPr lang="en-US" dirty="0" err="1" smtClean="0"/>
              <a:t>lar</a:t>
            </a:r>
            <a:r>
              <a:rPr lang="en-US" dirty="0" smtClean="0"/>
              <a:t> </a:t>
            </a:r>
            <a:r>
              <a:rPr lang="en-US" dirty="0" err="1" smtClean="0"/>
              <a:t>arasında</a:t>
            </a:r>
            <a:r>
              <a:rPr lang="en-US" dirty="0" smtClean="0"/>
              <a:t> </a:t>
            </a:r>
            <a:r>
              <a:rPr lang="en-US" dirty="0" err="1" smtClean="0"/>
              <a:t>bilgi</a:t>
            </a:r>
            <a:r>
              <a:rPr lang="tr-TR" dirty="0" smtClean="0"/>
              <a:t> </a:t>
            </a:r>
            <a:r>
              <a:rPr lang="en-US" dirty="0" err="1" smtClean="0"/>
              <a:t>payla</a:t>
            </a:r>
            <a:r>
              <a:rPr lang="tr-TR" dirty="0" smtClean="0"/>
              <a:t>ş</a:t>
            </a:r>
            <a:r>
              <a:rPr lang="en-US" dirty="0" err="1" smtClean="0"/>
              <a:t>ımı</a:t>
            </a:r>
            <a:r>
              <a:rPr lang="en-US" dirty="0" smtClean="0"/>
              <a:t> </a:t>
            </a:r>
            <a:r>
              <a:rPr lang="en-US" dirty="0" err="1" smtClean="0"/>
              <a:t>yapma</a:t>
            </a:r>
            <a:r>
              <a:rPr lang="tr-TR" dirty="0" smtClean="0"/>
              <a:t>,</a:t>
            </a:r>
          </a:p>
          <a:p>
            <a:pPr algn="just">
              <a:buClr>
                <a:srgbClr val="C00000"/>
              </a:buClr>
              <a:buFont typeface="Wingdings" pitchFamily="2" charset="2"/>
              <a:buChar char="ü"/>
            </a:pPr>
            <a:endParaRPr lang="en-US" dirty="0" smtClean="0"/>
          </a:p>
          <a:p>
            <a:pPr algn="just"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en-US" dirty="0" smtClean="0"/>
              <a:t> </a:t>
            </a:r>
            <a:r>
              <a:rPr lang="en-US" dirty="0" err="1" smtClean="0"/>
              <a:t>Yazarlık</a:t>
            </a:r>
            <a:r>
              <a:rPr lang="en-US" dirty="0" smtClean="0"/>
              <a:t> </a:t>
            </a:r>
            <a:r>
              <a:rPr lang="en-US" dirty="0" err="1" smtClean="0"/>
              <a:t>ara</a:t>
            </a:r>
            <a:r>
              <a:rPr lang="tr-TR" dirty="0" smtClean="0"/>
              <a:t>ç</a:t>
            </a:r>
            <a:r>
              <a:rPr lang="en-US" dirty="0" err="1" smtClean="0"/>
              <a:t>ları</a:t>
            </a:r>
            <a:r>
              <a:rPr lang="tr-TR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evraklar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raporlar</a:t>
            </a:r>
            <a:r>
              <a:rPr lang="en-US" dirty="0" smtClean="0"/>
              <a:t>, </a:t>
            </a:r>
            <a:r>
              <a:rPr lang="en-US" dirty="0" err="1" smtClean="0"/>
              <a:t>elyazmaları</a:t>
            </a:r>
            <a:r>
              <a:rPr lang="en-US" dirty="0" smtClean="0"/>
              <a:t>, </a:t>
            </a:r>
            <a:r>
              <a:rPr lang="en-US" dirty="0" err="1" smtClean="0"/>
              <a:t>kitaplar</a:t>
            </a:r>
            <a:r>
              <a:rPr lang="en-US" dirty="0" smtClean="0"/>
              <a:t>, </a:t>
            </a:r>
            <a:r>
              <a:rPr lang="tr-TR" dirty="0" smtClean="0"/>
              <a:t>ö</a:t>
            </a:r>
            <a:r>
              <a:rPr lang="en-US" dirty="0" err="1" smtClean="0"/>
              <a:t>zge</a:t>
            </a:r>
            <a:r>
              <a:rPr lang="tr-TR" dirty="0" smtClean="0"/>
              <a:t>ç</a:t>
            </a:r>
            <a:r>
              <a:rPr lang="en-US" dirty="0" smtClean="0"/>
              <a:t>mi</a:t>
            </a:r>
            <a:r>
              <a:rPr lang="tr-TR" dirty="0" smtClean="0"/>
              <a:t>ş v</a:t>
            </a:r>
            <a:r>
              <a:rPr lang="en-US" dirty="0" smtClean="0"/>
              <a:t>b </a:t>
            </a:r>
            <a:r>
              <a:rPr lang="en-US" dirty="0" err="1" smtClean="0"/>
              <a:t>i</a:t>
            </a:r>
            <a:r>
              <a:rPr lang="tr-TR" dirty="0" smtClean="0"/>
              <a:t>ç</a:t>
            </a:r>
            <a:r>
              <a:rPr lang="en-US" dirty="0" smtClean="0"/>
              <a:t>in </a:t>
            </a:r>
            <a:r>
              <a:rPr lang="en-US" dirty="0" err="1" smtClean="0"/>
              <a:t>formata</a:t>
            </a:r>
            <a:r>
              <a:rPr lang="en-US" dirty="0" smtClean="0"/>
              <a:t> </a:t>
            </a:r>
            <a:r>
              <a:rPr lang="en-US" dirty="0" smtClean="0"/>
              <a:t>g</a:t>
            </a:r>
            <a:r>
              <a:rPr lang="tr-TR" dirty="0" smtClean="0"/>
              <a:t>ö</a:t>
            </a:r>
            <a:r>
              <a:rPr lang="en-US" dirty="0" smtClean="0"/>
              <a:t>re </a:t>
            </a:r>
            <a:r>
              <a:rPr lang="en-US" dirty="0" err="1" smtClean="0"/>
              <a:t>referans</a:t>
            </a:r>
            <a:r>
              <a:rPr lang="tr-TR" dirty="0" smtClean="0"/>
              <a:t>  hazırlama</a:t>
            </a:r>
            <a:r>
              <a:rPr lang="tr-TR" dirty="0" smtClean="0"/>
              <a:t>,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ü"/>
            </a:pPr>
            <a:endParaRPr lang="en-US" dirty="0" smtClean="0"/>
          </a:p>
          <a:p>
            <a:pPr algn="just"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en-US" dirty="0" smtClean="0"/>
              <a:t> </a:t>
            </a:r>
            <a:r>
              <a:rPr lang="en-US" i="1" dirty="0" err="1" smtClean="0"/>
              <a:t>PubMed</a:t>
            </a:r>
            <a:r>
              <a:rPr lang="en-US" i="1" dirty="0" smtClean="0"/>
              <a:t>, WOS, Scopus </a:t>
            </a:r>
            <a:r>
              <a:rPr lang="en-US" i="1" dirty="0" err="1" smtClean="0"/>
              <a:t>vb</a:t>
            </a:r>
            <a:r>
              <a:rPr lang="en-US" i="1" dirty="0" smtClean="0"/>
              <a:t> de</a:t>
            </a:r>
            <a:r>
              <a:rPr lang="tr-TR" i="1" dirty="0" smtClean="0"/>
              <a:t>ğ</a:t>
            </a:r>
            <a:r>
              <a:rPr lang="en-US" i="1" dirty="0" err="1" smtClean="0"/>
              <a:t>i</a:t>
            </a:r>
            <a:r>
              <a:rPr lang="tr-TR" i="1" dirty="0" smtClean="0"/>
              <a:t>ş</a:t>
            </a:r>
            <a:r>
              <a:rPr lang="en-US" i="1" dirty="0" err="1" smtClean="0"/>
              <a:t>ik</a:t>
            </a:r>
            <a:r>
              <a:rPr lang="en-US" i="1" dirty="0" smtClean="0"/>
              <a:t> </a:t>
            </a:r>
            <a:r>
              <a:rPr lang="en-US" i="1" dirty="0" err="1" smtClean="0"/>
              <a:t>kaynaklardan</a:t>
            </a:r>
            <a:r>
              <a:rPr lang="en-US" i="1" dirty="0" smtClean="0"/>
              <a:t> </a:t>
            </a:r>
            <a:r>
              <a:rPr lang="en-US" i="1" dirty="0" err="1" smtClean="0"/>
              <a:t>direk</a:t>
            </a:r>
            <a:r>
              <a:rPr lang="en-US" i="1" dirty="0" smtClean="0"/>
              <a:t> </a:t>
            </a:r>
            <a:r>
              <a:rPr lang="en-US" i="1" dirty="0" err="1" smtClean="0"/>
              <a:t>kaynaklar</a:t>
            </a:r>
            <a:r>
              <a:rPr lang="tr-TR" i="1" dirty="0" smtClean="0"/>
              <a:t> </a:t>
            </a:r>
            <a:r>
              <a:rPr lang="fi-FI" dirty="0" smtClean="0"/>
              <a:t>listesi olu</a:t>
            </a:r>
            <a:r>
              <a:rPr lang="tr-TR" dirty="0" smtClean="0"/>
              <a:t>ş</a:t>
            </a:r>
            <a:r>
              <a:rPr lang="fi-FI" dirty="0" smtClean="0"/>
              <a:t>turma ve bu listeyi </a:t>
            </a:r>
            <a:r>
              <a:rPr lang="fi-FI" dirty="0" smtClean="0"/>
              <a:t>k</a:t>
            </a:r>
            <a:r>
              <a:rPr lang="tr-TR" dirty="0" smtClean="0"/>
              <a:t>ü</a:t>
            </a:r>
            <a:r>
              <a:rPr lang="fi-FI" dirty="0" smtClean="0"/>
              <a:t>t</a:t>
            </a:r>
            <a:r>
              <a:rPr lang="tr-TR" dirty="0" smtClean="0"/>
              <a:t>ü</a:t>
            </a:r>
            <a:r>
              <a:rPr lang="fi-FI" dirty="0" smtClean="0"/>
              <a:t>phaneye </a:t>
            </a:r>
            <a:r>
              <a:rPr lang="fi-FI" dirty="0" smtClean="0"/>
              <a:t>ekleme</a:t>
            </a:r>
            <a:r>
              <a:rPr lang="tr-TR" dirty="0" smtClean="0"/>
              <a:t>,</a:t>
            </a:r>
          </a:p>
          <a:p>
            <a:pPr algn="just"/>
            <a:endParaRPr lang="fi-FI" dirty="0" smtClean="0"/>
          </a:p>
          <a:p>
            <a:pPr algn="just"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en-US" dirty="0" smtClean="0"/>
              <a:t> 10.000’e </a:t>
            </a:r>
            <a:r>
              <a:rPr lang="en-US" dirty="0" err="1" smtClean="0"/>
              <a:t>kadar</a:t>
            </a:r>
            <a:r>
              <a:rPr lang="en-US" dirty="0" smtClean="0"/>
              <a:t> </a:t>
            </a:r>
            <a:r>
              <a:rPr lang="en-US" dirty="0" err="1" smtClean="0"/>
              <a:t>referans</a:t>
            </a:r>
            <a:r>
              <a:rPr lang="en-US" dirty="0" smtClean="0"/>
              <a:t> </a:t>
            </a:r>
            <a:r>
              <a:rPr lang="en-US" dirty="0" err="1" smtClean="0"/>
              <a:t>kaydını</a:t>
            </a:r>
            <a:r>
              <a:rPr lang="en-US" dirty="0" smtClean="0"/>
              <a:t> </a:t>
            </a:r>
            <a:r>
              <a:rPr lang="en-US" dirty="0" err="1" smtClean="0"/>
              <a:t>kendi</a:t>
            </a:r>
            <a:r>
              <a:rPr lang="tr-TR" dirty="0" smtClean="0"/>
              <a:t> </a:t>
            </a:r>
            <a:r>
              <a:rPr lang="en-US" dirty="0" smtClean="0"/>
              <a:t>k</a:t>
            </a:r>
            <a:r>
              <a:rPr lang="tr-TR" dirty="0" smtClean="0"/>
              <a:t>ü</a:t>
            </a:r>
            <a:r>
              <a:rPr lang="en-US" dirty="0" smtClean="0"/>
              <a:t>t</a:t>
            </a:r>
            <a:r>
              <a:rPr lang="tr-TR" dirty="0" smtClean="0"/>
              <a:t>ü</a:t>
            </a:r>
            <a:r>
              <a:rPr lang="en-US" dirty="0" err="1" smtClean="0"/>
              <a:t>phanenizde</a:t>
            </a:r>
            <a:r>
              <a:rPr lang="en-US" dirty="0" smtClean="0"/>
              <a:t> </a:t>
            </a:r>
            <a:r>
              <a:rPr lang="en-US" dirty="0" err="1" smtClean="0"/>
              <a:t>saklama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internet </a:t>
            </a:r>
            <a:r>
              <a:rPr lang="en-US" dirty="0" err="1" smtClean="0"/>
              <a:t>eri</a:t>
            </a:r>
            <a:r>
              <a:rPr lang="tr-TR" dirty="0" smtClean="0"/>
              <a:t>ş</a:t>
            </a:r>
            <a:r>
              <a:rPr lang="en-US" dirty="0" err="1" smtClean="0"/>
              <a:t>imi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her </a:t>
            </a:r>
            <a:r>
              <a:rPr lang="tr-TR" dirty="0" smtClean="0"/>
              <a:t>y</a:t>
            </a:r>
            <a:r>
              <a:rPr lang="en-US" dirty="0" err="1" smtClean="0"/>
              <a:t>erden</a:t>
            </a:r>
            <a:r>
              <a:rPr lang="tr-TR" dirty="0" smtClean="0"/>
              <a:t> </a:t>
            </a:r>
            <a:r>
              <a:rPr lang="en-US" dirty="0" err="1" smtClean="0"/>
              <a:t>kayıtlarınıza</a:t>
            </a:r>
            <a:r>
              <a:rPr lang="en-US" dirty="0" smtClean="0"/>
              <a:t> </a:t>
            </a:r>
            <a:r>
              <a:rPr lang="en-US" dirty="0" err="1" smtClean="0"/>
              <a:t>ula</a:t>
            </a:r>
            <a:r>
              <a:rPr lang="tr-TR" dirty="0" smtClean="0"/>
              <a:t>ş</a:t>
            </a:r>
            <a:r>
              <a:rPr lang="en-US" dirty="0" err="1" smtClean="0"/>
              <a:t>abilme</a:t>
            </a:r>
            <a:r>
              <a:rPr lang="tr-TR" dirty="0" smtClean="0"/>
              <a:t>.</a:t>
            </a:r>
            <a:endParaRPr lang="en-US" dirty="0"/>
          </a:p>
        </p:txBody>
      </p:sp>
      <p:sp>
        <p:nvSpPr>
          <p:cNvPr id="5" name="4 Metin kutusu"/>
          <p:cNvSpPr txBox="1"/>
          <p:nvPr/>
        </p:nvSpPr>
        <p:spPr>
          <a:xfrm>
            <a:off x="3203848" y="332656"/>
            <a:ext cx="2088232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r-TR" sz="3200" b="1" i="1" dirty="0" smtClean="0">
                <a:ln w="1143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Özellikleri</a:t>
            </a:r>
            <a:endParaRPr lang="en-US" sz="3200" b="1" i="1" dirty="0">
              <a:ln w="1143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916832"/>
            <a:ext cx="8729113" cy="4536504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5 Oval"/>
          <p:cNvSpPr/>
          <p:nvPr/>
        </p:nvSpPr>
        <p:spPr>
          <a:xfrm rot="440061">
            <a:off x="1495650" y="2922946"/>
            <a:ext cx="1121517" cy="385123"/>
          </a:xfrm>
          <a:prstGeom prst="ellipse">
            <a:avLst/>
          </a:prstGeom>
          <a:noFill/>
          <a:ln cap="flat">
            <a:solidFill>
              <a:srgbClr val="C00000"/>
            </a:solidFill>
            <a:rou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isometricOffAxis1Right"/>
            <a:lightRig rig="sunse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b="1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9 Metin kutusu"/>
          <p:cNvSpPr txBox="1"/>
          <p:nvPr/>
        </p:nvSpPr>
        <p:spPr>
          <a:xfrm>
            <a:off x="827584" y="1124744"/>
            <a:ext cx="525658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Öncelikle  “</a:t>
            </a:r>
            <a:r>
              <a:rPr lang="tr-T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Sign</a:t>
            </a:r>
            <a:r>
              <a:rPr lang="tr-T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Up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” butonundan şifre alınır.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14 Metin kutusu"/>
          <p:cNvSpPr txBox="1"/>
          <p:nvPr/>
        </p:nvSpPr>
        <p:spPr>
          <a:xfrm>
            <a:off x="2339752" y="332656"/>
            <a:ext cx="4536504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r-TR" sz="3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End</a:t>
            </a:r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Web’e</a:t>
            </a:r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giriş</a:t>
            </a:r>
            <a:endParaRPr lang="en-US" sz="32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403648" y="1700808"/>
            <a:ext cx="6383479" cy="3016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 dirty="0" smtClean="0"/>
          </a:p>
          <a:p>
            <a:pPr>
              <a:buClr>
                <a:srgbClr val="C00000"/>
              </a:buClr>
              <a:buFont typeface="Wingdings" pitchFamily="2" charset="2"/>
              <a:buChar char="ü"/>
            </a:pP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Boşluk içermeyen en az 8 karakterden oluştuğuna,</a:t>
            </a:r>
          </a:p>
          <a:p>
            <a:pPr>
              <a:buClr>
                <a:srgbClr val="C00000"/>
              </a:buClr>
              <a:buFont typeface="Wingdings" pitchFamily="2" charset="2"/>
              <a:buChar char="ü"/>
            </a:pPr>
            <a:endParaRPr lang="tr-TR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ü"/>
            </a:pP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 Bu karakterlerin en az </a:t>
            </a:r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birtanesinin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rakam olmasına,</a:t>
            </a:r>
          </a:p>
          <a:p>
            <a:pPr>
              <a:buClr>
                <a:srgbClr val="C00000"/>
              </a:buClr>
              <a:buFont typeface="Wingdings" pitchFamily="2" charset="2"/>
              <a:buChar char="ü"/>
            </a:pPr>
            <a:endParaRPr lang="tr-TR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ü"/>
            </a:pP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En az </a:t>
            </a:r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birtanesinin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alfa karakter olmasına,</a:t>
            </a:r>
          </a:p>
          <a:p>
            <a:pPr>
              <a:buClr>
                <a:srgbClr val="C00000"/>
              </a:buClr>
              <a:buFont typeface="Wingdings" pitchFamily="2" charset="2"/>
              <a:buChar char="ü"/>
            </a:pPr>
            <a:endParaRPr lang="tr-TR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ü"/>
            </a:pP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En az </a:t>
            </a:r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birtanesininde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sembol 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içermesine,</a:t>
            </a:r>
            <a:endParaRPr lang="tr-TR" sz="2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6" name="5 Metin kutusu"/>
          <p:cNvSpPr txBox="1"/>
          <p:nvPr/>
        </p:nvSpPr>
        <p:spPr>
          <a:xfrm>
            <a:off x="683568" y="980728"/>
            <a:ext cx="2311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Şifre alırken; </a:t>
            </a:r>
            <a:endParaRPr lang="en-US" sz="28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6 Metin kutusu"/>
          <p:cNvSpPr txBox="1"/>
          <p:nvPr/>
        </p:nvSpPr>
        <p:spPr>
          <a:xfrm>
            <a:off x="5580112" y="4725144"/>
            <a:ext cx="240963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dikkat edilmelidir…</a:t>
            </a:r>
            <a:endParaRPr lang="en-US" sz="20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916832"/>
            <a:ext cx="8859165" cy="4176464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140968"/>
            <a:ext cx="122872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Metin kutusu"/>
          <p:cNvSpPr txBox="1"/>
          <p:nvPr/>
        </p:nvSpPr>
        <p:spPr>
          <a:xfrm>
            <a:off x="2051720" y="260648"/>
            <a:ext cx="4536504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r-TR" sz="3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End</a:t>
            </a:r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Web’e</a:t>
            </a:r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giriş</a:t>
            </a:r>
            <a:endParaRPr lang="en-US" sz="32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11 Metin kutusu"/>
          <p:cNvSpPr txBox="1"/>
          <p:nvPr/>
        </p:nvSpPr>
        <p:spPr>
          <a:xfrm>
            <a:off x="1835696" y="1124744"/>
            <a:ext cx="503881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Alınan şifre girilerek “</a:t>
            </a:r>
            <a:r>
              <a:rPr lang="tr-T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Log</a:t>
            </a:r>
            <a:r>
              <a:rPr lang="tr-T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-in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” butonu tıklanır.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17" name="16 Sağ Ok"/>
          <p:cNvSpPr/>
          <p:nvPr/>
        </p:nvSpPr>
        <p:spPr>
          <a:xfrm flipH="1">
            <a:off x="2339752" y="3933056"/>
            <a:ext cx="792088" cy="216024"/>
          </a:xfrm>
          <a:prstGeom prst="right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556792"/>
            <a:ext cx="8748463" cy="4619071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4 Metin kutusu"/>
          <p:cNvSpPr txBox="1"/>
          <p:nvPr/>
        </p:nvSpPr>
        <p:spPr>
          <a:xfrm>
            <a:off x="1043608" y="980728"/>
            <a:ext cx="7092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Herhangi bir klasördeki referans kayıtlara hızlı erişmeyi sağlar.</a:t>
            </a:r>
          </a:p>
        </p:txBody>
      </p:sp>
      <p:sp>
        <p:nvSpPr>
          <p:cNvPr id="13" name="12 Metin kutusu"/>
          <p:cNvSpPr txBox="1"/>
          <p:nvPr/>
        </p:nvSpPr>
        <p:spPr>
          <a:xfrm>
            <a:off x="2987824" y="260648"/>
            <a:ext cx="2850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1-</a:t>
            </a:r>
            <a:r>
              <a:rPr lang="tr-TR" sz="3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My</a:t>
            </a:r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reference</a:t>
            </a:r>
            <a:endParaRPr lang="en-US" sz="32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13 Oval"/>
          <p:cNvSpPr/>
          <p:nvPr/>
        </p:nvSpPr>
        <p:spPr>
          <a:xfrm>
            <a:off x="0" y="2276872"/>
            <a:ext cx="1259632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647" y="2050362"/>
            <a:ext cx="8824841" cy="4474982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3 Metin kutusu"/>
          <p:cNvSpPr txBox="1"/>
          <p:nvPr/>
        </p:nvSpPr>
        <p:spPr>
          <a:xfrm>
            <a:off x="611560" y="1124744"/>
            <a:ext cx="77048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Online </a:t>
            </a:r>
            <a:r>
              <a:rPr lang="tr-TR" sz="2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Search</a:t>
            </a:r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Web of Science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gibi veritabanlarından tarama yapılarak</a:t>
            </a:r>
          </a:p>
          <a:p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                         kaynaklar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EndNote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Web kütüphanesine aktarılır.</a:t>
            </a:r>
            <a:endParaRPr lang="en-US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3347864" y="334978"/>
            <a:ext cx="175721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tr-TR" sz="3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Collect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7" name="6 Oval"/>
          <p:cNvSpPr/>
          <p:nvPr/>
        </p:nvSpPr>
        <p:spPr>
          <a:xfrm>
            <a:off x="0" y="2996952"/>
            <a:ext cx="1331640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etin kutusu"/>
          <p:cNvSpPr txBox="1"/>
          <p:nvPr/>
        </p:nvSpPr>
        <p:spPr>
          <a:xfrm>
            <a:off x="3347864" y="334978"/>
            <a:ext cx="175721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tr-TR" sz="3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Collect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76527"/>
            <a:ext cx="3888432" cy="5500709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988840"/>
            <a:ext cx="4042067" cy="4573141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9 Metin kutusu"/>
          <p:cNvSpPr txBox="1"/>
          <p:nvPr/>
        </p:nvSpPr>
        <p:spPr>
          <a:xfrm>
            <a:off x="4357112" y="1124744"/>
            <a:ext cx="47868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Endnote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web’e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kayıtlı olan kütüphanelerden </a:t>
            </a:r>
          </a:p>
          <a:p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biri seçilerek “</a:t>
            </a:r>
            <a:r>
              <a:rPr lang="tr-T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Connect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” butonu tıklanır.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13 Aşağı Ok"/>
          <p:cNvSpPr/>
          <p:nvPr/>
        </p:nvSpPr>
        <p:spPr>
          <a:xfrm flipH="1" flipV="1">
            <a:off x="5724128" y="5157192"/>
            <a:ext cx="288032" cy="720080"/>
          </a:xfrm>
          <a:prstGeom prst="down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etin kutusu"/>
          <p:cNvSpPr txBox="1"/>
          <p:nvPr/>
        </p:nvSpPr>
        <p:spPr>
          <a:xfrm>
            <a:off x="3347864" y="334978"/>
            <a:ext cx="175721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tr-TR" sz="3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Collect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471" y="1570440"/>
            <a:ext cx="8424936" cy="5106675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12 Metin kutusu"/>
          <p:cNvSpPr txBox="1"/>
          <p:nvPr/>
        </p:nvSpPr>
        <p:spPr>
          <a:xfrm>
            <a:off x="1691680" y="1052736"/>
            <a:ext cx="55854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Anahtar kelimeler girilerek “</a:t>
            </a:r>
            <a:r>
              <a:rPr lang="tr-T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Search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” butonu tıklanır.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14 Sağ Ok"/>
          <p:cNvSpPr/>
          <p:nvPr/>
        </p:nvSpPr>
        <p:spPr>
          <a:xfrm flipH="1">
            <a:off x="2267744" y="6021288"/>
            <a:ext cx="936104" cy="216024"/>
          </a:xfrm>
          <a:prstGeom prst="right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683568" y="1052736"/>
            <a:ext cx="79928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New </a:t>
            </a:r>
            <a:r>
              <a:rPr lang="tr-TR" sz="2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References</a:t>
            </a:r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El ile referans ekleme.</a:t>
            </a:r>
            <a:endParaRPr lang="en-US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3347864" y="334978"/>
            <a:ext cx="175721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tr-TR" sz="3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Collect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988840"/>
            <a:ext cx="8707783" cy="4516485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8 Oval"/>
          <p:cNvSpPr/>
          <p:nvPr/>
        </p:nvSpPr>
        <p:spPr>
          <a:xfrm>
            <a:off x="1043608" y="2924944"/>
            <a:ext cx="1152128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683568" y="1052736"/>
            <a:ext cx="79928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Import</a:t>
            </a:r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References</a:t>
            </a:r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Endnote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web kütüphanesine dosya aktarılabilir.</a:t>
            </a:r>
            <a:endParaRPr lang="en-US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3347864" y="334978"/>
            <a:ext cx="175721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tr-TR" sz="3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Collect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44824"/>
            <a:ext cx="8899378" cy="4464496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9 Oval"/>
          <p:cNvSpPr/>
          <p:nvPr/>
        </p:nvSpPr>
        <p:spPr>
          <a:xfrm>
            <a:off x="1835696" y="2780928"/>
            <a:ext cx="1440160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683568" y="1052736"/>
            <a:ext cx="79928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Manage</a:t>
            </a:r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My</a:t>
            </a:r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Groups</a:t>
            </a:r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Klasörler mail adresi aracılığı ile başka kullanıcılar ile paylaşılabilir.</a:t>
            </a:r>
            <a:endParaRPr lang="en-US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3347864" y="334978"/>
            <a:ext cx="214513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3-Organize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968" y="2060848"/>
            <a:ext cx="8818542" cy="4552953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6 Oval"/>
          <p:cNvSpPr/>
          <p:nvPr/>
        </p:nvSpPr>
        <p:spPr>
          <a:xfrm>
            <a:off x="323528" y="3356992"/>
            <a:ext cx="1368152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683568" y="1052736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Paylaşılacak dosya seçilerek “</a:t>
            </a:r>
            <a:r>
              <a:rPr lang="tr-T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Manage</a:t>
            </a:r>
            <a:r>
              <a:rPr lang="tr-T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Sharing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” butonu tıklanır.</a:t>
            </a:r>
            <a:endParaRPr lang="en-US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3347864" y="334978"/>
            <a:ext cx="214513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3-Organize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968" y="1844824"/>
            <a:ext cx="8818542" cy="4552953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7 Aşağı Ok"/>
          <p:cNvSpPr/>
          <p:nvPr/>
        </p:nvSpPr>
        <p:spPr>
          <a:xfrm>
            <a:off x="5724128" y="3501008"/>
            <a:ext cx="288032" cy="648072"/>
          </a:xfrm>
          <a:prstGeom prst="down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07504" y="908720"/>
            <a:ext cx="3600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tr-T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Start </a:t>
            </a:r>
            <a:r>
              <a:rPr lang="tr-T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sharing</a:t>
            </a:r>
            <a:r>
              <a:rPr lang="tr-T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this</a:t>
            </a:r>
            <a:r>
              <a:rPr lang="tr-T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” butonu tıklanarak açılan sayfaya mail adresi yazılır ve “</a:t>
            </a:r>
            <a:r>
              <a:rPr lang="tr-T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Apply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” butonu tıklanır.</a:t>
            </a:r>
            <a:endParaRPr lang="en-US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3347864" y="334978"/>
            <a:ext cx="214513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3-Organize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708920"/>
            <a:ext cx="3249144" cy="3854574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6541" y="1556792"/>
            <a:ext cx="4992889" cy="4392166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13 Aşağı Ok"/>
          <p:cNvSpPr/>
          <p:nvPr/>
        </p:nvSpPr>
        <p:spPr>
          <a:xfrm flipV="1">
            <a:off x="1691680" y="5661248"/>
            <a:ext cx="360040" cy="648072"/>
          </a:xfrm>
          <a:prstGeom prst="down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14 Sağ Ok"/>
          <p:cNvSpPr/>
          <p:nvPr/>
        </p:nvSpPr>
        <p:spPr>
          <a:xfrm flipH="1">
            <a:off x="5580112" y="5157192"/>
            <a:ext cx="720080" cy="216024"/>
          </a:xfrm>
          <a:prstGeom prst="right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683568" y="1052736"/>
            <a:ext cx="79928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Others</a:t>
            </a:r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’ </a:t>
            </a:r>
            <a:r>
              <a:rPr lang="tr-TR" sz="2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Groups</a:t>
            </a:r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Diğer kullanıcıların paylaştığı dosyalara buradan erişilebilir.</a:t>
            </a:r>
            <a:endParaRPr lang="en-US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3347864" y="334978"/>
            <a:ext cx="214513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3-Organize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5275" y="1828056"/>
            <a:ext cx="8597205" cy="4349501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9 Oval"/>
          <p:cNvSpPr/>
          <p:nvPr/>
        </p:nvSpPr>
        <p:spPr>
          <a:xfrm>
            <a:off x="1907704" y="3212976"/>
            <a:ext cx="1224136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251520" y="1208946"/>
            <a:ext cx="87129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Find</a:t>
            </a:r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Dublicates</a:t>
            </a:r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Bütün klasörlerdeki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dublike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(yada çoklu) kayıtları gösterir. Aynı olan kayıtlardan sadece biri işaretli olarak gelir.</a:t>
            </a:r>
            <a:endParaRPr lang="en-US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3347864" y="334978"/>
            <a:ext cx="214513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3-Organize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17" y="2464719"/>
            <a:ext cx="8820471" cy="3700585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6 Sağ Ok"/>
          <p:cNvSpPr/>
          <p:nvPr/>
        </p:nvSpPr>
        <p:spPr>
          <a:xfrm>
            <a:off x="1763688" y="5517232"/>
            <a:ext cx="648072" cy="144016"/>
          </a:xfrm>
          <a:prstGeom prst="right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79512" y="1052736"/>
            <a:ext cx="87849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Bibliyography</a:t>
            </a:r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dirty="0" err="1" smtClean="0"/>
              <a:t>Farklı</a:t>
            </a:r>
            <a:r>
              <a:rPr lang="en-US" sz="2000" dirty="0" smtClean="0"/>
              <a:t> </a:t>
            </a:r>
            <a:r>
              <a:rPr lang="en-US" sz="2000" dirty="0" err="1" smtClean="0"/>
              <a:t>ba</a:t>
            </a:r>
            <a:r>
              <a:rPr lang="tr-TR" sz="2000" dirty="0" smtClean="0"/>
              <a:t>ş</a:t>
            </a:r>
            <a:r>
              <a:rPr lang="en-US" sz="2000" dirty="0" err="1" smtClean="0"/>
              <a:t>lıklar</a:t>
            </a:r>
            <a:r>
              <a:rPr lang="en-US" sz="2000" dirty="0" smtClean="0"/>
              <a:t> </a:t>
            </a:r>
            <a:r>
              <a:rPr lang="en-US" sz="2000" dirty="0" err="1" smtClean="0"/>
              <a:t>altında</a:t>
            </a:r>
            <a:r>
              <a:rPr lang="en-US" sz="2000" dirty="0" smtClean="0"/>
              <a:t> </a:t>
            </a:r>
            <a:r>
              <a:rPr lang="en-US" sz="2000" dirty="0" err="1" smtClean="0"/>
              <a:t>listelenmi</a:t>
            </a:r>
            <a:r>
              <a:rPr lang="tr-TR" sz="2000" dirty="0" smtClean="0"/>
              <a:t>ş </a:t>
            </a:r>
            <a:r>
              <a:rPr lang="en-US" sz="2000" dirty="0" err="1" smtClean="0"/>
              <a:t>referanslar</a:t>
            </a:r>
            <a:r>
              <a:rPr lang="en-US" sz="2000" dirty="0" smtClean="0"/>
              <a:t> </a:t>
            </a:r>
            <a:r>
              <a:rPr lang="en-US" sz="2000" dirty="0" err="1" smtClean="0"/>
              <a:t>istenilen</a:t>
            </a:r>
            <a:r>
              <a:rPr lang="tr-TR" sz="2000" dirty="0" smtClean="0"/>
              <a:t> </a:t>
            </a:r>
            <a:r>
              <a:rPr lang="en-US" sz="2000" dirty="0" err="1" smtClean="0"/>
              <a:t>formatta</a:t>
            </a:r>
            <a:r>
              <a:rPr lang="en-US" sz="2000" dirty="0" smtClean="0"/>
              <a:t> </a:t>
            </a:r>
            <a:r>
              <a:rPr lang="en-US" sz="2000" dirty="0" err="1" smtClean="0"/>
              <a:t>ve</a:t>
            </a:r>
            <a:r>
              <a:rPr lang="en-US" sz="2000" dirty="0" smtClean="0"/>
              <a:t> belli </a:t>
            </a:r>
            <a:r>
              <a:rPr lang="en-US" sz="2000" dirty="0" err="1" smtClean="0"/>
              <a:t>dosya</a:t>
            </a:r>
            <a:r>
              <a:rPr lang="tr-TR" sz="2000" dirty="0" smtClean="0"/>
              <a:t> </a:t>
            </a:r>
            <a:r>
              <a:rPr lang="en-US" sz="2000" dirty="0" smtClean="0"/>
              <a:t>t</a:t>
            </a:r>
            <a:r>
              <a:rPr lang="tr-TR" sz="2000" dirty="0" smtClean="0"/>
              <a:t>ü</a:t>
            </a:r>
            <a:r>
              <a:rPr lang="en-US" sz="2000" dirty="0" smtClean="0"/>
              <a:t>r</a:t>
            </a:r>
            <a:r>
              <a:rPr lang="tr-TR" sz="2000" dirty="0" smtClean="0"/>
              <a:t>ü</a:t>
            </a:r>
            <a:r>
              <a:rPr lang="en-US" sz="2000" dirty="0" err="1" smtClean="0"/>
              <a:t>nde</a:t>
            </a:r>
            <a:r>
              <a:rPr lang="en-US" sz="2000" dirty="0" smtClean="0"/>
              <a:t> </a:t>
            </a:r>
            <a:r>
              <a:rPr lang="en-US" sz="2000" dirty="0" err="1" smtClean="0"/>
              <a:t>tasnif</a:t>
            </a:r>
            <a:r>
              <a:rPr lang="en-US" sz="2000" dirty="0" smtClean="0"/>
              <a:t> </a:t>
            </a:r>
            <a:r>
              <a:rPr lang="en-US" sz="2000" dirty="0" err="1" smtClean="0"/>
              <a:t>edil</a:t>
            </a:r>
            <a:r>
              <a:rPr lang="tr-TR" sz="2000" dirty="0" smtClean="0"/>
              <a:t>erek kolayca kaynakça oluşturulabilir.</a:t>
            </a:r>
            <a:endParaRPr lang="en-US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3347864" y="334978"/>
            <a:ext cx="184698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4-Format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861" y="2386253"/>
            <a:ext cx="8750619" cy="4211099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6 Oval"/>
          <p:cNvSpPr/>
          <p:nvPr/>
        </p:nvSpPr>
        <p:spPr>
          <a:xfrm>
            <a:off x="251520" y="3356992"/>
            <a:ext cx="792088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251520" y="1124744"/>
            <a:ext cx="8640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Cite</a:t>
            </a:r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Wriye</a:t>
            </a:r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Plug</a:t>
            </a:r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tr-TR" sz="2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Endnote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web kütüphanesindeki referanslar makale veya tez yazarken kaynaklar bölümüne eklenebilmektedir. </a:t>
            </a:r>
            <a:endParaRPr lang="en-US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3347864" y="334978"/>
            <a:ext cx="184698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4-Format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88840"/>
            <a:ext cx="5402697" cy="4608512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10 Metin kutusu"/>
          <p:cNvSpPr txBox="1"/>
          <p:nvPr/>
        </p:nvSpPr>
        <p:spPr>
          <a:xfrm>
            <a:off x="6012160" y="2780928"/>
            <a:ext cx="252312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dirty="0" smtClean="0"/>
              <a:t>Bunun için öncelikle </a:t>
            </a:r>
          </a:p>
          <a:p>
            <a:pPr algn="ctr"/>
            <a:r>
              <a:rPr lang="tr-TR" dirty="0" smtClean="0"/>
              <a:t>“</a:t>
            </a:r>
            <a:r>
              <a:rPr lang="tr-TR" b="1" dirty="0" err="1" smtClean="0">
                <a:solidFill>
                  <a:srgbClr val="0070C0"/>
                </a:solidFill>
              </a:rPr>
              <a:t>Download</a:t>
            </a:r>
            <a:r>
              <a:rPr lang="tr-TR" b="1" dirty="0" smtClean="0">
                <a:solidFill>
                  <a:srgbClr val="0070C0"/>
                </a:solidFill>
              </a:rPr>
              <a:t> Windows</a:t>
            </a:r>
            <a:r>
              <a:rPr lang="tr-TR" dirty="0" smtClean="0"/>
              <a:t>” </a:t>
            </a:r>
          </a:p>
          <a:p>
            <a:pPr algn="ctr"/>
            <a:r>
              <a:rPr lang="tr-TR" dirty="0" smtClean="0"/>
              <a:t>butonu tıklanarak uygun </a:t>
            </a:r>
          </a:p>
          <a:p>
            <a:pPr algn="ctr"/>
            <a:r>
              <a:rPr lang="tr-TR" dirty="0" smtClean="0"/>
              <a:t>programın indirilmesi </a:t>
            </a:r>
          </a:p>
          <a:p>
            <a:pPr algn="ctr"/>
            <a:r>
              <a:rPr lang="tr-TR" dirty="0" smtClean="0"/>
              <a:t>gerekmektedir.</a:t>
            </a:r>
            <a:endParaRPr lang="en-US" dirty="0"/>
          </a:p>
        </p:txBody>
      </p:sp>
      <p:sp>
        <p:nvSpPr>
          <p:cNvPr id="13" name="12 Aşağı Ok"/>
          <p:cNvSpPr/>
          <p:nvPr/>
        </p:nvSpPr>
        <p:spPr>
          <a:xfrm flipH="1" flipV="1">
            <a:off x="3347864" y="5661248"/>
            <a:ext cx="216024" cy="792088"/>
          </a:xfrm>
          <a:prstGeom prst="down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13 Oval"/>
          <p:cNvSpPr/>
          <p:nvPr/>
        </p:nvSpPr>
        <p:spPr>
          <a:xfrm>
            <a:off x="1691680" y="3573016"/>
            <a:ext cx="2520280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395536" y="1124744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İndirme tamamlanınca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word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belgesi araç çubuğuna “</a:t>
            </a:r>
            <a:r>
              <a:rPr lang="tr-TR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EndNote</a:t>
            </a:r>
            <a:r>
              <a:rPr lang="tr-TR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Web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butonu eklenecektir. </a:t>
            </a:r>
            <a:endParaRPr lang="en-US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3347864" y="334978"/>
            <a:ext cx="184698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4-Format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420888"/>
            <a:ext cx="8784976" cy="3232583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9 Oval"/>
          <p:cNvSpPr/>
          <p:nvPr/>
        </p:nvSpPr>
        <p:spPr>
          <a:xfrm>
            <a:off x="4427984" y="2564904"/>
            <a:ext cx="792088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395536" y="1124744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tr-TR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EndNote</a:t>
            </a:r>
            <a:r>
              <a:rPr lang="tr-TR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Web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butonu 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tıklandığında “</a:t>
            </a:r>
            <a:r>
              <a:rPr lang="tr-TR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Find</a:t>
            </a:r>
            <a:r>
              <a:rPr lang="tr-TR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Citation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” butonu ekrana gelecektir. </a:t>
            </a:r>
            <a:endParaRPr lang="en-US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3347864" y="334978"/>
            <a:ext cx="184698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4-Format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060848"/>
            <a:ext cx="7632848" cy="4478079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6 Oval"/>
          <p:cNvSpPr/>
          <p:nvPr/>
        </p:nvSpPr>
        <p:spPr>
          <a:xfrm>
            <a:off x="755576" y="2564904"/>
            <a:ext cx="720080" cy="115212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539552" y="1124744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Endnote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Web kütüphanesinde kayıtlı olan dosya ismi yazılarak seçilir ve “</a:t>
            </a:r>
            <a:r>
              <a:rPr lang="tr-TR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Find</a:t>
            </a:r>
            <a:r>
              <a:rPr lang="tr-TR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Citation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” tıklanır.</a:t>
            </a:r>
            <a:endParaRPr lang="en-US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3347864" y="334978"/>
            <a:ext cx="184698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4-Format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060848"/>
            <a:ext cx="7632848" cy="4478079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7 Aşağı Ok"/>
          <p:cNvSpPr/>
          <p:nvPr/>
        </p:nvSpPr>
        <p:spPr>
          <a:xfrm flipH="1" flipV="1">
            <a:off x="971600" y="3356992"/>
            <a:ext cx="288032" cy="936104"/>
          </a:xfrm>
          <a:prstGeom prst="down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395536" y="980728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Seçilen dosya içerisindeki tüm literatürler ekrana gelir ve kaynak olarak verilecekler seçilerek “</a:t>
            </a:r>
            <a:r>
              <a:rPr lang="tr-TR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Insert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butonu 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tıklanır. </a:t>
            </a:r>
            <a:endParaRPr lang="en-US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3347864" y="334978"/>
            <a:ext cx="184698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4-Format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44824"/>
            <a:ext cx="6552727" cy="4814423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8 Aşağı Ok"/>
          <p:cNvSpPr/>
          <p:nvPr/>
        </p:nvSpPr>
        <p:spPr>
          <a:xfrm>
            <a:off x="5652120" y="5517232"/>
            <a:ext cx="216024" cy="504056"/>
          </a:xfrm>
          <a:prstGeom prst="down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etin kutusu"/>
          <p:cNvSpPr txBox="1"/>
          <p:nvPr/>
        </p:nvSpPr>
        <p:spPr>
          <a:xfrm>
            <a:off x="3347864" y="334978"/>
            <a:ext cx="184698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4-Format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394569"/>
            <a:ext cx="8064896" cy="4874047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539552" y="980728"/>
            <a:ext cx="8136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Kaynakça hazırlamayı başka bir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yollada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yapabiliriz. 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Bunun için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Endnote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Web kütüphanesinde kayıtlı olan dosya 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ismi </a:t>
            </a:r>
            <a:r>
              <a:rPr lang="tr-TR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{…}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arasına yazılır ve “</a:t>
            </a:r>
            <a:r>
              <a:rPr lang="tr-TR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Bibliography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” butonu tıklanır.</a:t>
            </a:r>
            <a:endParaRPr lang="en-US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3347864" y="334978"/>
            <a:ext cx="184698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4-Format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060848"/>
            <a:ext cx="7488832" cy="462793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6 Oval"/>
          <p:cNvSpPr/>
          <p:nvPr/>
        </p:nvSpPr>
        <p:spPr>
          <a:xfrm>
            <a:off x="3131840" y="3284984"/>
            <a:ext cx="2448272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etin kutusu"/>
          <p:cNvSpPr txBox="1"/>
          <p:nvPr/>
        </p:nvSpPr>
        <p:spPr>
          <a:xfrm>
            <a:off x="3347864" y="334978"/>
            <a:ext cx="184698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4-Format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12776"/>
            <a:ext cx="4680520" cy="4302296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8 Metin kutusu"/>
          <p:cNvSpPr txBox="1"/>
          <p:nvPr/>
        </p:nvSpPr>
        <p:spPr>
          <a:xfrm>
            <a:off x="5508104" y="2924944"/>
            <a:ext cx="28301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Gelen sayfada “</a:t>
            </a:r>
            <a:r>
              <a:rPr lang="tr-TR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Tamam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” </a:t>
            </a:r>
          </a:p>
          <a:p>
            <a:pPr algn="ctr"/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butonu tıklanır.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9 Aşağı Ok"/>
          <p:cNvSpPr/>
          <p:nvPr/>
        </p:nvSpPr>
        <p:spPr>
          <a:xfrm>
            <a:off x="2483768" y="4365104"/>
            <a:ext cx="216024" cy="720080"/>
          </a:xfrm>
          <a:prstGeom prst="down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395536" y="980728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Seçilen dosya içerisindeki tüm literatürler ekrana gelir ve kaynak olarak verilecekler seçilerek “</a:t>
            </a:r>
            <a:r>
              <a:rPr lang="tr-TR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Insert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butonu 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tıklanır. </a:t>
            </a:r>
            <a:endParaRPr lang="en-US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3347864" y="334978"/>
            <a:ext cx="184698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4-Format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44824"/>
            <a:ext cx="6624736" cy="4847788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9 Aşağı Ok"/>
          <p:cNvSpPr/>
          <p:nvPr/>
        </p:nvSpPr>
        <p:spPr>
          <a:xfrm>
            <a:off x="4283968" y="5373216"/>
            <a:ext cx="216024" cy="648072"/>
          </a:xfrm>
          <a:prstGeom prst="down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etin kutusu"/>
          <p:cNvSpPr txBox="1"/>
          <p:nvPr/>
        </p:nvSpPr>
        <p:spPr>
          <a:xfrm>
            <a:off x="3347864" y="334978"/>
            <a:ext cx="184698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4-Format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12776"/>
            <a:ext cx="7776864" cy="4994681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467544" y="1014408"/>
            <a:ext cx="828092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Format </a:t>
            </a:r>
            <a:r>
              <a:rPr lang="tr-TR" sz="2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Paper</a:t>
            </a:r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EndNote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Web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eklentisi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olmadan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atıf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eklemeye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imkan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sağlar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EndNote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Web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formatına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uyarlanmıs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referanslar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listesi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farklı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dergi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formatına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deği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tirilebilir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3347864" y="334978"/>
            <a:ext cx="184698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4-Format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16" y="2564904"/>
            <a:ext cx="8820472" cy="3779116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6 Oval"/>
          <p:cNvSpPr/>
          <p:nvPr/>
        </p:nvSpPr>
        <p:spPr>
          <a:xfrm>
            <a:off x="2771800" y="3645024"/>
            <a:ext cx="1080120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395536" y="1124744"/>
            <a:ext cx="82809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Export</a:t>
            </a:r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References</a:t>
            </a:r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Endnote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web kütüphanesinden dosya aktarılabilir.</a:t>
            </a:r>
            <a:endParaRPr lang="en-US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3347864" y="334978"/>
            <a:ext cx="184698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4-Format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946" y="2420888"/>
            <a:ext cx="8806542" cy="3816934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6 Oval"/>
          <p:cNvSpPr/>
          <p:nvPr/>
        </p:nvSpPr>
        <p:spPr>
          <a:xfrm>
            <a:off x="3635896" y="3573016"/>
            <a:ext cx="1512168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395536" y="1124744"/>
            <a:ext cx="82809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Password</a:t>
            </a:r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Şifre değişiklikleri bu alandan yapılarak “</a:t>
            </a:r>
            <a:r>
              <a:rPr lang="tr-TR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Save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” butonu tıklanır.</a:t>
            </a:r>
            <a:endParaRPr lang="en-US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3347864" y="334978"/>
            <a:ext cx="191590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5-</a:t>
            </a:r>
            <a:r>
              <a:rPr lang="tr-TR" sz="3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Options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53844"/>
            <a:ext cx="8892480" cy="4527484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8 Oval"/>
          <p:cNvSpPr/>
          <p:nvPr/>
        </p:nvSpPr>
        <p:spPr>
          <a:xfrm>
            <a:off x="251520" y="2852936"/>
            <a:ext cx="720080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9 Aşağı Ok"/>
          <p:cNvSpPr/>
          <p:nvPr/>
        </p:nvSpPr>
        <p:spPr>
          <a:xfrm flipH="1" flipV="1">
            <a:off x="1835696" y="4365104"/>
            <a:ext cx="288032" cy="792088"/>
          </a:xfrm>
          <a:prstGeom prst="down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79512" y="1124744"/>
            <a:ext cx="86409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E-mail </a:t>
            </a:r>
            <a:r>
              <a:rPr lang="tr-TR" sz="2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Adress</a:t>
            </a:r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E-mail değişiklikleri bu alandan yapılarak “</a:t>
            </a:r>
            <a:r>
              <a:rPr lang="tr-TR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Save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” butonu tıklanır.</a:t>
            </a:r>
            <a:endParaRPr lang="en-US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3347864" y="334978"/>
            <a:ext cx="191590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5-</a:t>
            </a:r>
            <a:r>
              <a:rPr lang="tr-TR" sz="3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Options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5" y="1916832"/>
            <a:ext cx="8856984" cy="4483802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10 Oval"/>
          <p:cNvSpPr/>
          <p:nvPr/>
        </p:nvSpPr>
        <p:spPr>
          <a:xfrm>
            <a:off x="827584" y="2924944"/>
            <a:ext cx="1080120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11 Aşağı Ok"/>
          <p:cNvSpPr/>
          <p:nvPr/>
        </p:nvSpPr>
        <p:spPr>
          <a:xfrm flipV="1">
            <a:off x="2195736" y="4725144"/>
            <a:ext cx="216024" cy="792088"/>
          </a:xfrm>
          <a:prstGeom prst="down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79512" y="1052736"/>
            <a:ext cx="8640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Profile </a:t>
            </a:r>
            <a:r>
              <a:rPr lang="tr-TR" sz="2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Information</a:t>
            </a:r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Profil değişiklikleri bu alandan yapılarak “</a:t>
            </a:r>
            <a:r>
              <a:rPr lang="tr-TR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Save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” butonu tıklanır.</a:t>
            </a:r>
            <a:endParaRPr lang="en-US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3347864" y="334978"/>
            <a:ext cx="191590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5-</a:t>
            </a:r>
            <a:r>
              <a:rPr lang="tr-TR" sz="3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Options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070" y="1973390"/>
            <a:ext cx="8776587" cy="4479946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8 Oval"/>
          <p:cNvSpPr/>
          <p:nvPr/>
        </p:nvSpPr>
        <p:spPr>
          <a:xfrm>
            <a:off x="1763688" y="2996952"/>
            <a:ext cx="1080120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9 Aşağı Ok"/>
          <p:cNvSpPr/>
          <p:nvPr/>
        </p:nvSpPr>
        <p:spPr>
          <a:xfrm flipH="1" flipV="1">
            <a:off x="2123728" y="5589240"/>
            <a:ext cx="216024" cy="576064"/>
          </a:xfrm>
          <a:prstGeom prst="down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79512" y="1052736"/>
            <a:ext cx="86409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Language</a:t>
            </a:r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Dil değişiklikleri bu alandan yapılarak “</a:t>
            </a:r>
            <a:r>
              <a:rPr lang="tr-TR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Save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” butonu tıklanır.</a:t>
            </a:r>
            <a:endParaRPr lang="en-US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3347864" y="334978"/>
            <a:ext cx="191590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5-</a:t>
            </a:r>
            <a:r>
              <a:rPr lang="tr-TR" sz="3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Options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024" y="2211156"/>
            <a:ext cx="8748464" cy="3738124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10 Oval"/>
          <p:cNvSpPr/>
          <p:nvPr/>
        </p:nvSpPr>
        <p:spPr>
          <a:xfrm>
            <a:off x="3203848" y="3429000"/>
            <a:ext cx="864096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11 Sağ Ok"/>
          <p:cNvSpPr/>
          <p:nvPr/>
        </p:nvSpPr>
        <p:spPr>
          <a:xfrm flipH="1">
            <a:off x="1547664" y="5085184"/>
            <a:ext cx="648072" cy="216024"/>
          </a:xfrm>
          <a:prstGeom prst="right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79512" y="1052736"/>
            <a:ext cx="8640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Download</a:t>
            </a:r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Installers</a:t>
            </a:r>
            <a:r>
              <a:rPr lang="tr-TR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Cite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Write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için gerekli indirmeler buradan yapılır .</a:t>
            </a:r>
            <a:endParaRPr lang="en-US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3347864" y="334978"/>
            <a:ext cx="191590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5-</a:t>
            </a:r>
            <a:r>
              <a:rPr lang="tr-TR" sz="3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Options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16" y="2348880"/>
            <a:ext cx="8820472" cy="3633759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7 Oval"/>
          <p:cNvSpPr/>
          <p:nvPr/>
        </p:nvSpPr>
        <p:spPr>
          <a:xfrm>
            <a:off x="3851920" y="3501008"/>
            <a:ext cx="1224136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8 Sağ Ok"/>
          <p:cNvSpPr/>
          <p:nvPr/>
        </p:nvSpPr>
        <p:spPr>
          <a:xfrm>
            <a:off x="323528" y="5373216"/>
            <a:ext cx="504056" cy="216024"/>
          </a:xfrm>
          <a:prstGeom prst="right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1171594" y="1844824"/>
            <a:ext cx="664156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5400" b="1" i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Tüm çalışmalarınızda </a:t>
            </a:r>
          </a:p>
          <a:p>
            <a:pPr algn="ctr"/>
            <a:endParaRPr lang="tr-TR" sz="5400" b="1" i="1" dirty="0" smtClean="0">
              <a:solidFill>
                <a:srgbClr val="C00000"/>
              </a:solidFill>
              <a:effectLst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r-TR" sz="5400" b="1" i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başarılar…</a:t>
            </a:r>
            <a:endParaRPr lang="en-US" sz="5400" b="1" i="1" dirty="0" smtClean="0">
              <a:solidFill>
                <a:srgbClr val="C00000"/>
              </a:solidFill>
              <a:effectLst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1366</TotalTime>
  <Words>660</Words>
  <Application>Microsoft Office PowerPoint</Application>
  <PresentationFormat>Ekran Gösterisi (4:3)</PresentationFormat>
  <Paragraphs>94</Paragraphs>
  <Slides>36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36</vt:i4>
      </vt:variant>
    </vt:vector>
  </HeadingPairs>
  <TitlesOfParts>
    <vt:vector size="37" baseType="lpstr">
      <vt:lpstr>Ofis Teması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  <vt:lpstr>Slayt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meryem</dc:creator>
  <cp:lastModifiedBy>meryem</cp:lastModifiedBy>
  <cp:revision>135</cp:revision>
  <dcterms:created xsi:type="dcterms:W3CDTF">2011-06-07T13:45:01Z</dcterms:created>
  <dcterms:modified xsi:type="dcterms:W3CDTF">2011-06-18T13:08:30Z</dcterms:modified>
</cp:coreProperties>
</file>