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828" r:id="rId2"/>
  </p:sldMasterIdLst>
  <p:notesMasterIdLst>
    <p:notesMasterId r:id="rId24"/>
  </p:notesMasterIdLst>
  <p:sldIdLst>
    <p:sldId id="395" r:id="rId3"/>
    <p:sldId id="306" r:id="rId4"/>
    <p:sldId id="314" r:id="rId5"/>
    <p:sldId id="316" r:id="rId6"/>
    <p:sldId id="317" r:id="rId7"/>
    <p:sldId id="318" r:id="rId8"/>
    <p:sldId id="319" r:id="rId9"/>
    <p:sldId id="320" r:id="rId10"/>
    <p:sldId id="322" r:id="rId11"/>
    <p:sldId id="323" r:id="rId12"/>
    <p:sldId id="335" r:id="rId13"/>
    <p:sldId id="336" r:id="rId14"/>
    <p:sldId id="337" r:id="rId15"/>
    <p:sldId id="338" r:id="rId16"/>
    <p:sldId id="344" r:id="rId17"/>
    <p:sldId id="346" r:id="rId18"/>
    <p:sldId id="375" r:id="rId19"/>
    <p:sldId id="399" r:id="rId20"/>
    <p:sldId id="397" r:id="rId21"/>
    <p:sldId id="393" r:id="rId22"/>
    <p:sldId id="309" r:id="rId23"/>
  </p:sldIdLst>
  <p:sldSz cx="9144000" cy="6858000" type="screen4x3"/>
  <p:notesSz cx="6858000" cy="9144000"/>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accent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9592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2" d="100"/>
          <a:sy n="82" d="100"/>
        </p:scale>
        <p:origin x="-1008" y="60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B71DBB-33E5-45FF-86F0-2EBA5DEBFC59}" type="datetimeFigureOut">
              <a:rPr lang="en-US" smtClean="0"/>
              <a:pPr/>
              <a:t>1/16/2014</a:t>
            </a:fld>
            <a:endParaRPr lang="en-US"/>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DB7966-5DDA-4DEF-9731-930D6E5226D9}" type="slidenum">
              <a:rPr lang="en-US" smtClean="0"/>
              <a:pPr/>
              <a:t>‹#›</a:t>
            </a:fld>
            <a:endParaRPr lang="en-US"/>
          </a:p>
        </p:txBody>
      </p:sp>
    </p:spTree>
    <p:extLst>
      <p:ext uri="{BB962C8B-B14F-4D97-AF65-F5344CB8AC3E}">
        <p14:creationId xmlns:p14="http://schemas.microsoft.com/office/powerpoint/2010/main" xmlns="" val="1790876961"/>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3C9FB796-A799-4EBB-9CC2-F672A5203CAC}" type="datetime1">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6D20F048-D53F-4FFB-8A35-7C27DAA0E087}" type="datetime1">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3F12D-16C5-4ED4-8BD1-D24EA29CA4AD}" type="slidenum">
              <a:rPr lang="en-US" smtClean="0"/>
              <a:pPr/>
              <a:t>‹#›</a:t>
            </a:fld>
            <a:endParaRPr lang="en-US"/>
          </a:p>
        </p:txBody>
      </p:sp>
      <p:sp>
        <p:nvSpPr>
          <p:cNvPr id="7" name="Title 6"/>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29" tIns="45714" rIns="91429" bIns="45714" numCol="1" anchor="t" anchorCtr="0" compatLnSpc="1">
            <a:prstTxWarp prst="textNoShape">
              <a:avLst/>
            </a:prstTxWarp>
          </a:bodyPr>
          <a:lstStyle/>
          <a:p>
            <a:endParaRPr lang="en-US"/>
          </a:p>
        </p:txBody>
      </p:sp>
      <p:sp>
        <p:nvSpPr>
          <p:cNvPr id="10" name="Freeform 18"/>
          <p:cNvSpPr>
            <a:spLocks/>
          </p:cNvSpPr>
          <p:nvPr/>
        </p:nvSpPr>
        <p:spPr bwMode="hidden">
          <a:xfrm>
            <a:off x="2619321"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29" tIns="45714" rIns="91429" bIns="45714"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29" tIns="45714" rIns="91429" bIns="45714" numCol="1" anchor="t" anchorCtr="0" compatLnSpc="1">
            <a:prstTxWarp prst="textNoShape">
              <a:avLst/>
            </a:prstTxWarp>
          </a:bodyPr>
          <a:lstStyle/>
          <a:p>
            <a:endParaRPr lang="en-US"/>
          </a:p>
        </p:txBody>
      </p:sp>
      <p:sp>
        <p:nvSpPr>
          <p:cNvPr id="12" name="Freeform 26"/>
          <p:cNvSpPr>
            <a:spLocks/>
          </p:cNvSpPr>
          <p:nvPr/>
        </p:nvSpPr>
        <p:spPr bwMode="hidden">
          <a:xfrm>
            <a:off x="5609489" y="4074175"/>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29" tIns="45714" rIns="91429" bIns="45714"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29" tIns="45714" rIns="91429" bIns="45714"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67366" y="1437448"/>
            <a:ext cx="6417734" cy="939801"/>
          </a:xfrm>
        </p:spPr>
        <p:txBody>
          <a:bodyPr anchor="b">
            <a:normAutofit/>
          </a:bodyPr>
          <a:lstStyle>
            <a:lvl1pPr marL="0" indent="0" algn="ctr">
              <a:buNone/>
              <a:defRPr sz="2000">
                <a:solidFill>
                  <a:srgbClr val="FFFFFF"/>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5578BDF-E0DD-4B27-BA94-70BCE8F85856}" type="datetime1">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11DFF636-D54E-41E3-99A0-1D37BBFE4159}" type="datetime1">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3F12D-16C5-4ED4-8BD1-D24EA29CA4AD}" type="slidenum">
              <a:rPr lang="en-US" smtClean="0"/>
              <a:pPr/>
              <a:t>‹#›</a:t>
            </a:fld>
            <a:endParaRPr lang="en-US"/>
          </a:p>
        </p:txBody>
      </p:sp>
      <p:sp>
        <p:nvSpPr>
          <p:cNvPr id="9" name="Content Placeholder 8"/>
          <p:cNvSpPr>
            <a:spLocks noGrp="1"/>
          </p:cNvSpPr>
          <p:nvPr>
            <p:ph sz="quarter" idx="13"/>
          </p:nvPr>
        </p:nvSpPr>
        <p:spPr>
          <a:xfrm>
            <a:off x="676656"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676657" y="2678114"/>
            <a:ext cx="3822192" cy="639762"/>
          </a:xfrm>
        </p:spPr>
        <p:txBody>
          <a:bodyPr anchor="ctr"/>
          <a:lstStyle>
            <a:lvl1pPr marL="0" indent="0" algn="ctr">
              <a:buNone/>
              <a:defRPr sz="2400" b="0">
                <a:solidFill>
                  <a:schemeClr val="tx2"/>
                </a:solidFill>
                <a:latin typeface="+mj-lt"/>
              </a:defRPr>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7333" y="3429001"/>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6" y="3429001"/>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95A7AEA8-B2BA-47BC-B04C-377F68ED316C}" type="datetime1">
              <a:rPr lang="en-US" smtClean="0"/>
              <a:pPr/>
              <a:t>1/16/2014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DFC695D1-A776-41B4-94B9-1BF4A384D5DA}" type="datetime1">
              <a:rPr lang="en-US" smtClean="0"/>
              <a:pPr/>
              <a:t>1/16/2014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F7391D6-D1E4-49AB-A207-D7D1BED52F12}" type="datetime1">
              <a:rPr lang="en-US" smtClean="0"/>
              <a:pPr/>
              <a:t>1/16/2014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sp>
        <p:nvSpPr>
          <p:cNvPr id="5" name="Date Placeholder 4"/>
          <p:cNvSpPr>
            <a:spLocks noGrp="1"/>
          </p:cNvSpPr>
          <p:nvPr>
            <p:ph type="dt" sz="half" idx="10"/>
          </p:nvPr>
        </p:nvSpPr>
        <p:spPr/>
        <p:txBody>
          <a:bodyPr/>
          <a:lstStyle/>
          <a:p>
            <a:fld id="{5A7DCF28-A8D3-4F7C-AA12-8C94E6DEA2DE}" type="datetime1">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3F12D-16C5-4ED4-8BD1-D24EA29CA4AD}" type="slidenum">
              <a:rPr lang="en-US" smtClean="0"/>
              <a:pPr/>
              <a:t>‹#›</a:t>
            </a:fld>
            <a:endParaRPr lang="en-US"/>
          </a:p>
        </p:txBody>
      </p:sp>
      <p:sp>
        <p:nvSpPr>
          <p:cNvPr id="4" name="Text Placeholder 3"/>
          <p:cNvSpPr>
            <a:spLocks noGrp="1"/>
          </p:cNvSpPr>
          <p:nvPr>
            <p:ph type="body" sz="half" idx="2"/>
          </p:nvPr>
        </p:nvSpPr>
        <p:spPr>
          <a:xfrm>
            <a:off x="914400" y="3581401"/>
            <a:ext cx="3352800" cy="1905001"/>
          </a:xfrm>
        </p:spPr>
        <p:txBody>
          <a:bodyPr anchor="t">
            <a:normAutofit/>
          </a:bodyPr>
          <a:lstStyle>
            <a:lvl1pPr marL="0" indent="0">
              <a:spcBef>
                <a:spcPts val="0"/>
              </a:spcBef>
              <a:spcAft>
                <a:spcPts val="600"/>
              </a:spcAft>
              <a:buNone/>
              <a:defRPr sz="1800">
                <a:solidFill>
                  <a:schemeClr val="tx2"/>
                </a:solidFill>
              </a:defRPr>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tr-TR" smtClean="0"/>
              <a:t>Asıl metin stillerini düzenlemek için tıklatın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6" y="338668"/>
            <a:ext cx="3812645" cy="2429934"/>
          </a:xfrm>
        </p:spPr>
        <p:txBody>
          <a:bodyPr anchor="b">
            <a:normAutofit/>
          </a:bodyPr>
          <a:lstStyle>
            <a:lvl1pPr algn="l">
              <a:defRPr sz="2800" b="0">
                <a:solidFill>
                  <a:srgbClr val="FFFFFF"/>
                </a:solidFill>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4868334" y="2785534"/>
            <a:ext cx="3818467" cy="2421467"/>
          </a:xfrm>
        </p:spPr>
        <p:txBody>
          <a:bodyPr>
            <a:normAutofit/>
          </a:bodyPr>
          <a:lstStyle>
            <a:lvl1pPr marL="0" indent="0">
              <a:buNone/>
              <a:defRPr sz="1800">
                <a:solidFill>
                  <a:srgbClr val="FFFFFF"/>
                </a:solidFill>
              </a:defRPr>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10BE246-D917-42B3-B266-82C54FCC5D5A}" type="datetime1">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3F12D-16C5-4ED4-8BD1-D24EA29CA4AD}"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r>
              <a:rPr lang="tr-TR" smtClean="0"/>
              <a:t>Resim eklemek için simgeyi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1283744-88F6-4017-93D0-E7D7D7F55F7E}" type="datetime1">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sp>
        <p:nvSpPr>
          <p:cNvPr id="4" name="Date Placeholder 3"/>
          <p:cNvSpPr>
            <a:spLocks noGrp="1"/>
          </p:cNvSpPr>
          <p:nvPr>
            <p:ph type="dt" sz="half" idx="10"/>
          </p:nvPr>
        </p:nvSpPr>
        <p:spPr/>
        <p:txBody>
          <a:bodyPr/>
          <a:lstStyle/>
          <a:p>
            <a:fld id="{37B0CDE7-6BD4-4E02-92E8-B993E59B1AB5}" type="datetime1">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3F12D-16C5-4ED4-8BD1-D24EA29CA4AD}"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1"/>
            <a:ext cx="2057400" cy="4487333"/>
          </a:xfrm>
        </p:spPr>
        <p:txBody>
          <a:bodyPr vert="eaVert" anchor="ctr"/>
          <a:lstStyle>
            <a:lvl1pPr algn="l">
              <a:defRPr>
                <a:solidFill>
                  <a:schemeClr val="tx2"/>
                </a:solidFil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Dikdörtgen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Dikdörtgen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Dikdörtgen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Dikdörtgen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Dikdörtgen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Yuvarlatılmış Dikdörtgen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Yuvarlatılmış Dikdörtgen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Dikdörtgen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Başlık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a:xfrm>
            <a:off x="6705600" y="4206240"/>
            <a:ext cx="960120" cy="457200"/>
          </a:xfrm>
        </p:spPr>
        <p:txBody>
          <a:bodyPr/>
          <a:lstStyle/>
          <a:p>
            <a:fld id="{9DCE63CA-8457-4543-A194-3DEC4C67CBF9}" type="datetime1">
              <a:rPr lang="en-US" smtClean="0"/>
              <a:pPr/>
              <a:t>1/16/2014</a:t>
            </a:fld>
            <a:endParaRPr lang="en-US"/>
          </a:p>
        </p:txBody>
      </p:sp>
      <p:sp>
        <p:nvSpPr>
          <p:cNvPr id="17" name="Altbilgi Yer Tutucusu 16"/>
          <p:cNvSpPr>
            <a:spLocks noGrp="1"/>
          </p:cNvSpPr>
          <p:nvPr>
            <p:ph type="ftr" sz="quarter" idx="11"/>
          </p:nvPr>
        </p:nvSpPr>
        <p:spPr>
          <a:xfrm>
            <a:off x="5410200" y="4205288"/>
            <a:ext cx="1295400" cy="457200"/>
          </a:xfrm>
        </p:spPr>
        <p:txBody>
          <a:bodyPr/>
          <a:lstStyle/>
          <a:p>
            <a:endParaRPr lang="en-US"/>
          </a:p>
        </p:txBody>
      </p:sp>
      <p:sp>
        <p:nvSpPr>
          <p:cNvPr id="29" name="Slayt Numarası Yer Tutucusu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593F12D-16C5-4ED4-8BD1-D24EA29CA4AD}"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F32FBE41-AAB7-45EE-B794-B8D31BA2A3DF}" type="datetime1">
              <a:rPr lang="en-US" smtClean="0"/>
              <a:pPr/>
              <a:t>1/16/2014</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AF8100F0-4CB2-4890-9190-24A65F01F955}" type="datetime1">
              <a:rPr lang="en-US" smtClean="0"/>
              <a:pPr/>
              <a:t>1/16/2014</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82AC9EF6-02C9-46C5-BEAA-792030225376}" type="datetime1">
              <a:rPr lang="en-US" smtClean="0"/>
              <a:pPr/>
              <a:t>1/16/2014</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Veri Yer Tutucusu 25"/>
          <p:cNvSpPr>
            <a:spLocks noGrp="1"/>
          </p:cNvSpPr>
          <p:nvPr>
            <p:ph type="dt" sz="half" idx="10"/>
          </p:nvPr>
        </p:nvSpPr>
        <p:spPr/>
        <p:txBody>
          <a:bodyPr rtlCol="0"/>
          <a:lstStyle/>
          <a:p>
            <a:fld id="{03E56E6D-4658-459A-A5F0-B7784F2C6373}" type="datetime1">
              <a:rPr lang="en-US" smtClean="0"/>
              <a:pPr/>
              <a:t>1/16/2014</a:t>
            </a:fld>
            <a:endParaRPr lang="en-US"/>
          </a:p>
        </p:txBody>
      </p:sp>
      <p:sp>
        <p:nvSpPr>
          <p:cNvPr id="27" name="Slayt Numarası Yer Tutucusu 26"/>
          <p:cNvSpPr>
            <a:spLocks noGrp="1"/>
          </p:cNvSpPr>
          <p:nvPr>
            <p:ph type="sldNum" sz="quarter" idx="11"/>
          </p:nvPr>
        </p:nvSpPr>
        <p:spPr/>
        <p:txBody>
          <a:bodyPr rtlCol="0"/>
          <a:lstStyle/>
          <a:p>
            <a:fld id="{4593F12D-16C5-4ED4-8BD1-D24EA29CA4AD}" type="slidenum">
              <a:rPr lang="en-US" smtClean="0"/>
              <a:pPr/>
              <a:t>‹#›</a:t>
            </a:fld>
            <a:endParaRPr lang="en-US"/>
          </a:p>
        </p:txBody>
      </p:sp>
      <p:sp>
        <p:nvSpPr>
          <p:cNvPr id="28" name="Altbilgi Yer Tutucusu 27"/>
          <p:cNvSpPr>
            <a:spLocks noGrp="1"/>
          </p:cNvSpPr>
          <p:nvPr>
            <p:ph type="ftr" sz="quarter" idx="12"/>
          </p:nvPr>
        </p:nvSpPr>
        <p:spPr/>
        <p:txBody>
          <a:bodyPr rtlCol="0"/>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Veri Yer Tutucusu 2"/>
          <p:cNvSpPr>
            <a:spLocks noGrp="1"/>
          </p:cNvSpPr>
          <p:nvPr>
            <p:ph type="dt" sz="half" idx="10"/>
          </p:nvPr>
        </p:nvSpPr>
        <p:spPr>
          <a:xfrm>
            <a:off x="6583680" y="612648"/>
            <a:ext cx="957264" cy="457200"/>
          </a:xfrm>
        </p:spPr>
        <p:txBody>
          <a:bodyPr/>
          <a:lstStyle/>
          <a:p>
            <a:fld id="{C6FF4456-63E3-4E50-97CC-F6802B507FDA}" type="datetime1">
              <a:rPr lang="en-US" smtClean="0"/>
              <a:pPr/>
              <a:t>1/16/2014</a:t>
            </a:fld>
            <a:endParaRPr lang="en-US"/>
          </a:p>
        </p:txBody>
      </p:sp>
      <p:sp>
        <p:nvSpPr>
          <p:cNvPr id="4" name="Altbilgi Yer Tutucusu 3"/>
          <p:cNvSpPr>
            <a:spLocks noGrp="1"/>
          </p:cNvSpPr>
          <p:nvPr>
            <p:ph type="ftr" sz="quarter" idx="11"/>
          </p:nvPr>
        </p:nvSpPr>
        <p:spPr>
          <a:xfrm>
            <a:off x="5257800" y="612648"/>
            <a:ext cx="1325880" cy="457200"/>
          </a:xfrm>
        </p:spPr>
        <p:txBody>
          <a:bodyPr/>
          <a:lstStyle/>
          <a:p>
            <a:endParaRPr lang="en-US"/>
          </a:p>
        </p:txBody>
      </p:sp>
      <p:sp>
        <p:nvSpPr>
          <p:cNvPr id="5" name="Slayt Numarası Yer Tutucusu 4"/>
          <p:cNvSpPr>
            <a:spLocks noGrp="1"/>
          </p:cNvSpPr>
          <p:nvPr>
            <p:ph type="sldNum" sz="quarter" idx="12"/>
          </p:nvPr>
        </p:nvSpPr>
        <p:spPr>
          <a:xfrm>
            <a:off x="8174736" y="2272"/>
            <a:ext cx="762000" cy="365760"/>
          </a:xfrm>
        </p:spPr>
        <p:txBody>
          <a:bodyPr/>
          <a:lstStyle/>
          <a:p>
            <a:fld id="{4593F12D-16C5-4ED4-8BD1-D24EA29CA4AD}"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D2F2592-EA97-4ED9-A0A1-DC0B2616134B}" type="datetime1">
              <a:rPr lang="en-US" smtClean="0"/>
              <a:pPr/>
              <a:t>1/16/2014</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1BE9F259-03D7-407B-B63E-EDBC9FC1E68C}" type="datetime1">
              <a:rPr lang="en-US" smtClean="0"/>
              <a:pPr/>
              <a:t>1/16/2014</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E6106907-55FC-4393-887F-7770FB0D31F1}" type="datetime1">
              <a:rPr lang="en-US" smtClean="0"/>
              <a:pPr/>
              <a:t>1/16/2014</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2F210666-9B0E-4AFC-B90B-C2569D2FE206}" type="datetime1">
              <a:rPr lang="en-US" smtClean="0"/>
              <a:pPr/>
              <a:t>1/16/2014</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660578DE-C4E8-4C29-9B4E-478C7390704E}" type="datetime1">
              <a:rPr lang="en-US" smtClean="0"/>
              <a:pPr/>
              <a:t>1/16/2014</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93F12D-16C5-4ED4-8BD1-D24EA29CA4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a:p>
        </p:txBody>
      </p:sp>
      <p:grpSp>
        <p:nvGrpSpPr>
          <p:cNvPr id="8" name="Group 15"/>
          <p:cNvGrpSpPr>
            <a:grpSpLocks noChangeAspect="1"/>
          </p:cNvGrpSpPr>
          <p:nvPr/>
        </p:nvGrpSpPr>
        <p:grpSpPr bwMode="hidden">
          <a:xfrm>
            <a:off x="211665" y="1679430"/>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29" tIns="45714" rIns="91429" bIns="45714" rtlCol="0" anchor="ctr">
            <a:normAutofit/>
          </a:bodyPr>
          <a:lstStyle/>
          <a:p>
            <a:r>
              <a:rPr lang="tr-TR" smtClean="0"/>
              <a:t>Asıl başlık stili için tıklatın</a:t>
            </a:r>
            <a:endParaRPr lang="en-US" dirty="0"/>
          </a:p>
        </p:txBody>
      </p:sp>
      <p:sp>
        <p:nvSpPr>
          <p:cNvPr id="4" name="Date Placeholder 3"/>
          <p:cNvSpPr>
            <a:spLocks noGrp="1"/>
          </p:cNvSpPr>
          <p:nvPr>
            <p:ph type="dt" sz="half" idx="2"/>
          </p:nvPr>
        </p:nvSpPr>
        <p:spPr>
          <a:xfrm>
            <a:off x="5163672" y="6250165"/>
            <a:ext cx="3786690" cy="365125"/>
          </a:xfrm>
          <a:prstGeom prst="rect">
            <a:avLst/>
          </a:prstGeom>
        </p:spPr>
        <p:txBody>
          <a:bodyPr vert="horz" lIns="91429" tIns="45714" rIns="91429" bIns="45714" rtlCol="0" anchor="ctr"/>
          <a:lstStyle>
            <a:lvl1pPr algn="r">
              <a:defRPr sz="1000">
                <a:solidFill>
                  <a:schemeClr val="tx2"/>
                </a:solidFill>
              </a:defRPr>
            </a:lvl1pPr>
          </a:lstStyle>
          <a:p>
            <a:fld id="{1565B486-3A2E-4EE4-9C4F-275998BBE8FE}" type="datetime1">
              <a:rPr lang="en-US" smtClean="0"/>
              <a:pPr/>
              <a:t>1/16/2014</a:t>
            </a:fld>
            <a:endParaRPr lang="en-US"/>
          </a:p>
        </p:txBody>
      </p:sp>
      <p:sp>
        <p:nvSpPr>
          <p:cNvPr id="5" name="Footer Placeholder 4"/>
          <p:cNvSpPr>
            <a:spLocks noGrp="1"/>
          </p:cNvSpPr>
          <p:nvPr>
            <p:ph type="ftr" sz="quarter" idx="3"/>
          </p:nvPr>
        </p:nvSpPr>
        <p:spPr>
          <a:xfrm>
            <a:off x="193638" y="6250165"/>
            <a:ext cx="3786691" cy="365125"/>
          </a:xfrm>
          <a:prstGeom prst="rect">
            <a:avLst/>
          </a:prstGeom>
        </p:spPr>
        <p:txBody>
          <a:bodyPr vert="horz" lIns="91429" tIns="45714" rIns="91429" bIns="45714"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9" y="6250164"/>
            <a:ext cx="1161826" cy="365125"/>
          </a:xfrm>
          <a:prstGeom prst="rect">
            <a:avLst/>
          </a:prstGeom>
        </p:spPr>
        <p:txBody>
          <a:bodyPr vert="horz" lIns="91429" tIns="45714" rIns="91429" bIns="45714" rtlCol="0" anchor="ctr"/>
          <a:lstStyle>
            <a:lvl1pPr algn="ctr">
              <a:defRPr sz="1000">
                <a:solidFill>
                  <a:schemeClr val="tx2"/>
                </a:solidFill>
              </a:defRPr>
            </a:lvl1pPr>
          </a:lstStyle>
          <a:p>
            <a:fld id="{4593F12D-16C5-4ED4-8BD1-D24EA29CA4AD}" type="slidenum">
              <a:rPr lang="en-US" smtClean="0"/>
              <a:pPr/>
              <a:t>‹#›</a:t>
            </a:fld>
            <a:endParaRPr lang="en-US"/>
          </a:p>
        </p:txBody>
      </p:sp>
      <p:sp>
        <p:nvSpPr>
          <p:cNvPr id="3" name="Text Placeholder 2"/>
          <p:cNvSpPr>
            <a:spLocks noGrp="1"/>
          </p:cNvSpPr>
          <p:nvPr>
            <p:ph type="body" idx="1"/>
          </p:nvPr>
        </p:nvSpPr>
        <p:spPr>
          <a:xfrm>
            <a:off x="872067" y="2675468"/>
            <a:ext cx="7408333" cy="3450696"/>
          </a:xfrm>
          <a:prstGeom prst="rect">
            <a:avLst/>
          </a:prstGeom>
        </p:spPr>
        <p:txBody>
          <a:bodyPr vert="horz" lIns="91429" tIns="45714" rIns="91429" bIns="45714"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293"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288" indent="-274288" algn="l" defTabSz="914293"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195" indent="-274288" algn="l" defTabSz="914293"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563" indent="-228573" algn="l" defTabSz="914293"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2867" indent="-228573" algn="l" defTabSz="914293"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2869" indent="-228573" algn="l" defTabSz="914293"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2872" indent="-228573" algn="l" defTabSz="914293"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2874" indent="-228573" algn="l" defTabSz="914293"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2877" indent="-228573" algn="l" defTabSz="914293"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2879" indent="-228573" algn="l" defTabSz="914293"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Dikdörtgen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Dikdörtgen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Dikdörtgen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Dikdörtgen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Yuvarlatılmış Dikdörtgen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Yuvarlatılmış Dikdörtgen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Dikdörtgen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Dikdörtgen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Dikdörtgen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Dikdörtgen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Dikdörtgen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Dikdörtgen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Başlık Yer Tutucusu 21"/>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565B486-3A2E-4EE4-9C4F-275998BBE8FE}" type="datetime1">
              <a:rPr lang="en-US" smtClean="0"/>
              <a:pPr/>
              <a:t>1/16/2014</a:t>
            </a:fld>
            <a:endParaRPr lang="en-US"/>
          </a:p>
        </p:txBody>
      </p:sp>
      <p:sp>
        <p:nvSpPr>
          <p:cNvPr id="3" name="Altbilgi Yer Tutucusu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ayt Numarası Yer Tutucusu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593F12D-16C5-4ED4-8BD1-D24EA29CA4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3645024"/>
            <a:ext cx="9144000" cy="3212976"/>
          </a:xfrm>
          <a:prstGeom prst="rect">
            <a:avLst/>
          </a:prstGeom>
        </p:spPr>
      </p:pic>
      <p:sp>
        <p:nvSpPr>
          <p:cNvPr id="2" name="Başlık 1"/>
          <p:cNvSpPr>
            <a:spLocks noGrp="1"/>
          </p:cNvSpPr>
          <p:nvPr>
            <p:ph type="ctrTitle"/>
          </p:nvPr>
        </p:nvSpPr>
        <p:spPr>
          <a:xfrm>
            <a:off x="0" y="0"/>
            <a:ext cx="9144000" cy="2996952"/>
          </a:xfrm>
        </p:spPr>
        <p:txBody>
          <a:bodyPr>
            <a:normAutofit/>
          </a:bodyPr>
          <a:lstStyle/>
          <a:p>
            <a:pPr algn="ctr"/>
            <a:r>
              <a:rPr lang="en-US" sz="2700" b="1" dirty="0" smtClean="0">
                <a:solidFill>
                  <a:srgbClr val="FFFF00"/>
                </a:solidFill>
                <a:latin typeface="Times New Roman" pitchFamily="18" charset="0"/>
                <a:cs typeface="Times New Roman" pitchFamily="18" charset="0"/>
              </a:rPr>
              <a:t>BAKTERISINDEN </a:t>
            </a:r>
            <a:r>
              <a:rPr lang="en-US" sz="2700" dirty="0" smtClean="0">
                <a:solidFill>
                  <a:srgbClr val="FFFF00"/>
                </a:solidFill>
                <a:latin typeface="Times New Roman" pitchFamily="18" charset="0"/>
                <a:cs typeface="Times New Roman" pitchFamily="18" charset="0"/>
              </a:rPr>
              <a:t/>
            </a:r>
            <a:br>
              <a:rPr lang="en-US" sz="2700" dirty="0" smtClean="0">
                <a:solidFill>
                  <a:srgbClr val="FFFF00"/>
                </a:solidFill>
                <a:latin typeface="Times New Roman" pitchFamily="18" charset="0"/>
                <a:cs typeface="Times New Roman" pitchFamily="18" charset="0"/>
              </a:rPr>
            </a:br>
            <a:r>
              <a:rPr lang="en-US" sz="2700" b="1" dirty="0" smtClean="0">
                <a:solidFill>
                  <a:srgbClr val="FFFF00"/>
                </a:solidFill>
                <a:latin typeface="Times New Roman" pitchFamily="18" charset="0"/>
                <a:cs typeface="Times New Roman" pitchFamily="18" charset="0"/>
              </a:rPr>
              <a:t>PEROKSIDAZ ENZIMININ </a:t>
            </a:r>
            <a:r>
              <a:rPr lang="en-US" sz="2700" dirty="0" smtClean="0">
                <a:solidFill>
                  <a:srgbClr val="FFFF00"/>
                </a:solidFill>
                <a:latin typeface="Times New Roman" pitchFamily="18" charset="0"/>
                <a:cs typeface="Times New Roman" pitchFamily="18" charset="0"/>
              </a:rPr>
              <a:t/>
            </a:r>
            <a:br>
              <a:rPr lang="en-US" sz="2700" dirty="0" smtClean="0">
                <a:solidFill>
                  <a:srgbClr val="FFFF00"/>
                </a:solidFill>
                <a:latin typeface="Times New Roman" pitchFamily="18" charset="0"/>
                <a:cs typeface="Times New Roman" pitchFamily="18" charset="0"/>
              </a:rPr>
            </a:br>
            <a:r>
              <a:rPr lang="en-US" sz="2700" b="1" dirty="0" smtClean="0">
                <a:solidFill>
                  <a:srgbClr val="FFFF00"/>
                </a:solidFill>
                <a:latin typeface="Times New Roman" pitchFamily="18" charset="0"/>
                <a:cs typeface="Times New Roman" pitchFamily="18" charset="0"/>
              </a:rPr>
              <a:t>SAFLAŞT</a:t>
            </a:r>
            <a:r>
              <a:rPr lang="tr-TR" sz="2700" b="1" dirty="0" smtClean="0">
                <a:solidFill>
                  <a:srgbClr val="FFFF00"/>
                </a:solidFill>
                <a:latin typeface="Times New Roman" pitchFamily="18" charset="0"/>
                <a:cs typeface="Times New Roman" pitchFamily="18" charset="0"/>
              </a:rPr>
              <a:t>I</a:t>
            </a:r>
            <a:r>
              <a:rPr lang="en-US" sz="2700" b="1" dirty="0" smtClean="0">
                <a:solidFill>
                  <a:srgbClr val="FFFF00"/>
                </a:solidFill>
                <a:latin typeface="Times New Roman" pitchFamily="18" charset="0"/>
                <a:cs typeface="Times New Roman" pitchFamily="18" charset="0"/>
              </a:rPr>
              <a:t>RILMASI VE KINETIĞININ ARAŞTIRILMASI</a:t>
            </a:r>
            <a:r>
              <a:rPr lang="en-US" dirty="0"/>
              <a:t/>
            </a:r>
            <a:br>
              <a:rPr lang="en-US" dirty="0"/>
            </a:br>
            <a:endParaRPr lang="en-US" dirty="0"/>
          </a:p>
        </p:txBody>
      </p:sp>
      <p:sp>
        <p:nvSpPr>
          <p:cNvPr id="3" name="Alt Başlık 2"/>
          <p:cNvSpPr>
            <a:spLocks noGrp="1"/>
          </p:cNvSpPr>
          <p:nvPr>
            <p:ph type="subTitle" idx="1"/>
          </p:nvPr>
        </p:nvSpPr>
        <p:spPr>
          <a:xfrm>
            <a:off x="971600" y="2564904"/>
            <a:ext cx="7488832" cy="1080120"/>
          </a:xfrm>
        </p:spPr>
        <p:txBody>
          <a:bodyPr>
            <a:normAutofit/>
          </a:bodyPr>
          <a:lstStyle/>
          <a:p>
            <a:pPr algn="ctr">
              <a:spcAft>
                <a:spcPts val="1200"/>
              </a:spcAft>
            </a:pPr>
            <a:r>
              <a:rPr lang="en-US" sz="2000" b="1" dirty="0">
                <a:solidFill>
                  <a:srgbClr val="00B0F0"/>
                </a:solidFill>
                <a:latin typeface="Times New Roman" pitchFamily="18" charset="0"/>
                <a:cs typeface="Times New Roman" pitchFamily="18" charset="0"/>
              </a:rPr>
              <a:t>Parham </a:t>
            </a:r>
            <a:r>
              <a:rPr lang="en-US" sz="2000" b="1" dirty="0" err="1" smtClean="0">
                <a:solidFill>
                  <a:srgbClr val="00B0F0"/>
                </a:solidFill>
                <a:latin typeface="Times New Roman" pitchFamily="18" charset="0"/>
                <a:cs typeface="Times New Roman" pitchFamily="18" charset="0"/>
              </a:rPr>
              <a:t>Taslimi</a:t>
            </a:r>
            <a:endParaRPr lang="tr-TR" sz="2000" b="1" dirty="0" smtClean="0">
              <a:solidFill>
                <a:srgbClr val="00B0F0"/>
              </a:solidFill>
              <a:latin typeface="Times New Roman" pitchFamily="18" charset="0"/>
              <a:cs typeface="Times New Roman" pitchFamily="18" charset="0"/>
            </a:endParaRPr>
          </a:p>
          <a:p>
            <a:pPr algn="ctr"/>
            <a:endParaRPr lang="en-US" dirty="0"/>
          </a:p>
        </p:txBody>
      </p:sp>
      <p:sp>
        <p:nvSpPr>
          <p:cNvPr id="4" name="Slayt Numarası Yer Tutucusu 3"/>
          <p:cNvSpPr>
            <a:spLocks noGrp="1"/>
          </p:cNvSpPr>
          <p:nvPr>
            <p:ph type="sldNum" sz="quarter" idx="12"/>
          </p:nvPr>
        </p:nvSpPr>
        <p:spPr>
          <a:xfrm>
            <a:off x="3860303" y="6165304"/>
            <a:ext cx="720081" cy="365125"/>
          </a:xfrm>
        </p:spPr>
        <p:txBody>
          <a:bodyPr/>
          <a:lstStyle/>
          <a:p>
            <a:pPr algn="l"/>
            <a:fld id="{4593F12D-16C5-4ED4-8BD1-D24EA29CA4AD}" type="slidenum">
              <a:rPr lang="en-US" sz="1200" smtClean="0">
                <a:latin typeface="Times New Roman" pitchFamily="18" charset="0"/>
                <a:cs typeface="Times New Roman" pitchFamily="18" charset="0"/>
              </a:rPr>
              <a:pPr algn="l"/>
              <a:t>1</a:t>
            </a:fld>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xmlns="" val="4083825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2067" y="2276872"/>
            <a:ext cx="5212101" cy="4176464"/>
          </a:xfrm>
        </p:spPr>
        <p:txBody>
          <a:bodyPr>
            <a:normAutofit/>
          </a:bodyPr>
          <a:lstStyle/>
          <a:p>
            <a:pPr algn="just">
              <a:lnSpc>
                <a:spcPct val="160000"/>
              </a:lnSpc>
              <a:spcAft>
                <a:spcPts val="1200"/>
              </a:spcAft>
              <a:buFont typeface="Wingdings" pitchFamily="2" charset="2"/>
              <a:buChar char="Ø"/>
            </a:pPr>
            <a:r>
              <a:rPr lang="tr-TR" sz="1800" dirty="0" smtClean="0">
                <a:solidFill>
                  <a:schemeClr val="tx1">
                    <a:lumMod val="85000"/>
                    <a:lumOff val="15000"/>
                  </a:schemeClr>
                </a:solidFill>
                <a:latin typeface="Times New Roman" pitchFamily="18" charset="0"/>
                <a:cs typeface="Times New Roman" pitchFamily="18" charset="0"/>
              </a:rPr>
              <a:t>Mikroorganizmalar </a:t>
            </a:r>
            <a:r>
              <a:rPr lang="tr-TR" sz="1800" dirty="0">
                <a:solidFill>
                  <a:schemeClr val="tx1">
                    <a:lumMod val="85000"/>
                    <a:lumOff val="15000"/>
                  </a:schemeClr>
                </a:solidFill>
                <a:latin typeface="Times New Roman" pitchFamily="18" charset="0"/>
                <a:cs typeface="Times New Roman" pitchFamily="18" charset="0"/>
              </a:rPr>
              <a:t>optimum büyüme sıcaklıkları dikkate alındığında </a:t>
            </a:r>
            <a:r>
              <a:rPr lang="tr-TR" sz="1800" dirty="0" err="1">
                <a:solidFill>
                  <a:schemeClr val="tx1">
                    <a:lumMod val="85000"/>
                    <a:lumOff val="15000"/>
                  </a:schemeClr>
                </a:solidFill>
                <a:latin typeface="Times New Roman" pitchFamily="18" charset="0"/>
                <a:cs typeface="Times New Roman" pitchFamily="18" charset="0"/>
              </a:rPr>
              <a:t>psikrofiller</a:t>
            </a:r>
            <a:r>
              <a:rPr lang="tr-TR" sz="1800" dirty="0">
                <a:solidFill>
                  <a:schemeClr val="tx1">
                    <a:lumMod val="85000"/>
                    <a:lumOff val="15000"/>
                  </a:schemeClr>
                </a:solidFill>
                <a:latin typeface="Times New Roman" pitchFamily="18" charset="0"/>
                <a:cs typeface="Times New Roman" pitchFamily="18" charset="0"/>
              </a:rPr>
              <a:t> (20ºC altında), </a:t>
            </a:r>
            <a:r>
              <a:rPr lang="tr-TR" sz="1800" dirty="0" err="1">
                <a:solidFill>
                  <a:schemeClr val="tx1">
                    <a:lumMod val="85000"/>
                    <a:lumOff val="15000"/>
                  </a:schemeClr>
                </a:solidFill>
                <a:latin typeface="Times New Roman" pitchFamily="18" charset="0"/>
                <a:cs typeface="Times New Roman" pitchFamily="18" charset="0"/>
              </a:rPr>
              <a:t>mezofiller</a:t>
            </a:r>
            <a:r>
              <a:rPr lang="tr-TR" sz="1800" dirty="0">
                <a:solidFill>
                  <a:schemeClr val="tx1">
                    <a:lumMod val="85000"/>
                    <a:lumOff val="15000"/>
                  </a:schemeClr>
                </a:solidFill>
                <a:latin typeface="Times New Roman" pitchFamily="18" charset="0"/>
                <a:cs typeface="Times New Roman" pitchFamily="18" charset="0"/>
              </a:rPr>
              <a:t> (20-55 ºC) ve </a:t>
            </a:r>
            <a:r>
              <a:rPr lang="tr-TR" sz="1800" dirty="0" err="1">
                <a:solidFill>
                  <a:schemeClr val="tx1">
                    <a:lumMod val="85000"/>
                    <a:lumOff val="15000"/>
                  </a:schemeClr>
                </a:solidFill>
                <a:latin typeface="Times New Roman" pitchFamily="18" charset="0"/>
                <a:cs typeface="Times New Roman" pitchFamily="18" charset="0"/>
              </a:rPr>
              <a:t>termofiller</a:t>
            </a:r>
            <a:r>
              <a:rPr lang="tr-TR" sz="1800" dirty="0">
                <a:solidFill>
                  <a:schemeClr val="tx1">
                    <a:lumMod val="85000"/>
                    <a:lumOff val="15000"/>
                  </a:schemeClr>
                </a:solidFill>
                <a:latin typeface="Times New Roman" pitchFamily="18" charset="0"/>
                <a:cs typeface="Times New Roman" pitchFamily="18" charset="0"/>
              </a:rPr>
              <a:t> (55 ºC üzeri) olmak üzere üç ana gruba </a:t>
            </a:r>
            <a:r>
              <a:rPr lang="tr-TR" sz="1800" dirty="0" smtClean="0">
                <a:solidFill>
                  <a:schemeClr val="tx1">
                    <a:lumMod val="85000"/>
                    <a:lumOff val="15000"/>
                  </a:schemeClr>
                </a:solidFill>
                <a:latin typeface="Times New Roman" pitchFamily="18" charset="0"/>
                <a:cs typeface="Times New Roman" pitchFamily="18" charset="0"/>
              </a:rPr>
              <a:t>ayrılırlar.</a:t>
            </a:r>
          </a:p>
          <a:p>
            <a:pPr algn="just">
              <a:lnSpc>
                <a:spcPct val="160000"/>
              </a:lnSpc>
              <a:spcAft>
                <a:spcPts val="1200"/>
              </a:spcAft>
              <a:buFont typeface="Wingdings" pitchFamily="2" charset="2"/>
              <a:buChar char="Ø"/>
            </a:pPr>
            <a:r>
              <a:rPr lang="tr-TR" sz="1800" dirty="0">
                <a:solidFill>
                  <a:schemeClr val="tx1">
                    <a:lumMod val="85000"/>
                    <a:lumOff val="15000"/>
                  </a:schemeClr>
                </a:solidFill>
                <a:latin typeface="Times New Roman" pitchFamily="18" charset="0"/>
                <a:cs typeface="Times New Roman" pitchFamily="18" charset="0"/>
              </a:rPr>
              <a:t>T</a:t>
            </a:r>
            <a:r>
              <a:rPr lang="tr-TR" sz="1800" dirty="0" smtClean="0">
                <a:solidFill>
                  <a:schemeClr val="tx1">
                    <a:lumMod val="85000"/>
                    <a:lumOff val="15000"/>
                  </a:schemeClr>
                </a:solidFill>
                <a:latin typeface="Times New Roman" pitchFamily="18" charset="0"/>
                <a:cs typeface="Times New Roman" pitchFamily="18" charset="0"/>
              </a:rPr>
              <a:t>ermofilik </a:t>
            </a:r>
            <a:r>
              <a:rPr lang="tr-TR" sz="1800" dirty="0">
                <a:solidFill>
                  <a:schemeClr val="tx1">
                    <a:lumMod val="85000"/>
                    <a:lumOff val="15000"/>
                  </a:schemeClr>
                </a:solidFill>
                <a:latin typeface="Times New Roman" pitchFamily="18" charset="0"/>
                <a:cs typeface="Times New Roman" pitchFamily="18" charset="0"/>
              </a:rPr>
              <a:t>mikroorganizmalar; yüksek sıcaklık, pH, tuz konsantrasyonu ve yüksek basınçlı ortamlara uyum sağladıklarından dolayı endüstriyel alanda sıkça kullanılırlar</a:t>
            </a:r>
            <a:r>
              <a:rPr lang="tr-TR" sz="1800" dirty="0" smtClean="0">
                <a:solidFill>
                  <a:schemeClr val="tx1">
                    <a:lumMod val="85000"/>
                    <a:lumOff val="15000"/>
                  </a:schemeClr>
                </a:solidFill>
                <a:latin typeface="Times New Roman" pitchFamily="18" charset="0"/>
                <a:cs typeface="Times New Roman" pitchFamily="18" charset="0"/>
              </a:rPr>
              <a:t>.</a:t>
            </a:r>
          </a:p>
        </p:txBody>
      </p:sp>
      <p:sp>
        <p:nvSpPr>
          <p:cNvPr id="2" name="Başlık 1"/>
          <p:cNvSpPr>
            <a:spLocks noGrp="1"/>
          </p:cNvSpPr>
          <p:nvPr>
            <p:ph type="title"/>
          </p:nvPr>
        </p:nvSpPr>
        <p:spPr/>
        <p:txBody>
          <a:bodyPr>
            <a:normAutofit/>
          </a:bodyPr>
          <a:lstStyle/>
          <a:p>
            <a:r>
              <a:rPr lang="en-US" sz="2800" b="1" dirty="0" err="1" smtClean="0">
                <a:solidFill>
                  <a:srgbClr val="FFC000"/>
                </a:solidFill>
                <a:latin typeface="Times New Roman" pitchFamily="18" charset="0"/>
                <a:cs typeface="Times New Roman" pitchFamily="18" charset="0"/>
              </a:rPr>
              <a:t>Termof</a:t>
            </a:r>
            <a:r>
              <a:rPr lang="tr-TR" sz="2800" b="1" dirty="0" smtClean="0">
                <a:solidFill>
                  <a:srgbClr val="FFC000"/>
                </a:solidFill>
                <a:latin typeface="Times New Roman" pitchFamily="18" charset="0"/>
                <a:cs typeface="Times New Roman" pitchFamily="18" charset="0"/>
              </a:rPr>
              <a:t>ilik bakteriler</a:t>
            </a:r>
            <a:endParaRPr lang="en-US" sz="2800"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2</a:t>
            </a:fld>
            <a:endParaRPr lang="en-US" dirty="0">
              <a:latin typeface="Times New Roman" pitchFamily="18" charset="0"/>
              <a:cs typeface="Times New Roman" pitchFamily="18" charset="0"/>
            </a:endParaRPr>
          </a:p>
        </p:txBody>
      </p:sp>
      <p:pic>
        <p:nvPicPr>
          <p:cNvPr id="1026" name="Picture 2" descr="C:\Users\User\Desktop\3179166_ijms-12-05294f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16352" y="2708920"/>
            <a:ext cx="2748136" cy="28083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962515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2067" y="2564904"/>
            <a:ext cx="7408333" cy="3561260"/>
          </a:xfrm>
        </p:spPr>
        <p:txBody>
          <a:bodyPr>
            <a:normAutofit/>
          </a:bodyPr>
          <a:lstStyle/>
          <a:p>
            <a:pPr algn="just">
              <a:lnSpc>
                <a:spcPct val="150000"/>
              </a:lnSpc>
              <a:spcAft>
                <a:spcPts val="1200"/>
              </a:spcAft>
              <a:buFont typeface="Wingdings" pitchFamily="2" charset="2"/>
              <a:buChar char="Ø"/>
            </a:pPr>
            <a:r>
              <a:rPr lang="tr-TR" sz="2000" dirty="0" err="1" smtClean="0">
                <a:solidFill>
                  <a:schemeClr val="tx1">
                    <a:lumMod val="85000"/>
                    <a:lumOff val="15000"/>
                  </a:schemeClr>
                </a:solidFill>
                <a:latin typeface="Times New Roman" pitchFamily="18" charset="0"/>
                <a:cs typeface="Times New Roman" pitchFamily="18" charset="0"/>
              </a:rPr>
              <a:t>Termofilik</a:t>
            </a:r>
            <a:r>
              <a:rPr lang="tr-TR" sz="2000" dirty="0" smtClean="0">
                <a:solidFill>
                  <a:schemeClr val="tx1">
                    <a:lumMod val="85000"/>
                    <a:lumOff val="15000"/>
                  </a:schemeClr>
                </a:solidFill>
                <a:latin typeface="Times New Roman" pitchFamily="18" charset="0"/>
                <a:cs typeface="Times New Roman" pitchFamily="18" charset="0"/>
              </a:rPr>
              <a:t> </a:t>
            </a:r>
            <a:r>
              <a:rPr lang="tr-TR" sz="2000" dirty="0">
                <a:solidFill>
                  <a:schemeClr val="tx1">
                    <a:lumMod val="85000"/>
                    <a:lumOff val="15000"/>
                  </a:schemeClr>
                </a:solidFill>
                <a:latin typeface="Times New Roman" pitchFamily="18" charset="0"/>
                <a:cs typeface="Times New Roman" pitchFamily="18" charset="0"/>
              </a:rPr>
              <a:t>organizmalardan elde edilen enzimlerin </a:t>
            </a:r>
            <a:r>
              <a:rPr lang="tr-TR" sz="2000" dirty="0" err="1">
                <a:solidFill>
                  <a:schemeClr val="tx1">
                    <a:lumMod val="85000"/>
                    <a:lumOff val="15000"/>
                  </a:schemeClr>
                </a:solidFill>
                <a:latin typeface="Times New Roman" pitchFamily="18" charset="0"/>
                <a:cs typeface="Times New Roman" pitchFamily="18" charset="0"/>
              </a:rPr>
              <a:t>termostabil</a:t>
            </a:r>
            <a:r>
              <a:rPr lang="tr-TR" sz="2000" dirty="0">
                <a:solidFill>
                  <a:schemeClr val="tx1">
                    <a:lumMod val="85000"/>
                    <a:lumOff val="15000"/>
                  </a:schemeClr>
                </a:solidFill>
                <a:latin typeface="Times New Roman" pitchFamily="18" charset="0"/>
                <a:cs typeface="Times New Roman" pitchFamily="18" charset="0"/>
              </a:rPr>
              <a:t> özelliklerine bağlı olarak raf ömürleri uzundur.</a:t>
            </a:r>
            <a:endParaRPr lang="en-US" sz="2000" dirty="0">
              <a:solidFill>
                <a:schemeClr val="tx1">
                  <a:lumMod val="85000"/>
                  <a:lumOff val="15000"/>
                </a:schemeClr>
              </a:solidFill>
              <a:latin typeface="Times New Roman" pitchFamily="18" charset="0"/>
              <a:cs typeface="Times New Roman" pitchFamily="18" charset="0"/>
            </a:endParaRPr>
          </a:p>
          <a:p>
            <a:pPr lvl="0" algn="just">
              <a:lnSpc>
                <a:spcPct val="150000"/>
              </a:lnSpc>
              <a:spcAft>
                <a:spcPts val="1200"/>
              </a:spcAft>
              <a:buFont typeface="Wingdings" pitchFamily="2" charset="2"/>
              <a:buChar char="Ø"/>
            </a:pPr>
            <a:r>
              <a:rPr lang="tr-TR" sz="2000" dirty="0">
                <a:solidFill>
                  <a:schemeClr val="tx1">
                    <a:lumMod val="85000"/>
                    <a:lumOff val="15000"/>
                  </a:schemeClr>
                </a:solidFill>
                <a:latin typeface="Times New Roman" pitchFamily="18" charset="0"/>
                <a:cs typeface="Times New Roman" pitchFamily="18" charset="0"/>
              </a:rPr>
              <a:t>Denatüre edici ajanlara karşı daha dirençlidirler</a:t>
            </a:r>
            <a:r>
              <a:rPr lang="tr-TR" sz="2000" dirty="0" smtClean="0">
                <a:solidFill>
                  <a:schemeClr val="tx1">
                    <a:lumMod val="85000"/>
                    <a:lumOff val="15000"/>
                  </a:schemeClr>
                </a:solidFill>
                <a:latin typeface="Times New Roman" pitchFamily="18" charset="0"/>
                <a:cs typeface="Times New Roman" pitchFamily="18" charset="0"/>
              </a:rPr>
              <a:t>.</a:t>
            </a:r>
            <a:endParaRPr lang="en-US" sz="2000" dirty="0">
              <a:solidFill>
                <a:schemeClr val="tx1">
                  <a:lumMod val="85000"/>
                  <a:lumOff val="15000"/>
                </a:schemeClr>
              </a:solidFill>
              <a:latin typeface="Times New Roman" pitchFamily="18" charset="0"/>
              <a:cs typeface="Times New Roman" pitchFamily="18" charset="0"/>
            </a:endParaRPr>
          </a:p>
          <a:p>
            <a:pPr lvl="0" algn="just">
              <a:lnSpc>
                <a:spcPct val="150000"/>
              </a:lnSpc>
              <a:buFont typeface="Wingdings" pitchFamily="2" charset="2"/>
              <a:buChar char="Ø"/>
            </a:pPr>
            <a:r>
              <a:rPr lang="tr-TR" sz="2000" dirty="0">
                <a:solidFill>
                  <a:schemeClr val="tx1">
                    <a:lumMod val="85000"/>
                    <a:lumOff val="15000"/>
                  </a:schemeClr>
                </a:solidFill>
                <a:latin typeface="Times New Roman" pitchFamily="18" charset="0"/>
                <a:cs typeface="Times New Roman" pitchFamily="18" charset="0"/>
              </a:rPr>
              <a:t>Uygun olmayan şartlarda çoğalabildiklerinden, genel bir direnç mekanizmasına sahiptirler.</a:t>
            </a:r>
            <a:endParaRPr lang="en-US" sz="2000" dirty="0">
              <a:solidFill>
                <a:schemeClr val="tx1">
                  <a:lumMod val="85000"/>
                  <a:lumOff val="15000"/>
                </a:schemeClr>
              </a:solidFill>
              <a:latin typeface="Times New Roman" pitchFamily="18" charset="0"/>
              <a:cs typeface="Times New Roman" pitchFamily="18" charset="0"/>
            </a:endParaRPr>
          </a:p>
          <a:p>
            <a:endParaRPr lang="en-US" dirty="0">
              <a:solidFill>
                <a:schemeClr val="tx1">
                  <a:lumMod val="85000"/>
                  <a:lumOff val="15000"/>
                </a:schemeClr>
              </a:solidFill>
            </a:endParaRPr>
          </a:p>
        </p:txBody>
      </p:sp>
      <p:sp>
        <p:nvSpPr>
          <p:cNvPr id="2" name="Başlık 1"/>
          <p:cNvSpPr>
            <a:spLocks noGrp="1"/>
          </p:cNvSpPr>
          <p:nvPr>
            <p:ph type="title"/>
          </p:nvPr>
        </p:nvSpPr>
        <p:spPr/>
        <p:txBody>
          <a:bodyPr>
            <a:noAutofit/>
          </a:bodyPr>
          <a:lstStyle/>
          <a:p>
            <a:r>
              <a:rPr lang="tr-TR" sz="2800" b="1" dirty="0">
                <a:solidFill>
                  <a:srgbClr val="FFC000"/>
                </a:solidFill>
                <a:latin typeface="Times New Roman" pitchFamily="18" charset="0"/>
                <a:cs typeface="Times New Roman" pitchFamily="18" charset="0"/>
              </a:rPr>
              <a:t>Endüstriyel alanda, özellikle </a:t>
            </a:r>
            <a:r>
              <a:rPr lang="tr-TR" sz="2800" b="1" dirty="0" err="1">
                <a:solidFill>
                  <a:srgbClr val="FFC000"/>
                </a:solidFill>
                <a:latin typeface="Times New Roman" pitchFamily="18" charset="0"/>
                <a:cs typeface="Times New Roman" pitchFamily="18" charset="0"/>
              </a:rPr>
              <a:t>enzimatik</a:t>
            </a:r>
            <a:r>
              <a:rPr lang="tr-TR" sz="2800" b="1" dirty="0">
                <a:solidFill>
                  <a:srgbClr val="FFC000"/>
                </a:solidFill>
                <a:latin typeface="Times New Roman" pitchFamily="18" charset="0"/>
                <a:cs typeface="Times New Roman" pitchFamily="18" charset="0"/>
              </a:rPr>
              <a:t> ve biyokimyasal reaksiyonlarda kullanılan </a:t>
            </a:r>
            <a:r>
              <a:rPr lang="tr-TR" sz="2800" b="1" dirty="0" err="1">
                <a:solidFill>
                  <a:srgbClr val="FFC000"/>
                </a:solidFill>
                <a:latin typeface="Times New Roman" pitchFamily="18" charset="0"/>
                <a:cs typeface="Times New Roman" pitchFamily="18" charset="0"/>
              </a:rPr>
              <a:t>termofilik</a:t>
            </a:r>
            <a:r>
              <a:rPr lang="tr-TR" sz="2800" b="1" dirty="0">
                <a:solidFill>
                  <a:srgbClr val="FFC000"/>
                </a:solidFill>
                <a:latin typeface="Times New Roman" pitchFamily="18" charset="0"/>
                <a:cs typeface="Times New Roman" pitchFamily="18" charset="0"/>
              </a:rPr>
              <a:t> enzimler şu özelliklere sahiptir </a:t>
            </a:r>
            <a:endParaRPr lang="en-US" sz="2800"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3</a:t>
            </a:fld>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2067" y="2420888"/>
            <a:ext cx="4996077" cy="3816424"/>
          </a:xfrm>
        </p:spPr>
        <p:txBody>
          <a:bodyPr>
            <a:normAutofit/>
          </a:bodyPr>
          <a:lstStyle/>
          <a:p>
            <a:pPr algn="just">
              <a:lnSpc>
                <a:spcPct val="150000"/>
              </a:lnSpc>
              <a:spcAft>
                <a:spcPts val="1200"/>
              </a:spcAft>
              <a:buFont typeface="Wingdings" pitchFamily="2" charset="2"/>
              <a:buChar char="Ø"/>
            </a:pPr>
            <a:r>
              <a:rPr lang="tr-TR" sz="2000" dirty="0">
                <a:solidFill>
                  <a:schemeClr val="tx1">
                    <a:lumMod val="85000"/>
                    <a:lumOff val="15000"/>
                  </a:schemeClr>
                </a:solidFill>
                <a:latin typeface="Times New Roman" pitchFamily="18" charset="0"/>
                <a:cs typeface="Times New Roman" pitchFamily="18" charset="0"/>
              </a:rPr>
              <a:t>Enzimler, canlı organizmadaki biyokimyasal reaksiyonları </a:t>
            </a:r>
            <a:r>
              <a:rPr lang="tr-TR" sz="2000" dirty="0" smtClean="0">
                <a:solidFill>
                  <a:schemeClr val="tx1">
                    <a:lumMod val="85000"/>
                    <a:lumOff val="15000"/>
                  </a:schemeClr>
                </a:solidFill>
                <a:latin typeface="Times New Roman" pitchFamily="18" charset="0"/>
                <a:cs typeface="Times New Roman" pitchFamily="18" charset="0"/>
              </a:rPr>
              <a:t>katalizleyen </a:t>
            </a:r>
            <a:r>
              <a:rPr lang="tr-TR" sz="2000" dirty="0">
                <a:solidFill>
                  <a:schemeClr val="tx1">
                    <a:lumMod val="85000"/>
                    <a:lumOff val="15000"/>
                  </a:schemeClr>
                </a:solidFill>
                <a:latin typeface="Times New Roman" pitchFamily="18" charset="0"/>
                <a:cs typeface="Times New Roman" pitchFamily="18" charset="0"/>
              </a:rPr>
              <a:t>ve protein yapısında olan </a:t>
            </a:r>
            <a:r>
              <a:rPr lang="tr-TR" sz="2000" dirty="0" smtClean="0">
                <a:solidFill>
                  <a:schemeClr val="tx1">
                    <a:lumMod val="85000"/>
                    <a:lumOff val="15000"/>
                  </a:schemeClr>
                </a:solidFill>
                <a:latin typeface="Times New Roman" pitchFamily="18" charset="0"/>
                <a:cs typeface="Times New Roman" pitchFamily="18" charset="0"/>
              </a:rPr>
              <a:t>biyokatalizörlerdir.</a:t>
            </a:r>
          </a:p>
        </p:txBody>
      </p:sp>
      <p:sp>
        <p:nvSpPr>
          <p:cNvPr id="2" name="Başlık 1"/>
          <p:cNvSpPr>
            <a:spLocks noGrp="1"/>
          </p:cNvSpPr>
          <p:nvPr>
            <p:ph type="title"/>
          </p:nvPr>
        </p:nvSpPr>
        <p:spPr/>
        <p:txBody>
          <a:bodyPr>
            <a:normAutofit/>
          </a:bodyPr>
          <a:lstStyle/>
          <a:p>
            <a:r>
              <a:rPr lang="tr-TR" sz="2800" b="1" dirty="0" smtClean="0">
                <a:solidFill>
                  <a:srgbClr val="FFC000"/>
                </a:solidFill>
                <a:latin typeface="Times New Roman" pitchFamily="18" charset="0"/>
                <a:cs typeface="Times New Roman" pitchFamily="18" charset="0"/>
              </a:rPr>
              <a:t>Enzim</a:t>
            </a:r>
            <a:endParaRPr lang="en-US" sz="2800"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4</a:t>
            </a:fld>
            <a:endParaRPr lang="en-US" dirty="0">
              <a:latin typeface="Times New Roman" pitchFamily="18" charset="0"/>
              <a:cs typeface="Times New Roman" pitchFamily="18" charset="0"/>
            </a:endParaRPr>
          </a:p>
        </p:txBody>
      </p:sp>
      <p:pic>
        <p:nvPicPr>
          <p:cNvPr id="3074" name="Picture 2" descr="C:\Users\User\Desktop\enzimler_tepkimelerin_aktivasyon_enerjisini_dusuru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39642" y="2564904"/>
            <a:ext cx="2880830" cy="28083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2067" y="2564904"/>
            <a:ext cx="7372341" cy="1800201"/>
          </a:xfrm>
        </p:spPr>
        <p:txBody>
          <a:bodyPr/>
          <a:lstStyle/>
          <a:p>
            <a:pPr algn="just">
              <a:lnSpc>
                <a:spcPct val="150000"/>
              </a:lnSpc>
              <a:buFont typeface="Wingdings" pitchFamily="2" charset="2"/>
              <a:buChar char="Ø"/>
            </a:pPr>
            <a:r>
              <a:rPr lang="tr-TR" sz="2000" dirty="0" err="1" smtClean="0">
                <a:solidFill>
                  <a:schemeClr val="tx1">
                    <a:lumMod val="85000"/>
                    <a:lumOff val="15000"/>
                  </a:schemeClr>
                </a:solidFill>
                <a:latin typeface="Times New Roman" pitchFamily="18" charset="0"/>
                <a:cs typeface="Times New Roman" pitchFamily="18" charset="0"/>
              </a:rPr>
              <a:t>Enzimatik</a:t>
            </a:r>
            <a:r>
              <a:rPr lang="tr-TR" sz="2000" dirty="0" smtClean="0">
                <a:solidFill>
                  <a:schemeClr val="tx1">
                    <a:lumMod val="85000"/>
                    <a:lumOff val="15000"/>
                  </a:schemeClr>
                </a:solidFill>
                <a:latin typeface="Times New Roman" pitchFamily="18" charset="0"/>
                <a:cs typeface="Times New Roman" pitchFamily="18" charset="0"/>
              </a:rPr>
              <a:t> reaksiyonların hızlarını; </a:t>
            </a:r>
            <a:r>
              <a:rPr lang="tr-TR" sz="2000" dirty="0" smtClean="0">
                <a:solidFill>
                  <a:srgbClr val="00B050"/>
                </a:solidFill>
                <a:latin typeface="Times New Roman" pitchFamily="18" charset="0"/>
                <a:cs typeface="Times New Roman" pitchFamily="18" charset="0"/>
              </a:rPr>
              <a:t>sıcaklık, </a:t>
            </a:r>
            <a:r>
              <a:rPr lang="tr-TR" sz="2000" dirty="0" err="1" smtClean="0">
                <a:solidFill>
                  <a:srgbClr val="00B050"/>
                </a:solidFill>
                <a:latin typeface="Times New Roman" pitchFamily="18" charset="0"/>
                <a:cs typeface="Times New Roman" pitchFamily="18" charset="0"/>
              </a:rPr>
              <a:t>pH</a:t>
            </a:r>
            <a:r>
              <a:rPr lang="tr-TR" sz="2000" dirty="0" smtClean="0">
                <a:solidFill>
                  <a:schemeClr val="tx1">
                    <a:lumMod val="85000"/>
                    <a:lumOff val="15000"/>
                  </a:schemeClr>
                </a:solidFill>
                <a:latin typeface="Times New Roman" pitchFamily="18" charset="0"/>
                <a:cs typeface="Times New Roman" pitchFamily="18" charset="0"/>
              </a:rPr>
              <a:t>, </a:t>
            </a:r>
            <a:r>
              <a:rPr lang="tr-TR" sz="2000" dirty="0" smtClean="0">
                <a:solidFill>
                  <a:srgbClr val="00B050"/>
                </a:solidFill>
                <a:latin typeface="Times New Roman" pitchFamily="18" charset="0"/>
                <a:cs typeface="Times New Roman" pitchFamily="18" charset="0"/>
              </a:rPr>
              <a:t>zaman</a:t>
            </a:r>
            <a:r>
              <a:rPr lang="tr-TR" sz="2000" dirty="0" smtClean="0">
                <a:solidFill>
                  <a:schemeClr val="tx1">
                    <a:lumMod val="85000"/>
                    <a:lumOff val="15000"/>
                  </a:schemeClr>
                </a:solidFill>
                <a:latin typeface="Times New Roman" pitchFamily="18" charset="0"/>
                <a:cs typeface="Times New Roman" pitchFamily="18" charset="0"/>
              </a:rPr>
              <a:t>, </a:t>
            </a:r>
            <a:r>
              <a:rPr lang="tr-TR" sz="2000" dirty="0" err="1" smtClean="0">
                <a:solidFill>
                  <a:srgbClr val="00B050"/>
                </a:solidFill>
                <a:latin typeface="Times New Roman" pitchFamily="18" charset="0"/>
                <a:cs typeface="Times New Roman" pitchFamily="18" charset="0"/>
              </a:rPr>
              <a:t>substrat</a:t>
            </a:r>
            <a:r>
              <a:rPr lang="tr-TR" sz="2000" dirty="0" smtClean="0">
                <a:solidFill>
                  <a:srgbClr val="00B050"/>
                </a:solidFill>
                <a:latin typeface="Times New Roman" pitchFamily="18" charset="0"/>
                <a:cs typeface="Times New Roman" pitchFamily="18" charset="0"/>
              </a:rPr>
              <a:t> </a:t>
            </a:r>
            <a:r>
              <a:rPr lang="tr-TR" sz="2000" dirty="0" err="1" smtClean="0">
                <a:solidFill>
                  <a:srgbClr val="00B050"/>
                </a:solidFill>
                <a:latin typeface="Times New Roman" pitchFamily="18" charset="0"/>
                <a:cs typeface="Times New Roman" pitchFamily="18" charset="0"/>
              </a:rPr>
              <a:t>konsantrasiyonu</a:t>
            </a:r>
            <a:r>
              <a:rPr lang="tr-TR" sz="2000" dirty="0" smtClean="0">
                <a:solidFill>
                  <a:schemeClr val="tx1">
                    <a:lumMod val="85000"/>
                    <a:lumOff val="15000"/>
                  </a:schemeClr>
                </a:solidFill>
                <a:latin typeface="Times New Roman" pitchFamily="18" charset="0"/>
                <a:cs typeface="Times New Roman" pitchFamily="18" charset="0"/>
              </a:rPr>
              <a:t>, </a:t>
            </a:r>
            <a:r>
              <a:rPr lang="tr-TR" sz="2000" dirty="0" smtClean="0">
                <a:solidFill>
                  <a:srgbClr val="00B050"/>
                </a:solidFill>
                <a:latin typeface="Times New Roman" pitchFamily="18" charset="0"/>
                <a:cs typeface="Times New Roman" pitchFamily="18" charset="0"/>
              </a:rPr>
              <a:t>enzim konsantrasyonu ve inhibitör </a:t>
            </a:r>
            <a:r>
              <a:rPr lang="tr-TR" sz="2000" dirty="0" smtClean="0">
                <a:solidFill>
                  <a:schemeClr val="tx1">
                    <a:lumMod val="85000"/>
                    <a:lumOff val="15000"/>
                  </a:schemeClr>
                </a:solidFill>
                <a:latin typeface="Times New Roman" pitchFamily="18" charset="0"/>
                <a:cs typeface="Times New Roman" pitchFamily="18" charset="0"/>
              </a:rPr>
              <a:t>gibi faktörler etkilemektedir.</a:t>
            </a:r>
            <a:endParaRPr lang="en-US" sz="2000" dirty="0" smtClean="0">
              <a:solidFill>
                <a:schemeClr val="tx1">
                  <a:lumMod val="85000"/>
                  <a:lumOff val="15000"/>
                </a:schemeClr>
              </a:solidFill>
              <a:latin typeface="Times New Roman" pitchFamily="18" charset="0"/>
              <a:cs typeface="Times New Roman" pitchFamily="18" charset="0"/>
            </a:endParaRPr>
          </a:p>
          <a:p>
            <a:endParaRPr lang="en-US" dirty="0"/>
          </a:p>
        </p:txBody>
      </p:sp>
      <p:sp>
        <p:nvSpPr>
          <p:cNvPr id="2" name="Başlık 1"/>
          <p:cNvSpPr>
            <a:spLocks noGrp="1"/>
          </p:cNvSpPr>
          <p:nvPr>
            <p:ph type="title"/>
          </p:nvPr>
        </p:nvSpPr>
        <p:spPr/>
        <p:txBody>
          <a:bodyPr/>
          <a:lstStyle/>
          <a:p>
            <a:endParaRPr lang="en-US" dirty="0"/>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5</a:t>
            </a:fld>
            <a:endParaRPr lang="en-US" dirty="0">
              <a:latin typeface="Times New Roman" pitchFamily="18" charset="0"/>
              <a:cs typeface="Times New Roman" pitchFamily="18" charset="0"/>
            </a:endParaRPr>
          </a:p>
        </p:txBody>
      </p:sp>
      <p:pic>
        <p:nvPicPr>
          <p:cNvPr id="2050" name="Picture 2" descr="C:\Users\User\Desktop\biobook_flow_5a.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4293096"/>
            <a:ext cx="6552728" cy="2209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just">
              <a:lnSpc>
                <a:spcPct val="150000"/>
              </a:lnSpc>
              <a:buNone/>
            </a:pPr>
            <a:r>
              <a:rPr lang="tr-TR" sz="2000" dirty="0">
                <a:solidFill>
                  <a:schemeClr val="tx1">
                    <a:lumMod val="85000"/>
                    <a:lumOff val="15000"/>
                  </a:schemeClr>
                </a:solidFill>
                <a:latin typeface="Times New Roman" pitchFamily="18" charset="0"/>
                <a:cs typeface="Times New Roman" pitchFamily="18" charset="0"/>
              </a:rPr>
              <a:t>Enzimler tarafından </a:t>
            </a:r>
            <a:r>
              <a:rPr lang="tr-TR" sz="2000" dirty="0" err="1">
                <a:solidFill>
                  <a:schemeClr val="tx1">
                    <a:lumMod val="85000"/>
                    <a:lumOff val="15000"/>
                  </a:schemeClr>
                </a:solidFill>
                <a:latin typeface="Times New Roman" pitchFamily="18" charset="0"/>
                <a:cs typeface="Times New Roman" pitchFamily="18" charset="0"/>
              </a:rPr>
              <a:t>katalizlenen</a:t>
            </a:r>
            <a:r>
              <a:rPr lang="tr-TR" sz="2000" dirty="0">
                <a:solidFill>
                  <a:schemeClr val="tx1">
                    <a:lumMod val="85000"/>
                    <a:lumOff val="15000"/>
                  </a:schemeClr>
                </a:solidFill>
                <a:latin typeface="Times New Roman" pitchFamily="18" charset="0"/>
                <a:cs typeface="Times New Roman" pitchFamily="18" charset="0"/>
              </a:rPr>
              <a:t> </a:t>
            </a:r>
            <a:r>
              <a:rPr lang="tr-TR" sz="2000" dirty="0" smtClean="0">
                <a:solidFill>
                  <a:schemeClr val="tx1">
                    <a:lumMod val="85000"/>
                    <a:lumOff val="15000"/>
                  </a:schemeClr>
                </a:solidFill>
                <a:latin typeface="Times New Roman" pitchFamily="18" charset="0"/>
                <a:cs typeface="Times New Roman" pitchFamily="18" charset="0"/>
              </a:rPr>
              <a:t>kimyasal reaksiyonların bilimine </a:t>
            </a:r>
            <a:r>
              <a:rPr lang="tr-TR" sz="2000" dirty="0">
                <a:solidFill>
                  <a:schemeClr val="tx1">
                    <a:lumMod val="85000"/>
                    <a:lumOff val="15000"/>
                  </a:schemeClr>
                </a:solidFill>
                <a:latin typeface="Times New Roman" pitchFamily="18" charset="0"/>
                <a:cs typeface="Times New Roman" pitchFamily="18" charset="0"/>
              </a:rPr>
              <a:t>“Enzim kinetiği” denir. Enzim kinetiğinde </a:t>
            </a:r>
            <a:r>
              <a:rPr lang="tr-TR" sz="2000" dirty="0" smtClean="0">
                <a:solidFill>
                  <a:schemeClr val="tx1">
                    <a:lumMod val="85000"/>
                    <a:lumOff val="15000"/>
                  </a:schemeClr>
                </a:solidFill>
                <a:latin typeface="Times New Roman" pitchFamily="18" charset="0"/>
                <a:cs typeface="Times New Roman" pitchFamily="18" charset="0"/>
              </a:rPr>
              <a:t>reaksiyon hızı ölçülür </a:t>
            </a:r>
            <a:r>
              <a:rPr lang="tr-TR" sz="2000" dirty="0">
                <a:solidFill>
                  <a:schemeClr val="tx1">
                    <a:lumMod val="85000"/>
                    <a:lumOff val="15000"/>
                  </a:schemeClr>
                </a:solidFill>
                <a:latin typeface="Times New Roman" pitchFamily="18" charset="0"/>
                <a:cs typeface="Times New Roman" pitchFamily="18" charset="0"/>
              </a:rPr>
              <a:t>ve reaksiyon şartlarını değiştirmenin etkisi araştırılır. </a:t>
            </a:r>
            <a:endParaRPr lang="en-US" sz="2000" dirty="0">
              <a:solidFill>
                <a:schemeClr val="tx1">
                  <a:lumMod val="85000"/>
                  <a:lumOff val="15000"/>
                </a:schemeClr>
              </a:solidFill>
              <a:latin typeface="Times New Roman" pitchFamily="18" charset="0"/>
              <a:cs typeface="Times New Roman" pitchFamily="18" charset="0"/>
            </a:endParaRPr>
          </a:p>
        </p:txBody>
      </p:sp>
      <p:sp>
        <p:nvSpPr>
          <p:cNvPr id="2" name="Başlık 1"/>
          <p:cNvSpPr>
            <a:spLocks noGrp="1"/>
          </p:cNvSpPr>
          <p:nvPr>
            <p:ph type="title"/>
          </p:nvPr>
        </p:nvSpPr>
        <p:spPr/>
        <p:txBody>
          <a:bodyPr>
            <a:normAutofit/>
          </a:bodyPr>
          <a:lstStyle/>
          <a:p>
            <a:r>
              <a:rPr lang="tr-TR" sz="2800" b="1" dirty="0" smtClean="0">
                <a:solidFill>
                  <a:srgbClr val="FFC000"/>
                </a:solidFill>
                <a:latin typeface="Times New Roman" pitchFamily="18" charset="0"/>
                <a:cs typeface="Times New Roman" pitchFamily="18" charset="0"/>
              </a:rPr>
              <a:t>Enzim kinetiği</a:t>
            </a:r>
            <a:endParaRPr lang="en-US" sz="2800"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6</a:t>
            </a:fld>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İçerik Yer Tutucusu 2"/>
              <p:cNvSpPr>
                <a:spLocks noGrp="1"/>
              </p:cNvSpPr>
              <p:nvPr>
                <p:ph idx="1"/>
              </p:nvPr>
            </p:nvSpPr>
            <p:spPr>
              <a:xfrm>
                <a:off x="467544" y="2348880"/>
                <a:ext cx="8208911" cy="3777284"/>
              </a:xfrm>
            </p:spPr>
            <p:txBody>
              <a:bodyPr/>
              <a:lstStyle/>
              <a:p>
                <a:pPr marL="0" indent="0">
                  <a:buNone/>
                </a:pPr>
                <a:endParaRPr lang="tr-TR" i="1" dirty="0" smtClean="0">
                  <a:solidFill>
                    <a:schemeClr val="tx1">
                      <a:lumMod val="85000"/>
                      <a:lumOff val="15000"/>
                    </a:schemeClr>
                  </a:solidFill>
                  <a:latin typeface="Times New Roman" pitchFamily="18" charset="0"/>
                  <a:cs typeface="Times New Roman" pitchFamily="18" charset="0"/>
                </a:endParaRPr>
              </a:p>
              <a:p>
                <a:pPr marL="0" indent="0" algn="ctr">
                  <a:buNone/>
                </a:pPr>
                <a:r>
                  <a:rPr lang="tr-TR" sz="2000" dirty="0" smtClean="0">
                    <a:solidFill>
                      <a:schemeClr val="tx1">
                        <a:lumMod val="85000"/>
                        <a:lumOff val="15000"/>
                      </a:schemeClr>
                    </a:solidFill>
                    <a:latin typeface="Times New Roman" pitchFamily="18" charset="0"/>
                    <a:cs typeface="Times New Roman" pitchFamily="18" charset="0"/>
                  </a:rPr>
                  <a:t>(</a:t>
                </a:r>
                <a:r>
                  <a:rPr lang="tr-TR" sz="2000" dirty="0">
                    <a:solidFill>
                      <a:schemeClr val="tx1">
                        <a:lumMod val="85000"/>
                        <a:lumOff val="15000"/>
                      </a:schemeClr>
                    </a:solidFill>
                    <a:latin typeface="Times New Roman" pitchFamily="18" charset="0"/>
                    <a:cs typeface="Times New Roman" pitchFamily="18" charset="0"/>
                  </a:rPr>
                  <a:t>Michaelis–</a:t>
                </a:r>
                <a:r>
                  <a:rPr lang="tr-TR" sz="2000" dirty="0" err="1">
                    <a:solidFill>
                      <a:schemeClr val="tx1">
                        <a:lumMod val="85000"/>
                        <a:lumOff val="15000"/>
                      </a:schemeClr>
                    </a:solidFill>
                    <a:latin typeface="Times New Roman" pitchFamily="18" charset="0"/>
                    <a:cs typeface="Times New Roman" pitchFamily="18" charset="0"/>
                  </a:rPr>
                  <a:t>Menten</a:t>
                </a:r>
                <a:r>
                  <a:rPr lang="tr-TR" sz="2000" dirty="0">
                    <a:solidFill>
                      <a:schemeClr val="tx1">
                        <a:lumMod val="85000"/>
                        <a:lumOff val="15000"/>
                      </a:schemeClr>
                    </a:solidFill>
                    <a:latin typeface="Times New Roman" pitchFamily="18" charset="0"/>
                    <a:cs typeface="Times New Roman" pitchFamily="18" charset="0"/>
                  </a:rPr>
                  <a:t> denklemi</a:t>
                </a:r>
                <a:r>
                  <a:rPr lang="tr-TR" sz="2000" dirty="0" smtClean="0">
                    <a:solidFill>
                      <a:schemeClr val="tx1">
                        <a:lumMod val="85000"/>
                        <a:lumOff val="15000"/>
                      </a:schemeClr>
                    </a:solidFill>
                    <a:latin typeface="Times New Roman" pitchFamily="18" charset="0"/>
                    <a:cs typeface="Times New Roman" pitchFamily="18" charset="0"/>
                  </a:rPr>
                  <a:t>)                      Michaelis–</a:t>
                </a:r>
                <a:r>
                  <a:rPr lang="tr-TR" sz="2000" dirty="0" err="1" smtClean="0">
                    <a:solidFill>
                      <a:schemeClr val="tx1">
                        <a:lumMod val="85000"/>
                        <a:lumOff val="15000"/>
                      </a:schemeClr>
                    </a:solidFill>
                    <a:latin typeface="Times New Roman" pitchFamily="18" charset="0"/>
                    <a:cs typeface="Times New Roman" pitchFamily="18" charset="0"/>
                  </a:rPr>
                  <a:t>Menten</a:t>
                </a:r>
                <a:r>
                  <a:rPr lang="tr-TR" sz="2000" dirty="0" smtClean="0">
                    <a:solidFill>
                      <a:schemeClr val="tx1">
                        <a:lumMod val="85000"/>
                        <a:lumOff val="15000"/>
                      </a:schemeClr>
                    </a:solidFill>
                    <a:latin typeface="Times New Roman" pitchFamily="18" charset="0"/>
                    <a:cs typeface="Times New Roman" pitchFamily="18" charset="0"/>
                  </a:rPr>
                  <a:t> </a:t>
                </a:r>
                <a:r>
                  <a:rPr lang="tr-TR" sz="2000" dirty="0">
                    <a:solidFill>
                      <a:schemeClr val="tx1">
                        <a:lumMod val="85000"/>
                        <a:lumOff val="15000"/>
                      </a:schemeClr>
                    </a:solidFill>
                    <a:latin typeface="Times New Roman" pitchFamily="18" charset="0"/>
                    <a:cs typeface="Times New Roman" pitchFamily="18" charset="0"/>
                  </a:rPr>
                  <a:t>grafiği</a:t>
                </a:r>
                <a:endParaRPr lang="en-US" sz="2000" dirty="0">
                  <a:solidFill>
                    <a:schemeClr val="tx1">
                      <a:lumMod val="85000"/>
                      <a:lumOff val="15000"/>
                    </a:schemeClr>
                  </a:solidFill>
                  <a:latin typeface="Times New Roman" pitchFamily="18" charset="0"/>
                  <a:cs typeface="Times New Roman" pitchFamily="18" charset="0"/>
                </a:endParaRPr>
              </a:p>
              <a:p>
                <a:pPr marL="0" indent="0">
                  <a:buNone/>
                </a:pPr>
                <a:endParaRPr lang="en-US" sz="2000" dirty="0"/>
              </a:p>
              <a:p>
                <a:pPr marL="0" indent="0">
                  <a:buNone/>
                </a:pPr>
                <a:endParaRPr lang="tr-TR" i="1" dirty="0">
                  <a:solidFill>
                    <a:schemeClr val="tx1">
                      <a:lumMod val="85000"/>
                      <a:lumOff val="15000"/>
                    </a:schemeClr>
                  </a:solidFill>
                  <a:latin typeface="Times New Roman" pitchFamily="18" charset="0"/>
                  <a:cs typeface="Times New Roman" pitchFamily="18" charset="0"/>
                </a:endParaRPr>
              </a:p>
              <a:p>
                <a:pPr marL="0" indent="0">
                  <a:buNone/>
                </a:pPr>
                <a:r>
                  <a:rPr lang="tr-TR" sz="2800" i="1" dirty="0" smtClean="0">
                    <a:solidFill>
                      <a:schemeClr val="tx1">
                        <a:lumMod val="85000"/>
                        <a:lumOff val="15000"/>
                      </a:schemeClr>
                    </a:solidFill>
                    <a:latin typeface="Times New Roman" pitchFamily="18" charset="0"/>
                    <a:cs typeface="Times New Roman" pitchFamily="18" charset="0"/>
                  </a:rPr>
                  <a:t>        </a:t>
                </a:r>
                <a:r>
                  <a:rPr lang="en-US" sz="2800" i="1" dirty="0" smtClean="0">
                    <a:solidFill>
                      <a:schemeClr val="tx1">
                        <a:lumMod val="85000"/>
                        <a:lumOff val="15000"/>
                      </a:schemeClr>
                    </a:solidFill>
                    <a:latin typeface="Times New Roman" pitchFamily="18" charset="0"/>
                    <a:cs typeface="Times New Roman" pitchFamily="18" charset="0"/>
                  </a:rPr>
                  <a:t>V</a:t>
                </a:r>
                <a:r>
                  <a:rPr lang="en-US" sz="2800" baseline="-25000" dirty="0" smtClean="0">
                    <a:solidFill>
                      <a:schemeClr val="tx1">
                        <a:lumMod val="85000"/>
                        <a:lumOff val="15000"/>
                      </a:schemeClr>
                    </a:solidFill>
                    <a:latin typeface="Times New Roman" pitchFamily="18" charset="0"/>
                    <a:cs typeface="Times New Roman" pitchFamily="18" charset="0"/>
                  </a:rPr>
                  <a:t>0</a:t>
                </a:r>
                <a:r>
                  <a:rPr lang="tr-TR" sz="2800" baseline="-25000" dirty="0" smtClean="0">
                    <a:solidFill>
                      <a:schemeClr val="tx1">
                        <a:lumMod val="85000"/>
                        <a:lumOff val="15000"/>
                      </a:schemeClr>
                    </a:solidFill>
                    <a:latin typeface="Times New Roman" pitchFamily="18" charset="0"/>
                    <a:cs typeface="Times New Roman" pitchFamily="18" charset="0"/>
                  </a:rPr>
                  <a:t> </a:t>
                </a:r>
                <a:r>
                  <a:rPr lang="en-US" sz="2800" dirty="0" smtClean="0">
                    <a:solidFill>
                      <a:schemeClr val="tx1">
                        <a:lumMod val="85000"/>
                        <a:lumOff val="15000"/>
                      </a:schemeClr>
                    </a:solidFill>
                    <a:latin typeface="Times New Roman" pitchFamily="18" charset="0"/>
                    <a:cs typeface="Times New Roman" pitchFamily="18" charset="0"/>
                  </a:rPr>
                  <a:t>=  </a:t>
                </a:r>
                <a14:m>
                  <m:oMath xmlns:m="http://schemas.openxmlformats.org/officeDocument/2006/math">
                    <m:f>
                      <m:fPr>
                        <m:ctrlPr>
                          <a:rPr lang="en-US" sz="2800" i="1">
                            <a:solidFill>
                              <a:schemeClr val="tx1">
                                <a:lumMod val="85000"/>
                                <a:lumOff val="15000"/>
                              </a:schemeClr>
                            </a:solidFill>
                            <a:latin typeface="Cambria Math"/>
                          </a:rPr>
                        </m:ctrlPr>
                      </m:fPr>
                      <m:num>
                        <m:r>
                          <m:rPr>
                            <m:sty m:val="p"/>
                          </m:rPr>
                          <a:rPr lang="en-US" sz="2800">
                            <a:solidFill>
                              <a:schemeClr val="tx1">
                                <a:lumMod val="85000"/>
                                <a:lumOff val="15000"/>
                              </a:schemeClr>
                            </a:solidFill>
                            <a:latin typeface="Cambria Math"/>
                          </a:rPr>
                          <m:t>V</m:t>
                        </m:r>
                        <m:r>
                          <m:rPr>
                            <m:sty m:val="p"/>
                          </m:rPr>
                          <a:rPr lang="en-US" sz="2800" baseline="-25000">
                            <a:solidFill>
                              <a:schemeClr val="tx1">
                                <a:lumMod val="85000"/>
                                <a:lumOff val="15000"/>
                              </a:schemeClr>
                            </a:solidFill>
                            <a:latin typeface="Cambria Math"/>
                          </a:rPr>
                          <m:t>max</m:t>
                        </m:r>
                        <m:r>
                          <a:rPr lang="en-US" sz="2800" i="1">
                            <a:solidFill>
                              <a:schemeClr val="tx1">
                                <a:lumMod val="85000"/>
                                <a:lumOff val="15000"/>
                              </a:schemeClr>
                            </a:solidFill>
                            <a:latin typeface="Cambria Math"/>
                          </a:rPr>
                          <m:t>  </m:t>
                        </m:r>
                        <m:d>
                          <m:dPr>
                            <m:begChr m:val="["/>
                            <m:endChr m:val="]"/>
                            <m:ctrlPr>
                              <a:rPr lang="en-US" sz="2800" i="1">
                                <a:solidFill>
                                  <a:schemeClr val="tx1">
                                    <a:lumMod val="85000"/>
                                    <a:lumOff val="15000"/>
                                  </a:schemeClr>
                                </a:solidFill>
                                <a:latin typeface="Cambria Math"/>
                              </a:rPr>
                            </m:ctrlPr>
                          </m:dPr>
                          <m:e>
                            <m:r>
                              <a:rPr lang="en-US" sz="2800" i="1">
                                <a:solidFill>
                                  <a:schemeClr val="tx1">
                                    <a:lumMod val="85000"/>
                                    <a:lumOff val="15000"/>
                                  </a:schemeClr>
                                </a:solidFill>
                                <a:latin typeface="Cambria Math"/>
                              </a:rPr>
                              <m:t>𝑆</m:t>
                            </m:r>
                          </m:e>
                        </m:d>
                      </m:num>
                      <m:den>
                        <m:r>
                          <a:rPr lang="en-US" sz="2800" i="1">
                            <a:solidFill>
                              <a:schemeClr val="tx1">
                                <a:lumMod val="85000"/>
                                <a:lumOff val="15000"/>
                              </a:schemeClr>
                            </a:solidFill>
                            <a:latin typeface="Cambria Math"/>
                          </a:rPr>
                          <m:t>𝐾𝑚</m:t>
                        </m:r>
                        <m:r>
                          <a:rPr lang="en-US" sz="2800" i="1">
                            <a:solidFill>
                              <a:schemeClr val="tx1">
                                <a:lumMod val="85000"/>
                                <a:lumOff val="15000"/>
                              </a:schemeClr>
                            </a:solidFill>
                            <a:latin typeface="Cambria Math"/>
                          </a:rPr>
                          <m:t> +  </m:t>
                        </m:r>
                        <m:d>
                          <m:dPr>
                            <m:begChr m:val="["/>
                            <m:endChr m:val="]"/>
                            <m:ctrlPr>
                              <a:rPr lang="en-US" sz="2800" i="1">
                                <a:solidFill>
                                  <a:schemeClr val="tx1">
                                    <a:lumMod val="85000"/>
                                    <a:lumOff val="15000"/>
                                  </a:schemeClr>
                                </a:solidFill>
                                <a:latin typeface="Cambria Math"/>
                              </a:rPr>
                            </m:ctrlPr>
                          </m:dPr>
                          <m:e>
                            <m:r>
                              <a:rPr lang="en-US" sz="2800" i="1">
                                <a:solidFill>
                                  <a:schemeClr val="tx1">
                                    <a:lumMod val="85000"/>
                                    <a:lumOff val="15000"/>
                                  </a:schemeClr>
                                </a:solidFill>
                                <a:latin typeface="Cambria Math"/>
                              </a:rPr>
                              <m:t>𝑆</m:t>
                            </m:r>
                          </m:e>
                        </m:d>
                      </m:den>
                    </m:f>
                  </m:oMath>
                </a14:m>
                <a:endParaRPr lang="tr-TR" sz="2800" dirty="0" smtClean="0">
                  <a:solidFill>
                    <a:schemeClr val="tx1">
                      <a:lumMod val="85000"/>
                      <a:lumOff val="15000"/>
                    </a:schemeClr>
                  </a:solidFill>
                  <a:latin typeface="Times New Roman" pitchFamily="18" charset="0"/>
                  <a:cs typeface="Times New Roman" pitchFamily="18" charset="0"/>
                </a:endParaRPr>
              </a:p>
            </p:txBody>
          </p:sp>
        </mc:Choice>
        <mc:Fallback>
          <p:sp>
            <p:nvSpPr>
              <p:cNvPr id="3" name="İçerik Yer Tutucusu 2"/>
              <p:cNvSpPr>
                <a:spLocks noGrp="1" noRot="1" noChangeAspect="1" noMove="1" noResize="1" noEditPoints="1" noAdjustHandles="1" noChangeArrowheads="1" noChangeShapeType="1" noTextEdit="1"/>
              </p:cNvSpPr>
              <p:nvPr>
                <p:ph idx="1"/>
              </p:nvPr>
            </p:nvSpPr>
            <p:spPr>
              <a:xfrm>
                <a:off x="467544" y="2348880"/>
                <a:ext cx="8208911" cy="3777284"/>
              </a:xfrm>
              <a:blipFill rotWithShape="1">
                <a:blip r:embed="rId2" cstate="print"/>
                <a:stretch>
                  <a:fillRect/>
                </a:stretch>
              </a:blipFill>
            </p:spPr>
            <p:txBody>
              <a:bodyPr/>
              <a:lstStyle/>
              <a:p>
                <a:r>
                  <a:rPr lang="en-US">
                    <a:noFill/>
                  </a:rPr>
                  <a:t> </a:t>
                </a:r>
              </a:p>
            </p:txBody>
          </p:sp>
        </mc:Fallback>
      </mc:AlternateContent>
      <p:sp>
        <p:nvSpPr>
          <p:cNvPr id="2" name="Başlık 1"/>
          <p:cNvSpPr>
            <a:spLocks noGrp="1"/>
          </p:cNvSpPr>
          <p:nvPr>
            <p:ph type="title"/>
          </p:nvPr>
        </p:nvSpPr>
        <p:spPr>
          <a:xfrm>
            <a:off x="3071802" y="4143380"/>
            <a:ext cx="2071702" cy="1018970"/>
          </a:xfrm>
        </p:spPr>
        <p:txBody>
          <a:bodyPr>
            <a:normAutofit/>
          </a:bodyPr>
          <a:lstStyle/>
          <a:p>
            <a:r>
              <a:rPr lang="en-US" sz="2000" b="1" dirty="0" smtClean="0">
                <a:solidFill>
                  <a:schemeClr val="tx1"/>
                </a:solidFill>
                <a:latin typeface="Arial Black" pitchFamily="34" charset="0"/>
              </a:rPr>
              <a:t>(Wikipedia)</a:t>
            </a:r>
            <a:endParaRPr lang="en-US" sz="2000" b="1" dirty="0">
              <a:solidFill>
                <a:schemeClr val="tx1"/>
              </a:solidFill>
              <a:latin typeface="Arial Black" pitchFamily="34"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7</a:t>
            </a:fld>
            <a:endParaRPr lang="en-US" dirty="0">
              <a:latin typeface="Times New Roman" pitchFamily="18" charset="0"/>
              <a:cs typeface="Times New Roman" pitchFamily="18" charset="0"/>
            </a:endParaRPr>
          </a:p>
        </p:txBody>
      </p:sp>
      <p:pic>
        <p:nvPicPr>
          <p:cNvPr id="5" name="Picture 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0072" y="3573016"/>
            <a:ext cx="3168352" cy="2232249"/>
          </a:xfrm>
          <a:prstGeom prst="rect">
            <a:avLst/>
          </a:prstGeom>
          <a:noFill/>
          <a:ln>
            <a:noFill/>
          </a:ln>
        </p:spPr>
      </p:pic>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İçerik Yer Tutucusu 2"/>
              <p:cNvSpPr>
                <a:spLocks noGrp="1"/>
              </p:cNvSpPr>
              <p:nvPr>
                <p:ph idx="1"/>
              </p:nvPr>
            </p:nvSpPr>
            <p:spPr>
              <a:xfrm>
                <a:off x="872067" y="2492896"/>
                <a:ext cx="7408333" cy="3633268"/>
              </a:xfrm>
            </p:spPr>
            <p:txBody>
              <a:bodyPr>
                <a:normAutofit lnSpcReduction="10000"/>
              </a:bodyPr>
              <a:lstStyle/>
              <a:p>
                <a:pPr marL="0" indent="0" algn="just">
                  <a:buNone/>
                </a:pPr>
                <a:r>
                  <a:rPr lang="tr-TR" sz="2000" dirty="0">
                    <a:solidFill>
                      <a:schemeClr val="tx1">
                        <a:lumMod val="85000"/>
                        <a:lumOff val="15000"/>
                      </a:schemeClr>
                    </a:solidFill>
                    <a:latin typeface="Times New Roman" pitchFamily="18" charset="0"/>
                    <a:cs typeface="Times New Roman" pitchFamily="18" charset="0"/>
                  </a:rPr>
                  <a:t>Michaelis-</a:t>
                </a:r>
                <a:r>
                  <a:rPr lang="tr-TR" sz="2000" dirty="0" err="1">
                    <a:solidFill>
                      <a:schemeClr val="tx1">
                        <a:lumMod val="85000"/>
                        <a:lumOff val="15000"/>
                      </a:schemeClr>
                    </a:solidFill>
                    <a:latin typeface="Times New Roman" pitchFamily="18" charset="0"/>
                    <a:cs typeface="Times New Roman" pitchFamily="18" charset="0"/>
                  </a:rPr>
                  <a:t>Menten</a:t>
                </a:r>
                <a:r>
                  <a:rPr lang="tr-TR" sz="2000" dirty="0">
                    <a:solidFill>
                      <a:schemeClr val="tx1">
                        <a:lumMod val="85000"/>
                        <a:lumOff val="15000"/>
                      </a:schemeClr>
                    </a:solidFill>
                    <a:latin typeface="Times New Roman" pitchFamily="18" charset="0"/>
                    <a:cs typeface="Times New Roman" pitchFamily="18" charset="0"/>
                  </a:rPr>
                  <a:t> denklemini tersine çevirip çarpanlarına ayırmakla elde edilen </a:t>
                </a:r>
                <a:r>
                  <a:rPr lang="tr-TR" sz="2000" i="1" dirty="0" err="1">
                    <a:solidFill>
                      <a:schemeClr val="tx1">
                        <a:lumMod val="85000"/>
                        <a:lumOff val="15000"/>
                      </a:schemeClr>
                    </a:solidFill>
                    <a:latin typeface="Times New Roman" pitchFamily="18" charset="0"/>
                    <a:cs typeface="Times New Roman" pitchFamily="18" charset="0"/>
                  </a:rPr>
                  <a:t>Lineweaver</a:t>
                </a:r>
                <a:r>
                  <a:rPr lang="tr-TR" sz="2000" i="1" dirty="0">
                    <a:solidFill>
                      <a:schemeClr val="tx1">
                        <a:lumMod val="85000"/>
                        <a:lumOff val="15000"/>
                      </a:schemeClr>
                    </a:solidFill>
                    <a:latin typeface="Times New Roman" pitchFamily="18" charset="0"/>
                    <a:cs typeface="Times New Roman" pitchFamily="18" charset="0"/>
                  </a:rPr>
                  <a:t>-Burk </a:t>
                </a:r>
                <a:r>
                  <a:rPr lang="tr-TR" sz="2000" dirty="0">
                    <a:solidFill>
                      <a:schemeClr val="tx1">
                        <a:lumMod val="85000"/>
                        <a:lumOff val="15000"/>
                      </a:schemeClr>
                    </a:solidFill>
                    <a:latin typeface="Times New Roman" pitchFamily="18" charset="0"/>
                    <a:cs typeface="Times New Roman" pitchFamily="18" charset="0"/>
                  </a:rPr>
                  <a:t>denklemi, en sık </a:t>
                </a:r>
                <a:r>
                  <a:rPr lang="tr-TR" sz="2000" dirty="0" smtClean="0">
                    <a:solidFill>
                      <a:schemeClr val="tx1">
                        <a:lumMod val="85000"/>
                        <a:lumOff val="15000"/>
                      </a:schemeClr>
                    </a:solidFill>
                    <a:latin typeface="Times New Roman" pitchFamily="18" charset="0"/>
                    <a:cs typeface="Times New Roman" pitchFamily="18" charset="0"/>
                  </a:rPr>
                  <a:t>kullanılanıdır.</a:t>
                </a:r>
              </a:p>
              <a:p>
                <a:pPr marL="0" indent="0" algn="just">
                  <a:buNone/>
                </a:pPr>
                <a:endParaRPr lang="tr-TR" sz="2000" dirty="0" smtClean="0">
                  <a:solidFill>
                    <a:schemeClr val="tx1">
                      <a:lumMod val="85000"/>
                      <a:lumOff val="15000"/>
                    </a:schemeClr>
                  </a:solidFill>
                  <a:latin typeface="Times New Roman" pitchFamily="18" charset="0"/>
                  <a:cs typeface="Times New Roman" pitchFamily="18" charset="0"/>
                </a:endParaRPr>
              </a:p>
              <a:p>
                <a:pPr marL="0" indent="0" algn="just">
                  <a:buNone/>
                </a:pPr>
                <a14:m>
                  <m:oMath xmlns:m="http://schemas.openxmlformats.org/officeDocument/2006/math">
                    <m:f>
                      <m:fPr>
                        <m:ctrlPr>
                          <a:rPr lang="en-US" i="1" smtClean="0">
                            <a:solidFill>
                              <a:schemeClr val="tx1">
                                <a:lumMod val="85000"/>
                                <a:lumOff val="15000"/>
                              </a:schemeClr>
                            </a:solidFill>
                            <a:latin typeface="Cambria Math"/>
                          </a:rPr>
                        </m:ctrlPr>
                      </m:fPr>
                      <m:num>
                        <m:r>
                          <a:rPr lang="tr-TR" i="1">
                            <a:solidFill>
                              <a:schemeClr val="tx1">
                                <a:lumMod val="85000"/>
                                <a:lumOff val="15000"/>
                              </a:schemeClr>
                            </a:solidFill>
                            <a:latin typeface="Cambria Math"/>
                          </a:rPr>
                          <m:t>1 </m:t>
                        </m:r>
                      </m:num>
                      <m:den>
                        <m:r>
                          <a:rPr lang="tr-TR" i="1">
                            <a:solidFill>
                              <a:schemeClr val="tx1">
                                <a:lumMod val="85000"/>
                                <a:lumOff val="15000"/>
                              </a:schemeClr>
                            </a:solidFill>
                            <a:latin typeface="Cambria Math"/>
                          </a:rPr>
                          <m:t>𝑉</m:t>
                        </m:r>
                      </m:den>
                    </m:f>
                    <m:r>
                      <a:rPr lang="tr-TR" i="1">
                        <a:solidFill>
                          <a:schemeClr val="tx1">
                            <a:lumMod val="85000"/>
                            <a:lumOff val="15000"/>
                          </a:schemeClr>
                        </a:solidFill>
                        <a:latin typeface="Cambria Math"/>
                      </a:rPr>
                      <m:t> = </m:t>
                    </m:r>
                    <m:f>
                      <m:fPr>
                        <m:ctrlPr>
                          <a:rPr lang="en-US" i="1">
                            <a:solidFill>
                              <a:schemeClr val="tx1">
                                <a:lumMod val="85000"/>
                                <a:lumOff val="15000"/>
                              </a:schemeClr>
                            </a:solidFill>
                            <a:latin typeface="Cambria Math"/>
                          </a:rPr>
                        </m:ctrlPr>
                      </m:fPr>
                      <m:num>
                        <m:r>
                          <a:rPr lang="tr-TR" i="1">
                            <a:solidFill>
                              <a:schemeClr val="tx1">
                                <a:lumMod val="85000"/>
                                <a:lumOff val="15000"/>
                              </a:schemeClr>
                            </a:solidFill>
                            <a:latin typeface="Cambria Math"/>
                          </a:rPr>
                          <m:t>𝐾𝑚</m:t>
                        </m:r>
                      </m:num>
                      <m:den>
                        <m:r>
                          <a:rPr lang="tr-TR" i="1">
                            <a:solidFill>
                              <a:schemeClr val="tx1">
                                <a:lumMod val="85000"/>
                                <a:lumOff val="15000"/>
                              </a:schemeClr>
                            </a:solidFill>
                            <a:latin typeface="Cambria Math"/>
                          </a:rPr>
                          <m:t>𝑉𝑚𝑎𝑥</m:t>
                        </m:r>
                        <m:r>
                          <a:rPr lang="tr-TR" i="1">
                            <a:solidFill>
                              <a:schemeClr val="tx1">
                                <a:lumMod val="85000"/>
                                <a:lumOff val="15000"/>
                              </a:schemeClr>
                            </a:solidFill>
                            <a:latin typeface="Cambria Math"/>
                          </a:rPr>
                          <m:t> </m:t>
                        </m:r>
                        <m:d>
                          <m:dPr>
                            <m:begChr m:val="["/>
                            <m:endChr m:val="]"/>
                            <m:ctrlPr>
                              <a:rPr lang="en-US" i="1">
                                <a:solidFill>
                                  <a:schemeClr val="tx1">
                                    <a:lumMod val="85000"/>
                                    <a:lumOff val="15000"/>
                                  </a:schemeClr>
                                </a:solidFill>
                                <a:latin typeface="Cambria Math"/>
                              </a:rPr>
                            </m:ctrlPr>
                          </m:dPr>
                          <m:e>
                            <m:r>
                              <a:rPr lang="en-US" i="1">
                                <a:solidFill>
                                  <a:schemeClr val="tx1">
                                    <a:lumMod val="85000"/>
                                    <a:lumOff val="15000"/>
                                  </a:schemeClr>
                                </a:solidFill>
                                <a:latin typeface="Cambria Math"/>
                              </a:rPr>
                              <m:t>𝑆</m:t>
                            </m:r>
                          </m:e>
                        </m:d>
                        <m:r>
                          <a:rPr lang="en-US" i="1">
                            <a:solidFill>
                              <a:schemeClr val="tx1">
                                <a:lumMod val="85000"/>
                                <a:lumOff val="15000"/>
                              </a:schemeClr>
                            </a:solidFill>
                            <a:latin typeface="Cambria Math"/>
                          </a:rPr>
                          <m:t>  </m:t>
                        </m:r>
                      </m:den>
                    </m:f>
                    <m:r>
                      <a:rPr lang="tr-TR" i="1">
                        <a:solidFill>
                          <a:schemeClr val="tx1">
                            <a:lumMod val="85000"/>
                            <a:lumOff val="15000"/>
                          </a:schemeClr>
                        </a:solidFill>
                        <a:latin typeface="Cambria Math"/>
                      </a:rPr>
                      <m:t> +</m:t>
                    </m:r>
                  </m:oMath>
                </a14:m>
                <a:r>
                  <a:rPr lang="tr-TR" dirty="0">
                    <a:solidFill>
                      <a:schemeClr val="tx1">
                        <a:lumMod val="85000"/>
                        <a:lumOff val="15000"/>
                      </a:schemeClr>
                    </a:solidFill>
                    <a:latin typeface="Times New Roman" pitchFamily="18" charset="0"/>
                    <a:cs typeface="Times New Roman" pitchFamily="18" charset="0"/>
                  </a:rPr>
                  <a:t> </a:t>
                </a:r>
                <a14:m>
                  <m:oMath xmlns:m="http://schemas.openxmlformats.org/officeDocument/2006/math">
                    <m:f>
                      <m:fPr>
                        <m:ctrlPr>
                          <a:rPr lang="en-US" i="1">
                            <a:solidFill>
                              <a:schemeClr val="tx1">
                                <a:lumMod val="85000"/>
                                <a:lumOff val="15000"/>
                              </a:schemeClr>
                            </a:solidFill>
                            <a:latin typeface="Cambria Math"/>
                          </a:rPr>
                        </m:ctrlPr>
                      </m:fPr>
                      <m:num>
                        <m:r>
                          <a:rPr lang="en-US" i="1">
                            <a:solidFill>
                              <a:schemeClr val="tx1">
                                <a:lumMod val="85000"/>
                                <a:lumOff val="15000"/>
                              </a:schemeClr>
                            </a:solidFill>
                            <a:latin typeface="Cambria Math"/>
                          </a:rPr>
                          <m:t>1</m:t>
                        </m:r>
                      </m:num>
                      <m:den>
                        <m:r>
                          <a:rPr lang="en-US" i="1">
                            <a:solidFill>
                              <a:schemeClr val="tx1">
                                <a:lumMod val="85000"/>
                                <a:lumOff val="15000"/>
                              </a:schemeClr>
                            </a:solidFill>
                            <a:latin typeface="Cambria Math"/>
                          </a:rPr>
                          <m:t>𝑉𝑚𝑎𝑥</m:t>
                        </m:r>
                      </m:den>
                    </m:f>
                  </m:oMath>
                </a14:m>
                <a:r>
                  <a:rPr lang="en-US" dirty="0">
                    <a:solidFill>
                      <a:schemeClr val="tx1">
                        <a:lumMod val="85000"/>
                        <a:lumOff val="15000"/>
                      </a:schemeClr>
                    </a:solidFill>
                    <a:latin typeface="Times New Roman" pitchFamily="18" charset="0"/>
                    <a:cs typeface="Times New Roman" pitchFamily="18" charset="0"/>
                  </a:rPr>
                  <a:t> </a:t>
                </a:r>
                <a:r>
                  <a:rPr lang="tr-TR" dirty="0" smtClean="0">
                    <a:solidFill>
                      <a:schemeClr val="tx1">
                        <a:lumMod val="85000"/>
                        <a:lumOff val="15000"/>
                      </a:schemeClr>
                    </a:solidFill>
                    <a:latin typeface="Times New Roman" pitchFamily="18" charset="0"/>
                    <a:cs typeface="Times New Roman" pitchFamily="18" charset="0"/>
                  </a:rPr>
                  <a:t> </a:t>
                </a:r>
                <a:endParaRPr lang="en-US" dirty="0">
                  <a:solidFill>
                    <a:schemeClr val="tx1">
                      <a:lumMod val="85000"/>
                      <a:lumOff val="15000"/>
                    </a:schemeClr>
                  </a:solidFill>
                  <a:latin typeface="Times New Roman" pitchFamily="18" charset="0"/>
                  <a:cs typeface="Times New Roman" pitchFamily="18" charset="0"/>
                </a:endParaRPr>
              </a:p>
              <a:p>
                <a:pPr algn="just"/>
                <a:endParaRPr lang="tr-TR" sz="2000" dirty="0" smtClean="0">
                  <a:solidFill>
                    <a:schemeClr val="tx1">
                      <a:lumMod val="85000"/>
                      <a:lumOff val="15000"/>
                    </a:schemeClr>
                  </a:solidFill>
                  <a:latin typeface="Times New Roman" pitchFamily="18" charset="0"/>
                  <a:cs typeface="Times New Roman" pitchFamily="18" charset="0"/>
                </a:endParaRPr>
              </a:p>
              <a:p>
                <a:pPr algn="just"/>
                <a:endParaRPr lang="tr-TR" sz="2000" dirty="0">
                  <a:solidFill>
                    <a:schemeClr val="tx1">
                      <a:lumMod val="85000"/>
                      <a:lumOff val="15000"/>
                    </a:schemeClr>
                  </a:solidFill>
                  <a:latin typeface="Times New Roman" pitchFamily="18" charset="0"/>
                  <a:cs typeface="Times New Roman" pitchFamily="18" charset="0"/>
                </a:endParaRPr>
              </a:p>
              <a:p>
                <a:pPr algn="just"/>
                <a:endParaRPr lang="tr-TR" sz="2000" dirty="0" smtClean="0">
                  <a:solidFill>
                    <a:schemeClr val="tx1">
                      <a:lumMod val="85000"/>
                      <a:lumOff val="15000"/>
                    </a:schemeClr>
                  </a:solidFill>
                  <a:latin typeface="Times New Roman" pitchFamily="18" charset="0"/>
                  <a:cs typeface="Times New Roman" pitchFamily="18" charset="0"/>
                </a:endParaRPr>
              </a:p>
              <a:p>
                <a:pPr algn="just"/>
                <a:endParaRPr lang="tr-TR" sz="2000" dirty="0" smtClean="0">
                  <a:solidFill>
                    <a:schemeClr val="tx1">
                      <a:lumMod val="85000"/>
                      <a:lumOff val="15000"/>
                    </a:schemeClr>
                  </a:solidFill>
                  <a:latin typeface="Times New Roman" pitchFamily="18" charset="0"/>
                  <a:cs typeface="Times New Roman" pitchFamily="18" charset="0"/>
                </a:endParaRPr>
              </a:p>
              <a:p>
                <a:pPr algn="just"/>
                <a:endParaRPr lang="tr-TR" sz="2000" dirty="0">
                  <a:solidFill>
                    <a:schemeClr val="tx1">
                      <a:lumMod val="85000"/>
                      <a:lumOff val="15000"/>
                    </a:schemeClr>
                  </a:solidFill>
                  <a:latin typeface="Times New Roman" pitchFamily="18" charset="0"/>
                  <a:cs typeface="Times New Roman" pitchFamily="18" charset="0"/>
                </a:endParaRPr>
              </a:p>
              <a:p>
                <a:pPr marL="0" indent="0" algn="ctr">
                  <a:buNone/>
                </a:pPr>
                <a:r>
                  <a:rPr lang="tr-TR" sz="2000" dirty="0" smtClean="0">
                    <a:solidFill>
                      <a:schemeClr val="tx1">
                        <a:lumMod val="85000"/>
                        <a:lumOff val="15000"/>
                      </a:schemeClr>
                    </a:solidFill>
                    <a:latin typeface="Times New Roman" pitchFamily="18" charset="0"/>
                    <a:cs typeface="Times New Roman" pitchFamily="18" charset="0"/>
                  </a:rPr>
                  <a:t>                                                 </a:t>
                </a:r>
                <a:r>
                  <a:rPr lang="tr-TR" sz="2000" dirty="0" err="1" smtClean="0">
                    <a:solidFill>
                      <a:schemeClr val="tx1">
                        <a:lumMod val="85000"/>
                        <a:lumOff val="15000"/>
                      </a:schemeClr>
                    </a:solidFill>
                    <a:latin typeface="Times New Roman" pitchFamily="18" charset="0"/>
                    <a:cs typeface="Times New Roman" pitchFamily="18" charset="0"/>
                  </a:rPr>
                  <a:t>Lineweaver</a:t>
                </a:r>
                <a:r>
                  <a:rPr lang="tr-TR" sz="2000" dirty="0" smtClean="0">
                    <a:solidFill>
                      <a:schemeClr val="tx1">
                        <a:lumMod val="85000"/>
                        <a:lumOff val="15000"/>
                      </a:schemeClr>
                    </a:solidFill>
                    <a:latin typeface="Times New Roman" pitchFamily="18" charset="0"/>
                    <a:cs typeface="Times New Roman" pitchFamily="18" charset="0"/>
                  </a:rPr>
                  <a:t>-Burk grafiği</a:t>
                </a:r>
              </a:p>
              <a:p>
                <a:pPr marL="0" indent="0" algn="just">
                  <a:buNone/>
                </a:pPr>
                <a:endParaRPr lang="tr-TR" sz="2000" dirty="0">
                  <a:solidFill>
                    <a:schemeClr val="tx1">
                      <a:lumMod val="85000"/>
                      <a:lumOff val="15000"/>
                    </a:schemeClr>
                  </a:solidFill>
                  <a:latin typeface="Times New Roman" pitchFamily="18" charset="0"/>
                  <a:cs typeface="Times New Roman" pitchFamily="18" charset="0"/>
                </a:endParaRPr>
              </a:p>
              <a:p>
                <a:pPr marL="0" indent="0" algn="just">
                  <a:buNone/>
                </a:pPr>
                <a:endParaRPr lang="en-US" sz="2000" dirty="0">
                  <a:solidFill>
                    <a:schemeClr val="tx1">
                      <a:lumMod val="85000"/>
                      <a:lumOff val="15000"/>
                    </a:schemeClr>
                  </a:solidFill>
                  <a:latin typeface="Times New Roman" pitchFamily="18" charset="0"/>
                  <a:cs typeface="Times New Roman" pitchFamily="18" charset="0"/>
                </a:endParaRPr>
              </a:p>
            </p:txBody>
          </p:sp>
        </mc:Choice>
        <mc:Fallback>
          <p:sp>
            <p:nvSpPr>
              <p:cNvPr id="3" name="İçerik Yer Tutucusu 2"/>
              <p:cNvSpPr>
                <a:spLocks noGrp="1" noRot="1" noChangeAspect="1" noMove="1" noResize="1" noEditPoints="1" noAdjustHandles="1" noChangeArrowheads="1" noChangeShapeType="1" noTextEdit="1"/>
              </p:cNvSpPr>
              <p:nvPr>
                <p:ph idx="1"/>
              </p:nvPr>
            </p:nvSpPr>
            <p:spPr>
              <a:xfrm>
                <a:off x="872067" y="2492896"/>
                <a:ext cx="7408333" cy="3633268"/>
              </a:xfrm>
              <a:blipFill rotWithShape="1">
                <a:blip r:embed="rId2" cstate="print"/>
                <a:stretch>
                  <a:fillRect l="-823" t="-1678" r="-905" b="-2517"/>
                </a:stretch>
              </a:blipFill>
            </p:spPr>
            <p:txBody>
              <a:bodyPr/>
              <a:lstStyle/>
              <a:p>
                <a:r>
                  <a:rPr lang="en-US">
                    <a:noFill/>
                  </a:rPr>
                  <a:t> </a:t>
                </a:r>
              </a:p>
            </p:txBody>
          </p:sp>
        </mc:Fallback>
      </mc:AlternateContent>
      <p:sp>
        <p:nvSpPr>
          <p:cNvPr id="2" name="Başlık 1"/>
          <p:cNvSpPr>
            <a:spLocks noGrp="1"/>
          </p:cNvSpPr>
          <p:nvPr>
            <p:ph type="title"/>
          </p:nvPr>
        </p:nvSpPr>
        <p:spPr/>
        <p:txBody>
          <a:bodyPr/>
          <a:lstStyle/>
          <a:p>
            <a:endParaRPr lang="en-US"/>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8</a:t>
            </a:fld>
            <a:endParaRPr lang="en-US" dirty="0">
              <a:latin typeface="Times New Roman" pitchFamily="18" charset="0"/>
              <a:cs typeface="Times New Roman" pitchFamily="18" charset="0"/>
            </a:endParaRPr>
          </a:p>
        </p:txBody>
      </p:sp>
      <p:pic>
        <p:nvPicPr>
          <p:cNvPr id="5" name="Picture 2"/>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27984" y="3284984"/>
            <a:ext cx="3384376" cy="2376265"/>
          </a:xfrm>
          <a:prstGeom prst="rect">
            <a:avLst/>
          </a:prstGeom>
          <a:noFill/>
          <a:ln>
            <a:noFill/>
          </a:ln>
        </p:spPr>
      </p:pic>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3501008"/>
            <a:ext cx="7128792" cy="2708862"/>
          </a:xfrm>
        </p:spPr>
        <p:txBody>
          <a:bodyPr>
            <a:normAutofit/>
          </a:bodyPr>
          <a:lstStyle/>
          <a:p>
            <a:pPr marL="0" indent="0" algn="just">
              <a:lnSpc>
                <a:spcPct val="150000"/>
              </a:lnSpc>
              <a:buNone/>
            </a:pPr>
            <a:r>
              <a:rPr lang="tr-TR" sz="2000" dirty="0">
                <a:solidFill>
                  <a:schemeClr val="tx1">
                    <a:lumMod val="85000"/>
                    <a:lumOff val="15000"/>
                  </a:schemeClr>
                </a:solidFill>
                <a:latin typeface="Times New Roman" pitchFamily="18" charset="0"/>
                <a:cs typeface="Times New Roman" pitchFamily="18" charset="0"/>
              </a:rPr>
              <a:t>Enzimlerin biyoteknolojik uygulamalarda kullanılabilmeleri için çalışma koşullarında uzun süre stabil olmaları gerekmektedir. Enzimler protein mühendisliği, immobilizasyon teknikleri, stabilize edici katkı maddeleri ya da kimyasal modifikasyon yöntemleri ile uygulama koşullarında daha dirençli bir yapıya </a:t>
            </a:r>
            <a:r>
              <a:rPr lang="tr-TR" sz="2000" dirty="0" smtClean="0">
                <a:solidFill>
                  <a:schemeClr val="tx1">
                    <a:lumMod val="85000"/>
                    <a:lumOff val="15000"/>
                  </a:schemeClr>
                </a:solidFill>
                <a:latin typeface="Times New Roman" pitchFamily="18" charset="0"/>
                <a:cs typeface="Times New Roman" pitchFamily="18" charset="0"/>
              </a:rPr>
              <a:t>getirilmektedir. </a:t>
            </a:r>
            <a:endParaRPr lang="en-US" sz="2000" dirty="0">
              <a:solidFill>
                <a:schemeClr val="tx1">
                  <a:lumMod val="85000"/>
                  <a:lumOff val="15000"/>
                </a:schemeClr>
              </a:solidFill>
              <a:latin typeface="Times New Roman" pitchFamily="18" charset="0"/>
              <a:cs typeface="Times New Roman" pitchFamily="18" charset="0"/>
            </a:endParaRPr>
          </a:p>
        </p:txBody>
      </p:sp>
      <p:sp>
        <p:nvSpPr>
          <p:cNvPr id="2" name="Başlık 1"/>
          <p:cNvSpPr>
            <a:spLocks noGrp="1"/>
          </p:cNvSpPr>
          <p:nvPr>
            <p:ph type="title"/>
          </p:nvPr>
        </p:nvSpPr>
        <p:spPr/>
        <p:txBody>
          <a:bodyPr/>
          <a:lstStyle/>
          <a:p>
            <a:endParaRPr lang="en-US" dirty="0"/>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9</a:t>
            </a:fld>
            <a:endParaRPr lang="en-US" dirty="0">
              <a:latin typeface="Times New Roman" pitchFamily="18" charset="0"/>
              <a:cs typeface="Times New Roman" pitchFamily="18" charset="0"/>
            </a:endParaRPr>
          </a:p>
        </p:txBody>
      </p:sp>
      <p:pic>
        <p:nvPicPr>
          <p:cNvPr id="6" name="Picture 2" descr="C:\Users\User\Desktop\image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600" y="2348880"/>
            <a:ext cx="3779912" cy="12241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78673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57224" y="3185592"/>
            <a:ext cx="7408333" cy="3672408"/>
          </a:xfrm>
        </p:spPr>
        <p:txBody>
          <a:bodyPr>
            <a:normAutofit/>
          </a:bodyPr>
          <a:lstStyle/>
          <a:p>
            <a:pPr marL="0" indent="0" algn="just">
              <a:lnSpc>
                <a:spcPct val="150000"/>
              </a:lnSpc>
              <a:spcAft>
                <a:spcPts val="1200"/>
              </a:spcAft>
              <a:buNone/>
            </a:pPr>
            <a:r>
              <a:rPr lang="tr-TR" sz="2000" dirty="0" smtClean="0">
                <a:solidFill>
                  <a:schemeClr val="tx1">
                    <a:lumMod val="85000"/>
                    <a:lumOff val="15000"/>
                  </a:schemeClr>
                </a:solidFill>
                <a:latin typeface="Times New Roman" pitchFamily="18" charset="0"/>
                <a:cs typeface="Times New Roman" pitchFamily="18" charset="0"/>
              </a:rPr>
              <a:t>Peroksidaz, </a:t>
            </a:r>
            <a:r>
              <a:rPr lang="tr-TR" sz="2000" dirty="0">
                <a:solidFill>
                  <a:schemeClr val="tx1">
                    <a:lumMod val="85000"/>
                    <a:lumOff val="15000"/>
                  </a:schemeClr>
                </a:solidFill>
                <a:latin typeface="Times New Roman" pitchFamily="18" charset="0"/>
                <a:cs typeface="Times New Roman" pitchFamily="18" charset="0"/>
              </a:rPr>
              <a:t>hidrojen atomlarını vermek eğiliminde olan bileşikler ile bu atomları alıcı durumunda olan H</a:t>
            </a:r>
            <a:r>
              <a:rPr lang="tr-TR" sz="2000" baseline="-25000" dirty="0">
                <a:solidFill>
                  <a:schemeClr val="tx1">
                    <a:lumMod val="85000"/>
                    <a:lumOff val="15000"/>
                  </a:schemeClr>
                </a:solidFill>
                <a:latin typeface="Times New Roman" pitchFamily="18" charset="0"/>
                <a:cs typeface="Times New Roman" pitchFamily="18" charset="0"/>
              </a:rPr>
              <a:t>2</a:t>
            </a:r>
            <a:r>
              <a:rPr lang="tr-TR" sz="2000" dirty="0">
                <a:solidFill>
                  <a:schemeClr val="tx1">
                    <a:lumMod val="85000"/>
                    <a:lumOff val="15000"/>
                  </a:schemeClr>
                </a:solidFill>
                <a:latin typeface="Times New Roman" pitchFamily="18" charset="0"/>
                <a:cs typeface="Times New Roman" pitchFamily="18" charset="0"/>
              </a:rPr>
              <a:t>O</a:t>
            </a:r>
            <a:r>
              <a:rPr lang="tr-TR" sz="2000" baseline="-25000" dirty="0">
                <a:solidFill>
                  <a:schemeClr val="tx1">
                    <a:lumMod val="85000"/>
                    <a:lumOff val="15000"/>
                  </a:schemeClr>
                </a:solidFill>
                <a:latin typeface="Times New Roman" pitchFamily="18" charset="0"/>
                <a:cs typeface="Times New Roman" pitchFamily="18" charset="0"/>
              </a:rPr>
              <a:t>2</a:t>
            </a:r>
            <a:r>
              <a:rPr lang="tr-TR" sz="2000" dirty="0">
                <a:solidFill>
                  <a:schemeClr val="tx1">
                    <a:lumMod val="85000"/>
                    <a:lumOff val="15000"/>
                  </a:schemeClr>
                </a:solidFill>
                <a:latin typeface="Times New Roman" pitchFamily="18" charset="0"/>
                <a:cs typeface="Times New Roman" pitchFamily="18" charset="0"/>
              </a:rPr>
              <a:t> bileşiği arasındaki reaksiyonu katalizleyen bir </a:t>
            </a:r>
            <a:r>
              <a:rPr lang="tr-TR" sz="2000" dirty="0" smtClean="0">
                <a:solidFill>
                  <a:schemeClr val="tx1">
                    <a:lumMod val="85000"/>
                    <a:lumOff val="15000"/>
                  </a:schemeClr>
                </a:solidFill>
                <a:latin typeface="Times New Roman" pitchFamily="18" charset="0"/>
                <a:cs typeface="Times New Roman" pitchFamily="18" charset="0"/>
              </a:rPr>
              <a:t>oksidoredüktazdır.</a:t>
            </a:r>
          </a:p>
        </p:txBody>
      </p:sp>
      <p:sp>
        <p:nvSpPr>
          <p:cNvPr id="2" name="Başlık 1"/>
          <p:cNvSpPr>
            <a:spLocks noGrp="1"/>
          </p:cNvSpPr>
          <p:nvPr>
            <p:ph type="title"/>
          </p:nvPr>
        </p:nvSpPr>
        <p:spPr/>
        <p:txBody>
          <a:bodyPr>
            <a:normAutofit/>
          </a:bodyPr>
          <a:lstStyle/>
          <a:p>
            <a:r>
              <a:rPr lang="tr-TR" sz="2800" b="1" dirty="0" smtClean="0">
                <a:solidFill>
                  <a:srgbClr val="FFC000"/>
                </a:solidFill>
                <a:latin typeface="Times New Roman" pitchFamily="18" charset="0"/>
                <a:cs typeface="Times New Roman" pitchFamily="18" charset="0"/>
              </a:rPr>
              <a:t>Peroksidaz enzimi</a:t>
            </a:r>
            <a:endParaRPr lang="en-US" sz="2800"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10</a:t>
            </a:fld>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296016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5786" y="2857496"/>
            <a:ext cx="7408333" cy="3450696"/>
          </a:xfrm>
        </p:spPr>
        <p:txBody>
          <a:bodyPr>
            <a:normAutofit/>
          </a:bodyPr>
          <a:lstStyle/>
          <a:p>
            <a:pPr marL="0" indent="0" algn="just">
              <a:lnSpc>
                <a:spcPct val="150000"/>
              </a:lnSpc>
              <a:buNone/>
            </a:pPr>
            <a:r>
              <a:rPr lang="tr-TR" sz="2000" dirty="0" smtClean="0">
                <a:solidFill>
                  <a:schemeClr val="tx1">
                    <a:lumMod val="85000"/>
                    <a:lumOff val="15000"/>
                  </a:schemeClr>
                </a:solidFill>
                <a:latin typeface="Times New Roman" pitchFamily="18" charset="0"/>
                <a:cs typeface="Times New Roman" pitchFamily="18" charset="0"/>
              </a:rPr>
              <a:t>Peroksidazlar, gıda </a:t>
            </a:r>
            <a:r>
              <a:rPr lang="tr-TR" sz="2000" dirty="0">
                <a:solidFill>
                  <a:schemeClr val="tx1">
                    <a:lumMod val="85000"/>
                    <a:lumOff val="15000"/>
                  </a:schemeClr>
                </a:solidFill>
                <a:latin typeface="Times New Roman" pitchFamily="18" charset="0"/>
                <a:cs typeface="Times New Roman" pitchFamily="18" charset="0"/>
              </a:rPr>
              <a:t>prosesi süresince şekillenen reaktif oksijen türleri </a:t>
            </a:r>
            <a:r>
              <a:rPr lang="tr-TR" sz="2000" dirty="0" smtClean="0">
                <a:solidFill>
                  <a:schemeClr val="tx1">
                    <a:lumMod val="85000"/>
                    <a:lumOff val="15000"/>
                  </a:schemeClr>
                </a:solidFill>
                <a:latin typeface="Times New Roman" pitchFamily="18" charset="0"/>
                <a:cs typeface="Times New Roman" pitchFamily="18" charset="0"/>
              </a:rPr>
              <a:t>için </a:t>
            </a:r>
            <a:r>
              <a:rPr lang="tr-TR" sz="2000" dirty="0">
                <a:solidFill>
                  <a:schemeClr val="tx1">
                    <a:lumMod val="85000"/>
                    <a:lumOff val="15000"/>
                  </a:schemeClr>
                </a:solidFill>
                <a:latin typeface="Times New Roman" pitchFamily="18" charset="0"/>
                <a:cs typeface="Times New Roman" pitchFamily="18" charset="0"/>
              </a:rPr>
              <a:t>indikatör, fenollü reçine sentezleri için ise katalizör, olarak kullanılmaktadır. </a:t>
            </a:r>
            <a:endParaRPr lang="en-US" sz="2000" dirty="0">
              <a:solidFill>
                <a:schemeClr val="tx1">
                  <a:lumMod val="85000"/>
                  <a:lumOff val="15000"/>
                </a:schemeClr>
              </a:solidFill>
              <a:latin typeface="Times New Roman" pitchFamily="18" charset="0"/>
              <a:cs typeface="Times New Roman" pitchFamily="18" charset="0"/>
            </a:endParaRPr>
          </a:p>
        </p:txBody>
      </p:sp>
      <p:sp>
        <p:nvSpPr>
          <p:cNvPr id="2" name="Başlık 1"/>
          <p:cNvSpPr>
            <a:spLocks noGrp="1"/>
          </p:cNvSpPr>
          <p:nvPr>
            <p:ph type="title"/>
          </p:nvPr>
        </p:nvSpPr>
        <p:spPr/>
        <p:txBody>
          <a:bodyPr/>
          <a:lstStyle/>
          <a:p>
            <a:r>
              <a:rPr lang="tr-TR" sz="2800" b="1" dirty="0" err="1" smtClean="0">
                <a:solidFill>
                  <a:srgbClr val="FFC000"/>
                </a:solidFill>
                <a:latin typeface="Times New Roman" pitchFamily="18" charset="0"/>
                <a:cs typeface="Times New Roman" pitchFamily="18" charset="0"/>
              </a:rPr>
              <a:t>Peroksidazların</a:t>
            </a:r>
            <a:r>
              <a:rPr lang="tr-TR" sz="2800" b="1" dirty="0" smtClean="0">
                <a:solidFill>
                  <a:srgbClr val="FFC000"/>
                </a:solidFill>
                <a:latin typeface="Times New Roman" pitchFamily="18" charset="0"/>
                <a:cs typeface="Times New Roman" pitchFamily="18" charset="0"/>
              </a:rPr>
              <a:t> kullanım alanları</a:t>
            </a:r>
            <a:r>
              <a:rPr lang="tr-TR" b="1" dirty="0" smtClean="0">
                <a:solidFill>
                  <a:srgbClr val="FFC000"/>
                </a:solidFill>
                <a:latin typeface="Times New Roman" pitchFamily="18" charset="0"/>
                <a:cs typeface="Times New Roman" pitchFamily="18" charset="0"/>
              </a:rPr>
              <a:t> </a:t>
            </a:r>
            <a:endParaRPr lang="en-US"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11</a:t>
            </a:fld>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36082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2636912"/>
            <a:ext cx="7408333" cy="3450696"/>
          </a:xfrm>
        </p:spPr>
        <p:txBody>
          <a:bodyPr>
            <a:normAutofit/>
          </a:bodyPr>
          <a:lstStyle/>
          <a:p>
            <a:pPr marL="0" indent="0" algn="just">
              <a:lnSpc>
                <a:spcPct val="150000"/>
              </a:lnSpc>
              <a:buNone/>
            </a:pPr>
            <a:r>
              <a:rPr lang="tr-TR" sz="2000" dirty="0" smtClean="0">
                <a:solidFill>
                  <a:schemeClr val="tx1">
                    <a:lumMod val="85000"/>
                    <a:lumOff val="15000"/>
                  </a:schemeClr>
                </a:solidFill>
                <a:latin typeface="Times New Roman" pitchFamily="18" charset="0"/>
                <a:cs typeface="Times New Roman" pitchFamily="18" charset="0"/>
              </a:rPr>
              <a:t>POD </a:t>
            </a:r>
            <a:r>
              <a:rPr lang="tr-TR" sz="2000" dirty="0">
                <a:solidFill>
                  <a:schemeClr val="tx1">
                    <a:lumMod val="85000"/>
                    <a:lumOff val="15000"/>
                  </a:schemeClr>
                </a:solidFill>
                <a:latin typeface="Times New Roman" pitchFamily="18" charset="0"/>
                <a:cs typeface="Times New Roman" pitchFamily="18" charset="0"/>
              </a:rPr>
              <a:t>atık sularda oluşan toksik fenollerin bozulmasında, sentetik boyaların renk giderilmesinde, organik çözücülerde fenollerin polimerizasyonunu katalize edebilir. Son zamanlarda POD enzimi deterjan formulasyonunun katkı maddesi olarak da kullanılmaktadır. </a:t>
            </a:r>
            <a:endParaRPr lang="en-US" sz="2000" dirty="0">
              <a:solidFill>
                <a:schemeClr val="tx1">
                  <a:lumMod val="85000"/>
                  <a:lumOff val="15000"/>
                </a:schemeClr>
              </a:solidFill>
              <a:latin typeface="Times New Roman" pitchFamily="18" charset="0"/>
              <a:cs typeface="Times New Roman" pitchFamily="18" charset="0"/>
            </a:endParaRPr>
          </a:p>
        </p:txBody>
      </p:sp>
      <p:sp>
        <p:nvSpPr>
          <p:cNvPr id="2" name="Başlık 1"/>
          <p:cNvSpPr>
            <a:spLocks noGrp="1"/>
          </p:cNvSpPr>
          <p:nvPr>
            <p:ph type="title"/>
          </p:nvPr>
        </p:nvSpPr>
        <p:spPr/>
        <p:txBody>
          <a:bodyPr/>
          <a:lstStyle/>
          <a:p>
            <a:endParaRPr lang="en-US"/>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12</a:t>
            </a:fld>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360820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5" y="2636912"/>
            <a:ext cx="4680519" cy="3744416"/>
          </a:xfrm>
        </p:spPr>
        <p:txBody>
          <a:bodyPr>
            <a:normAutofit/>
          </a:bodyPr>
          <a:lstStyle/>
          <a:p>
            <a:pPr marL="0" indent="0" algn="just">
              <a:lnSpc>
                <a:spcPct val="150000"/>
              </a:lnSpc>
              <a:buNone/>
            </a:pPr>
            <a:r>
              <a:rPr lang="tr-TR" sz="2000" dirty="0">
                <a:solidFill>
                  <a:schemeClr val="tx1">
                    <a:lumMod val="85000"/>
                    <a:lumOff val="15000"/>
                  </a:schemeClr>
                </a:solidFill>
                <a:latin typeface="Times New Roman" pitchFamily="18" charset="0"/>
                <a:cs typeface="Times New Roman" pitchFamily="18" charset="0"/>
              </a:rPr>
              <a:t>Peroksidaz, ağartma işlemlerinde kullanılan hidrojen </a:t>
            </a:r>
            <a:r>
              <a:rPr lang="tr-TR" sz="2000" dirty="0" err="1">
                <a:solidFill>
                  <a:schemeClr val="tx1">
                    <a:lumMod val="85000"/>
                    <a:lumOff val="15000"/>
                  </a:schemeClr>
                </a:solidFill>
                <a:latin typeface="Times New Roman" pitchFamily="18" charset="0"/>
                <a:cs typeface="Times New Roman" pitchFamily="18" charset="0"/>
              </a:rPr>
              <a:t>peroksitin</a:t>
            </a:r>
            <a:r>
              <a:rPr lang="tr-TR" sz="2000" dirty="0">
                <a:solidFill>
                  <a:schemeClr val="tx1">
                    <a:lumMod val="85000"/>
                    <a:lumOff val="15000"/>
                  </a:schemeClr>
                </a:solidFill>
                <a:latin typeface="Times New Roman" pitchFamily="18" charset="0"/>
                <a:cs typeface="Times New Roman" pitchFamily="18" charset="0"/>
              </a:rPr>
              <a:t> ve boyama işleminde kullanılan büyük molekül ağırlıklı boyaların parçalanmasında daha etkin olduğu </a:t>
            </a:r>
            <a:r>
              <a:rPr lang="tr-TR" sz="2000" dirty="0" smtClean="0">
                <a:solidFill>
                  <a:schemeClr val="tx1">
                    <a:lumMod val="85000"/>
                    <a:lumOff val="15000"/>
                  </a:schemeClr>
                </a:solidFill>
                <a:latin typeface="Times New Roman" pitchFamily="18" charset="0"/>
                <a:cs typeface="Times New Roman" pitchFamily="18" charset="0"/>
              </a:rPr>
              <a:t>belirlenmiştir.</a:t>
            </a:r>
            <a:endParaRPr lang="en-US" sz="2000" dirty="0">
              <a:solidFill>
                <a:schemeClr val="tx1">
                  <a:lumMod val="85000"/>
                  <a:lumOff val="15000"/>
                </a:schemeClr>
              </a:solidFill>
              <a:latin typeface="Times New Roman" pitchFamily="18" charset="0"/>
              <a:cs typeface="Times New Roman" pitchFamily="18" charset="0"/>
            </a:endParaRPr>
          </a:p>
        </p:txBody>
      </p:sp>
      <p:sp>
        <p:nvSpPr>
          <p:cNvPr id="2" name="Başlık 1"/>
          <p:cNvSpPr>
            <a:spLocks noGrp="1"/>
          </p:cNvSpPr>
          <p:nvPr>
            <p:ph type="title"/>
          </p:nvPr>
        </p:nvSpPr>
        <p:spPr/>
        <p:txBody>
          <a:bodyPr/>
          <a:lstStyle/>
          <a:p>
            <a:endParaRPr lang="en-US"/>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13</a:t>
            </a:fld>
            <a:endParaRPr lang="en-US" dirty="0">
              <a:latin typeface="Times New Roman" pitchFamily="18" charset="0"/>
              <a:cs typeface="Times New Roman" pitchFamily="18" charset="0"/>
            </a:endParaRPr>
          </a:p>
        </p:txBody>
      </p:sp>
      <p:pic>
        <p:nvPicPr>
          <p:cNvPr id="5122" name="Picture 2" descr="C:\Users\User\Desktop\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80112" y="2636912"/>
            <a:ext cx="3161928" cy="28280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36082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2420888"/>
            <a:ext cx="7408333" cy="4248472"/>
          </a:xfrm>
        </p:spPr>
        <p:txBody>
          <a:bodyPr>
            <a:normAutofit fontScale="85000" lnSpcReduction="20000"/>
          </a:bodyPr>
          <a:lstStyle/>
          <a:p>
            <a:pPr marL="0" indent="0" algn="just">
              <a:lnSpc>
                <a:spcPct val="170000"/>
              </a:lnSpc>
              <a:buNone/>
            </a:pPr>
            <a:r>
              <a:rPr lang="tr-TR" dirty="0">
                <a:solidFill>
                  <a:schemeClr val="tx1">
                    <a:lumMod val="85000"/>
                    <a:lumOff val="15000"/>
                  </a:schemeClr>
                </a:solidFill>
                <a:latin typeface="Times New Roman" pitchFamily="18" charset="0"/>
                <a:cs typeface="Times New Roman" pitchFamily="18" charset="0"/>
              </a:rPr>
              <a:t>Yüksek sıcaklıklarda yaşamın keşfi ve </a:t>
            </a:r>
            <a:r>
              <a:rPr lang="tr-TR" dirty="0" err="1">
                <a:solidFill>
                  <a:schemeClr val="tx1">
                    <a:lumMod val="85000"/>
                    <a:lumOff val="15000"/>
                  </a:schemeClr>
                </a:solidFill>
                <a:latin typeface="Times New Roman" pitchFamily="18" charset="0"/>
                <a:cs typeface="Times New Roman" pitchFamily="18" charset="0"/>
              </a:rPr>
              <a:t>Yellowstone</a:t>
            </a:r>
            <a:r>
              <a:rPr lang="tr-TR" dirty="0">
                <a:solidFill>
                  <a:schemeClr val="tx1">
                    <a:lumMod val="85000"/>
                    <a:lumOff val="15000"/>
                  </a:schemeClr>
                </a:solidFill>
                <a:latin typeface="Times New Roman" pitchFamily="18" charset="0"/>
                <a:cs typeface="Times New Roman" pitchFamily="18" charset="0"/>
              </a:rPr>
              <a:t> Ulusal parkından </a:t>
            </a:r>
            <a:r>
              <a:rPr lang="tr-TR" i="1" dirty="0" err="1">
                <a:solidFill>
                  <a:schemeClr val="tx1">
                    <a:lumMod val="85000"/>
                    <a:lumOff val="15000"/>
                  </a:schemeClr>
                </a:solidFill>
                <a:latin typeface="Times New Roman" pitchFamily="18" charset="0"/>
                <a:cs typeface="Times New Roman" pitchFamily="18" charset="0"/>
              </a:rPr>
              <a:t>Thermus</a:t>
            </a:r>
            <a:r>
              <a:rPr lang="tr-TR" i="1" dirty="0">
                <a:solidFill>
                  <a:schemeClr val="tx1">
                    <a:lumMod val="85000"/>
                    <a:lumOff val="15000"/>
                  </a:schemeClr>
                </a:solidFill>
                <a:latin typeface="Times New Roman" pitchFamily="18" charset="0"/>
                <a:cs typeface="Times New Roman" pitchFamily="18" charset="0"/>
              </a:rPr>
              <a:t> </a:t>
            </a:r>
            <a:r>
              <a:rPr lang="tr-TR" i="1" dirty="0" err="1">
                <a:solidFill>
                  <a:schemeClr val="tx1">
                    <a:lumMod val="85000"/>
                    <a:lumOff val="15000"/>
                  </a:schemeClr>
                </a:solidFill>
                <a:latin typeface="Times New Roman" pitchFamily="18" charset="0"/>
                <a:cs typeface="Times New Roman" pitchFamily="18" charset="0"/>
              </a:rPr>
              <a:t>aquaticus</a:t>
            </a:r>
            <a:r>
              <a:rPr lang="tr-TR" dirty="0" err="1">
                <a:solidFill>
                  <a:schemeClr val="tx1">
                    <a:lumMod val="85000"/>
                    <a:lumOff val="15000"/>
                  </a:schemeClr>
                </a:solidFill>
                <a:latin typeface="Times New Roman" pitchFamily="18" charset="0"/>
                <a:cs typeface="Times New Roman" pitchFamily="18" charset="0"/>
              </a:rPr>
              <a:t>’un</a:t>
            </a:r>
            <a:r>
              <a:rPr lang="tr-TR" dirty="0">
                <a:solidFill>
                  <a:schemeClr val="tx1">
                    <a:lumMod val="85000"/>
                    <a:lumOff val="15000"/>
                  </a:schemeClr>
                </a:solidFill>
                <a:latin typeface="Times New Roman" pitchFamily="18" charset="0"/>
                <a:cs typeface="Times New Roman" pitchFamily="18" charset="0"/>
              </a:rPr>
              <a:t> izolasyonu ve </a:t>
            </a:r>
            <a:r>
              <a:rPr lang="tr-TR" dirty="0" err="1">
                <a:solidFill>
                  <a:schemeClr val="tx1">
                    <a:lumMod val="85000"/>
                    <a:lumOff val="15000"/>
                  </a:schemeClr>
                </a:solidFill>
                <a:latin typeface="Times New Roman" pitchFamily="18" charset="0"/>
                <a:cs typeface="Times New Roman" pitchFamily="18" charset="0"/>
              </a:rPr>
              <a:t>karakterizasyonu</a:t>
            </a:r>
            <a:r>
              <a:rPr lang="tr-TR" dirty="0">
                <a:solidFill>
                  <a:schemeClr val="tx1">
                    <a:lumMod val="85000"/>
                    <a:lumOff val="15000"/>
                  </a:schemeClr>
                </a:solidFill>
                <a:latin typeface="Times New Roman" pitchFamily="18" charset="0"/>
                <a:cs typeface="Times New Roman" pitchFamily="18" charset="0"/>
              </a:rPr>
              <a:t> </a:t>
            </a:r>
            <a:r>
              <a:rPr lang="tr-TR" dirty="0" err="1">
                <a:solidFill>
                  <a:schemeClr val="tx1">
                    <a:lumMod val="85000"/>
                    <a:lumOff val="15000"/>
                  </a:schemeClr>
                </a:solidFill>
                <a:latin typeface="Times New Roman" pitchFamily="18" charset="0"/>
                <a:cs typeface="Times New Roman" pitchFamily="18" charset="0"/>
              </a:rPr>
              <a:t>biyoteknoloji</a:t>
            </a:r>
            <a:r>
              <a:rPr lang="tr-TR" dirty="0">
                <a:solidFill>
                  <a:schemeClr val="tx1">
                    <a:lumMod val="85000"/>
                    <a:lumOff val="15000"/>
                  </a:schemeClr>
                </a:solidFill>
                <a:latin typeface="Times New Roman" pitchFamily="18" charset="0"/>
                <a:cs typeface="Times New Roman" pitchFamily="18" charset="0"/>
              </a:rPr>
              <a:t> alanında büyük bir çığır açmıştır. Bunu </a:t>
            </a:r>
            <a:r>
              <a:rPr lang="tr-TR" dirty="0" err="1">
                <a:solidFill>
                  <a:schemeClr val="tx1">
                    <a:lumMod val="85000"/>
                    <a:lumOff val="15000"/>
                  </a:schemeClr>
                </a:solidFill>
                <a:latin typeface="Times New Roman" pitchFamily="18" charset="0"/>
                <a:cs typeface="Times New Roman" pitchFamily="18" charset="0"/>
              </a:rPr>
              <a:t>mütakiben</a:t>
            </a:r>
            <a:r>
              <a:rPr lang="tr-TR" dirty="0">
                <a:solidFill>
                  <a:schemeClr val="tx1">
                    <a:lumMod val="85000"/>
                    <a:lumOff val="15000"/>
                  </a:schemeClr>
                </a:solidFill>
                <a:latin typeface="Times New Roman" pitchFamily="18" charset="0"/>
                <a:cs typeface="Times New Roman" pitchFamily="18" charset="0"/>
              </a:rPr>
              <a:t> özellikle </a:t>
            </a:r>
            <a:r>
              <a:rPr lang="tr-TR" i="1" dirty="0">
                <a:solidFill>
                  <a:schemeClr val="tx1">
                    <a:lumMod val="85000"/>
                    <a:lumOff val="15000"/>
                  </a:schemeClr>
                </a:solidFill>
                <a:latin typeface="Times New Roman" pitchFamily="18" charset="0"/>
                <a:cs typeface="Times New Roman" pitchFamily="18" charset="0"/>
              </a:rPr>
              <a:t>T. </a:t>
            </a:r>
            <a:r>
              <a:rPr lang="tr-TR" i="1" dirty="0" err="1">
                <a:solidFill>
                  <a:schemeClr val="tx1">
                    <a:lumMod val="85000"/>
                    <a:lumOff val="15000"/>
                  </a:schemeClr>
                </a:solidFill>
                <a:latin typeface="Times New Roman" pitchFamily="18" charset="0"/>
                <a:cs typeface="Times New Roman" pitchFamily="18" charset="0"/>
              </a:rPr>
              <a:t>aquaticus</a:t>
            </a:r>
            <a:r>
              <a:rPr lang="tr-TR" dirty="0" err="1">
                <a:solidFill>
                  <a:schemeClr val="tx1">
                    <a:lumMod val="85000"/>
                    <a:lumOff val="15000"/>
                  </a:schemeClr>
                </a:solidFill>
                <a:latin typeface="Times New Roman" pitchFamily="18" charset="0"/>
                <a:cs typeface="Times New Roman" pitchFamily="18" charset="0"/>
              </a:rPr>
              <a:t>’un</a:t>
            </a:r>
            <a:r>
              <a:rPr lang="tr-TR" dirty="0">
                <a:solidFill>
                  <a:schemeClr val="tx1">
                    <a:lumMod val="85000"/>
                    <a:lumOff val="15000"/>
                  </a:schemeClr>
                </a:solidFill>
                <a:latin typeface="Times New Roman" pitchFamily="18" charset="0"/>
                <a:cs typeface="Times New Roman" pitchFamily="18" charset="0"/>
              </a:rPr>
              <a:t> ticari alanda sağlamış olduğu başarı bilim insanlarını, henüz tespit edilmemiş veya belirlenmiş olan jeotermal alanlardaki </a:t>
            </a:r>
            <a:r>
              <a:rPr lang="tr-TR" dirty="0" err="1">
                <a:solidFill>
                  <a:schemeClr val="tx1">
                    <a:lumMod val="85000"/>
                    <a:lumOff val="15000"/>
                  </a:schemeClr>
                </a:solidFill>
                <a:latin typeface="Times New Roman" pitchFamily="18" charset="0"/>
                <a:cs typeface="Times New Roman" pitchFamily="18" charset="0"/>
              </a:rPr>
              <a:t>termofilik</a:t>
            </a:r>
            <a:r>
              <a:rPr lang="tr-TR" dirty="0">
                <a:solidFill>
                  <a:schemeClr val="tx1">
                    <a:lumMod val="85000"/>
                    <a:lumOff val="15000"/>
                  </a:schemeClr>
                </a:solidFill>
                <a:latin typeface="Times New Roman" pitchFamily="18" charset="0"/>
                <a:cs typeface="Times New Roman" pitchFamily="18" charset="0"/>
              </a:rPr>
              <a:t> mikroorganizmaların izolasyon, tanılama ve bunlardan </a:t>
            </a:r>
            <a:r>
              <a:rPr lang="tr-TR" dirty="0" err="1">
                <a:solidFill>
                  <a:schemeClr val="tx1">
                    <a:lumMod val="85000"/>
                    <a:lumOff val="15000"/>
                  </a:schemeClr>
                </a:solidFill>
                <a:latin typeface="Times New Roman" pitchFamily="18" charset="0"/>
                <a:cs typeface="Times New Roman" pitchFamily="18" charset="0"/>
              </a:rPr>
              <a:t>endüsriyel</a:t>
            </a:r>
            <a:r>
              <a:rPr lang="tr-TR" dirty="0">
                <a:solidFill>
                  <a:schemeClr val="tx1">
                    <a:lumMod val="85000"/>
                    <a:lumOff val="15000"/>
                  </a:schemeClr>
                </a:solidFill>
                <a:latin typeface="Times New Roman" pitchFamily="18" charset="0"/>
                <a:cs typeface="Times New Roman" pitchFamily="18" charset="0"/>
              </a:rPr>
              <a:t> önemi olan enzimlerin </a:t>
            </a:r>
            <a:r>
              <a:rPr lang="tr-TR" dirty="0" err="1">
                <a:solidFill>
                  <a:schemeClr val="tx1">
                    <a:lumMod val="85000"/>
                    <a:lumOff val="15000"/>
                  </a:schemeClr>
                </a:solidFill>
                <a:latin typeface="Times New Roman" pitchFamily="18" charset="0"/>
                <a:cs typeface="Times New Roman" pitchFamily="18" charset="0"/>
              </a:rPr>
              <a:t>saflaştırıması</a:t>
            </a:r>
            <a:r>
              <a:rPr lang="tr-TR" dirty="0">
                <a:solidFill>
                  <a:schemeClr val="tx1">
                    <a:lumMod val="85000"/>
                    <a:lumOff val="15000"/>
                  </a:schemeClr>
                </a:solidFill>
                <a:latin typeface="Times New Roman" pitchFamily="18" charset="0"/>
                <a:cs typeface="Times New Roman" pitchFamily="18" charset="0"/>
              </a:rPr>
              <a:t> ve </a:t>
            </a:r>
            <a:r>
              <a:rPr lang="tr-TR" dirty="0" err="1">
                <a:solidFill>
                  <a:schemeClr val="tx1">
                    <a:lumMod val="85000"/>
                    <a:lumOff val="15000"/>
                  </a:schemeClr>
                </a:solidFill>
                <a:latin typeface="Times New Roman" pitchFamily="18" charset="0"/>
                <a:cs typeface="Times New Roman" pitchFamily="18" charset="0"/>
              </a:rPr>
              <a:t>karakterizasyonu</a:t>
            </a:r>
            <a:r>
              <a:rPr lang="tr-TR" dirty="0">
                <a:solidFill>
                  <a:schemeClr val="tx1">
                    <a:lumMod val="85000"/>
                    <a:lumOff val="15000"/>
                  </a:schemeClr>
                </a:solidFill>
                <a:latin typeface="Times New Roman" pitchFamily="18" charset="0"/>
                <a:cs typeface="Times New Roman" pitchFamily="18" charset="0"/>
              </a:rPr>
              <a:t> çalışmalarına yönlendirmiştir (</a:t>
            </a:r>
            <a:r>
              <a:rPr lang="tr-TR" dirty="0" err="1">
                <a:solidFill>
                  <a:schemeClr val="tx1">
                    <a:lumMod val="85000"/>
                    <a:lumOff val="15000"/>
                  </a:schemeClr>
                </a:solidFill>
                <a:latin typeface="Times New Roman" pitchFamily="18" charset="0"/>
                <a:cs typeface="Times New Roman" pitchFamily="18" charset="0"/>
              </a:rPr>
              <a:t>Gudelj</a:t>
            </a:r>
            <a:r>
              <a:rPr lang="tr-TR" dirty="0">
                <a:solidFill>
                  <a:schemeClr val="tx1">
                    <a:lumMod val="85000"/>
                    <a:lumOff val="15000"/>
                  </a:schemeClr>
                </a:solidFill>
                <a:latin typeface="Times New Roman" pitchFamily="18" charset="0"/>
                <a:cs typeface="Times New Roman" pitchFamily="18" charset="0"/>
              </a:rPr>
              <a:t> </a:t>
            </a:r>
            <a:r>
              <a:rPr lang="tr-TR" i="1" dirty="0">
                <a:solidFill>
                  <a:schemeClr val="tx1">
                    <a:lumMod val="85000"/>
                    <a:lumOff val="15000"/>
                  </a:schemeClr>
                </a:solidFill>
                <a:latin typeface="Times New Roman" pitchFamily="18" charset="0"/>
                <a:cs typeface="Times New Roman" pitchFamily="18" charset="0"/>
              </a:rPr>
              <a:t>et al</a:t>
            </a:r>
            <a:r>
              <a:rPr lang="tr-TR" dirty="0">
                <a:solidFill>
                  <a:schemeClr val="tx1">
                    <a:lumMod val="85000"/>
                    <a:lumOff val="15000"/>
                  </a:schemeClr>
                </a:solidFill>
                <a:latin typeface="Times New Roman" pitchFamily="18" charset="0"/>
                <a:cs typeface="Times New Roman" pitchFamily="18" charset="0"/>
              </a:rPr>
              <a:t>. 2001; </a:t>
            </a:r>
            <a:r>
              <a:rPr lang="tr-TR" dirty="0" err="1">
                <a:solidFill>
                  <a:schemeClr val="tx1">
                    <a:lumMod val="85000"/>
                    <a:lumOff val="15000"/>
                  </a:schemeClr>
                </a:solidFill>
                <a:latin typeface="Times New Roman" pitchFamily="18" charset="0"/>
                <a:cs typeface="Times New Roman" pitchFamily="18" charset="0"/>
              </a:rPr>
              <a:t>Lindstrom</a:t>
            </a:r>
            <a:r>
              <a:rPr lang="tr-TR" dirty="0">
                <a:solidFill>
                  <a:schemeClr val="tx1">
                    <a:lumMod val="85000"/>
                    <a:lumOff val="15000"/>
                  </a:schemeClr>
                </a:solidFill>
                <a:latin typeface="Times New Roman" pitchFamily="18" charset="0"/>
                <a:cs typeface="Times New Roman" pitchFamily="18" charset="0"/>
              </a:rPr>
              <a:t> </a:t>
            </a:r>
            <a:r>
              <a:rPr lang="tr-TR" i="1" dirty="0">
                <a:solidFill>
                  <a:schemeClr val="tx1">
                    <a:lumMod val="85000"/>
                    <a:lumOff val="15000"/>
                  </a:schemeClr>
                </a:solidFill>
                <a:latin typeface="Times New Roman" pitchFamily="18" charset="0"/>
                <a:cs typeface="Times New Roman" pitchFamily="18" charset="0"/>
              </a:rPr>
              <a:t>et al, </a:t>
            </a:r>
            <a:r>
              <a:rPr lang="tr-TR" dirty="0">
                <a:solidFill>
                  <a:schemeClr val="tx1">
                    <a:lumMod val="85000"/>
                    <a:lumOff val="15000"/>
                  </a:schemeClr>
                </a:solidFill>
                <a:latin typeface="Times New Roman" pitchFamily="18" charset="0"/>
                <a:cs typeface="Times New Roman" pitchFamily="18" charset="0"/>
              </a:rPr>
              <a:t>2002; </a:t>
            </a:r>
            <a:r>
              <a:rPr lang="tr-TR" dirty="0" err="1">
                <a:solidFill>
                  <a:schemeClr val="tx1">
                    <a:lumMod val="85000"/>
                    <a:lumOff val="15000"/>
                  </a:schemeClr>
                </a:solidFill>
                <a:latin typeface="Times New Roman" pitchFamily="18" charset="0"/>
                <a:cs typeface="Times New Roman" pitchFamily="18" charset="0"/>
              </a:rPr>
              <a:t>Younes</a:t>
            </a:r>
            <a:r>
              <a:rPr lang="tr-TR" dirty="0">
                <a:solidFill>
                  <a:schemeClr val="tx1">
                    <a:lumMod val="85000"/>
                    <a:lumOff val="15000"/>
                  </a:schemeClr>
                </a:solidFill>
                <a:latin typeface="Times New Roman" pitchFamily="18" charset="0"/>
                <a:cs typeface="Times New Roman" pitchFamily="18" charset="0"/>
              </a:rPr>
              <a:t> </a:t>
            </a:r>
            <a:r>
              <a:rPr lang="tr-TR" i="1" dirty="0">
                <a:solidFill>
                  <a:schemeClr val="tx1">
                    <a:lumMod val="85000"/>
                    <a:lumOff val="15000"/>
                  </a:schemeClr>
                </a:solidFill>
                <a:latin typeface="Times New Roman" pitchFamily="18" charset="0"/>
                <a:cs typeface="Times New Roman" pitchFamily="18" charset="0"/>
              </a:rPr>
              <a:t>et al</a:t>
            </a:r>
            <a:r>
              <a:rPr lang="tr-TR" dirty="0">
                <a:solidFill>
                  <a:schemeClr val="tx1">
                    <a:lumMod val="85000"/>
                    <a:lumOff val="15000"/>
                  </a:schemeClr>
                </a:solidFill>
                <a:latin typeface="Times New Roman" pitchFamily="18" charset="0"/>
                <a:cs typeface="Times New Roman" pitchFamily="18" charset="0"/>
              </a:rPr>
              <a:t>, 2011). </a:t>
            </a:r>
            <a:endParaRPr lang="en-US" dirty="0">
              <a:solidFill>
                <a:schemeClr val="tx1">
                  <a:lumMod val="85000"/>
                  <a:lumOff val="15000"/>
                </a:schemeClr>
              </a:solidFill>
              <a:latin typeface="Times New Roman" pitchFamily="18" charset="0"/>
              <a:cs typeface="Times New Roman" pitchFamily="18" charset="0"/>
            </a:endParaRPr>
          </a:p>
          <a:p>
            <a:pPr marL="0" indent="0" algn="just">
              <a:lnSpc>
                <a:spcPct val="150000"/>
              </a:lnSpc>
              <a:buNone/>
            </a:pPr>
            <a:endParaRPr lang="en-US" sz="2000" dirty="0">
              <a:solidFill>
                <a:schemeClr val="tx1">
                  <a:lumMod val="85000"/>
                  <a:lumOff val="15000"/>
                </a:schemeClr>
              </a:solidFill>
              <a:latin typeface="Times New Roman" pitchFamily="18" charset="0"/>
              <a:cs typeface="Times New Roman" pitchFamily="18" charset="0"/>
            </a:endParaRPr>
          </a:p>
        </p:txBody>
      </p:sp>
      <p:sp>
        <p:nvSpPr>
          <p:cNvPr id="2" name="Başlık 1"/>
          <p:cNvSpPr>
            <a:spLocks noGrp="1"/>
          </p:cNvSpPr>
          <p:nvPr>
            <p:ph type="title"/>
          </p:nvPr>
        </p:nvSpPr>
        <p:spPr/>
        <p:txBody>
          <a:bodyPr>
            <a:normAutofit/>
          </a:bodyPr>
          <a:lstStyle/>
          <a:p>
            <a:r>
              <a:rPr lang="tr-TR" sz="2800" b="1" dirty="0" smtClean="0">
                <a:solidFill>
                  <a:srgbClr val="FFC000"/>
                </a:solidFill>
                <a:latin typeface="Times New Roman" pitchFamily="18" charset="0"/>
                <a:cs typeface="Times New Roman" pitchFamily="18" charset="0"/>
              </a:rPr>
              <a:t>kaynaklarda</a:t>
            </a:r>
            <a:endParaRPr lang="en-US" sz="2800" b="1" dirty="0">
              <a:solidFill>
                <a:srgbClr val="FFC000"/>
              </a:solidFill>
              <a:latin typeface="Times New Roman" pitchFamily="18" charset="0"/>
              <a:cs typeface="Times New Roman" pitchFamily="18" charset="0"/>
            </a:endParaRPr>
          </a:p>
        </p:txBody>
      </p:sp>
      <p:sp>
        <p:nvSpPr>
          <p:cNvPr id="4" name="Slayt Numarası Yer Tutucusu 3"/>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14</a:t>
            </a:fld>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36082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2492896"/>
            <a:ext cx="7408333" cy="3816424"/>
          </a:xfrm>
        </p:spPr>
        <p:txBody>
          <a:bodyPr>
            <a:normAutofit/>
          </a:bodyPr>
          <a:lstStyle/>
          <a:p>
            <a:pPr algn="just">
              <a:lnSpc>
                <a:spcPct val="150000"/>
              </a:lnSpc>
              <a:spcAft>
                <a:spcPts val="1200"/>
              </a:spcAft>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Amonyum</a:t>
            </a: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sülfat</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çöktürmesi</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ve</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diyaliz</a:t>
            </a:r>
            <a:r>
              <a:rPr lang="en-US" b="1" dirty="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işlemleri</a:t>
            </a:r>
            <a:endParaRPr lang="tr-TR" b="1" dirty="0">
              <a:solidFill>
                <a:schemeClr val="bg2">
                  <a:lumMod val="25000"/>
                </a:schemeClr>
              </a:solidFill>
              <a:latin typeface="Times New Roman" pitchFamily="18" charset="0"/>
              <a:cs typeface="Times New Roman" pitchFamily="18" charset="0"/>
            </a:endParaRPr>
          </a:p>
          <a:p>
            <a:pPr algn="just">
              <a:lnSpc>
                <a:spcPct val="150000"/>
              </a:lnSpc>
              <a:spcAft>
                <a:spcPts val="1200"/>
              </a:spcAft>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Enzim</a:t>
            </a:r>
            <a:r>
              <a:rPr lang="en-US" b="1" dirty="0" smtClean="0">
                <a:solidFill>
                  <a:schemeClr val="bg2">
                    <a:lumMod val="25000"/>
                  </a:schemeClr>
                </a:solidFill>
                <a:latin typeface="Times New Roman" pitchFamily="18" charset="0"/>
                <a:cs typeface="Times New Roman" pitchFamily="18" charset="0"/>
              </a:rPr>
              <a:t> </a:t>
            </a:r>
            <a:r>
              <a:rPr lang="en-US" b="1" dirty="0">
                <a:solidFill>
                  <a:schemeClr val="bg2">
                    <a:lumMod val="25000"/>
                  </a:schemeClr>
                </a:solidFill>
                <a:latin typeface="Times New Roman" pitchFamily="18" charset="0"/>
                <a:cs typeface="Times New Roman" pitchFamily="18" charset="0"/>
              </a:rPr>
              <a:t>CM-</a:t>
            </a:r>
            <a:r>
              <a:rPr lang="en-US" b="1" dirty="0" err="1">
                <a:solidFill>
                  <a:schemeClr val="bg2">
                    <a:lumMod val="25000"/>
                  </a:schemeClr>
                </a:solidFill>
                <a:latin typeface="Times New Roman" pitchFamily="18" charset="0"/>
                <a:cs typeface="Times New Roman" pitchFamily="18" charset="0"/>
              </a:rPr>
              <a:t>sefadex</a:t>
            </a:r>
            <a:r>
              <a:rPr lang="en-US" b="1" dirty="0">
                <a:solidFill>
                  <a:schemeClr val="bg2">
                    <a:lumMod val="25000"/>
                  </a:schemeClr>
                </a:solidFill>
                <a:latin typeface="Times New Roman" pitchFamily="18" charset="0"/>
                <a:cs typeface="Times New Roman" pitchFamily="18" charset="0"/>
              </a:rPr>
              <a:t> A50 </a:t>
            </a:r>
            <a:r>
              <a:rPr lang="en-US" b="1" dirty="0" err="1">
                <a:solidFill>
                  <a:schemeClr val="bg2">
                    <a:lumMod val="25000"/>
                  </a:schemeClr>
                </a:solidFill>
                <a:latin typeface="Times New Roman" pitchFamily="18" charset="0"/>
                <a:cs typeface="Times New Roman" pitchFamily="18" charset="0"/>
              </a:rPr>
              <a:t>iyon-değişim</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kromatografisi</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ile</a:t>
            </a:r>
            <a:r>
              <a:rPr lang="en-US" b="1" dirty="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saflaştırılması</a:t>
            </a:r>
            <a:endParaRPr lang="tr-TR" b="1" dirty="0">
              <a:solidFill>
                <a:schemeClr val="bg2">
                  <a:lumMod val="25000"/>
                </a:schemeClr>
              </a:solidFill>
              <a:latin typeface="Times New Roman" pitchFamily="18" charset="0"/>
              <a:cs typeface="Times New Roman" pitchFamily="18" charset="0"/>
            </a:endParaRPr>
          </a:p>
          <a:p>
            <a:pPr algn="just">
              <a:lnSpc>
                <a:spcPct val="150000"/>
              </a:lnSpc>
              <a:spcAft>
                <a:spcPts val="1200"/>
              </a:spcAft>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a:latin typeface="Times New Roman" pitchFamily="18" charset="0"/>
                <a:cs typeface="Times New Roman" pitchFamily="18" charset="0"/>
              </a:rPr>
              <a:t>Enzimin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Sefakril</a:t>
            </a:r>
            <a:r>
              <a:rPr lang="en-US" b="1" dirty="0">
                <a:latin typeface="Times New Roman" pitchFamily="18" charset="0"/>
                <a:cs typeface="Times New Roman" pitchFamily="18" charset="0"/>
              </a:rPr>
              <a:t> S200 </a:t>
            </a:r>
            <a:r>
              <a:rPr lang="en-US" b="1" dirty="0" err="1">
                <a:latin typeface="Times New Roman" pitchFamily="18" charset="0"/>
                <a:cs typeface="Times New Roman" pitchFamily="18" charset="0"/>
              </a:rPr>
              <a:t>jel</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filtrasyon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kromatografisi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ile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saflaştırılması</a:t>
            </a: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Peroksidaz</a:t>
            </a: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aktivitesi</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tayini</a:t>
            </a:r>
            <a:r>
              <a:rPr lang="en-US" b="1" dirty="0">
                <a:solidFill>
                  <a:schemeClr val="bg2">
                    <a:lumMod val="25000"/>
                  </a:schemeClr>
                </a:solidFill>
                <a:latin typeface="Times New Roman" pitchFamily="18" charset="0"/>
                <a:cs typeface="Times New Roman" pitchFamily="18" charset="0"/>
              </a:rPr>
              <a:t> </a:t>
            </a:r>
            <a:endParaRPr lang="en-US" b="1" dirty="0" smtClean="0">
              <a:solidFill>
                <a:schemeClr val="bg2">
                  <a:lumMod val="25000"/>
                </a:schemeClr>
              </a:solidFill>
              <a:latin typeface="Times New Roman" pitchFamily="18" charset="0"/>
              <a:cs typeface="Times New Roman" pitchFamily="18" charset="0"/>
            </a:endParaRPr>
          </a:p>
          <a:p>
            <a:pPr algn="just">
              <a:lnSpc>
                <a:spcPct val="150000"/>
              </a:lnSpc>
              <a:spcAft>
                <a:spcPts val="1200"/>
              </a:spcAft>
            </a:pPr>
            <a:endParaRPr lang="en-US" sz="2000" b="1" dirty="0">
              <a:solidFill>
                <a:srgbClr val="7030A0"/>
              </a:solidFill>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15</a:t>
            </a:fld>
            <a:endParaRPr lang="en-US" dirty="0">
              <a:latin typeface="Times New Roman" pitchFamily="18" charset="0"/>
              <a:cs typeface="Times New Roman" pitchFamily="18" charset="0"/>
            </a:endParaRPr>
          </a:p>
        </p:txBody>
      </p:sp>
      <p:sp>
        <p:nvSpPr>
          <p:cNvPr id="4" name="Başlık 3"/>
          <p:cNvSpPr>
            <a:spLocks noGrp="1"/>
          </p:cNvSpPr>
          <p:nvPr>
            <p:ph type="title"/>
          </p:nvPr>
        </p:nvSpPr>
        <p:spPr/>
        <p:txBody>
          <a:bodyPr/>
          <a:lstStyle/>
          <a:p>
            <a:endParaRPr lang="en-US"/>
          </a:p>
        </p:txBody>
      </p:sp>
    </p:spTree>
    <p:extLst>
      <p:ext uri="{BB962C8B-B14F-4D97-AF65-F5344CB8AC3E}">
        <p14:creationId xmlns:p14="http://schemas.microsoft.com/office/powerpoint/2010/main" xmlns="" val="1872720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20000"/>
          </a:bodyPr>
          <a:lstStyle/>
          <a:p>
            <a:pPr algn="just">
              <a:lnSpc>
                <a:spcPct val="170000"/>
              </a:lnSpc>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Jel</a:t>
            </a: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filtrasyon</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kromatografisi</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ile</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molekül</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ağırlığının</a:t>
            </a:r>
            <a:r>
              <a:rPr lang="en-US" b="1" dirty="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tayini</a:t>
            </a:r>
            <a:endParaRPr lang="en-US" b="1" dirty="0" smtClean="0">
              <a:solidFill>
                <a:schemeClr val="bg2">
                  <a:lumMod val="25000"/>
                </a:schemeClr>
              </a:solidFill>
              <a:latin typeface="Times New Roman" pitchFamily="18" charset="0"/>
              <a:cs typeface="Times New Roman" pitchFamily="18" charset="0"/>
            </a:endParaRPr>
          </a:p>
          <a:p>
            <a:pPr>
              <a:lnSpc>
                <a:spcPct val="150000"/>
              </a:lnSpc>
              <a:spcAft>
                <a:spcPts val="1200"/>
              </a:spcAft>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V</a:t>
            </a:r>
            <a:r>
              <a:rPr lang="en-US" b="1" baseline="-25000" dirty="0" err="1" smtClean="0">
                <a:solidFill>
                  <a:schemeClr val="bg2">
                    <a:lumMod val="25000"/>
                  </a:schemeClr>
                </a:solidFill>
                <a:latin typeface="Times New Roman" pitchFamily="18" charset="0"/>
                <a:cs typeface="Times New Roman" pitchFamily="18" charset="0"/>
              </a:rPr>
              <a:t>max</a:t>
            </a: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ve</a:t>
            </a:r>
            <a:r>
              <a:rPr lang="en-US" b="1" dirty="0">
                <a:solidFill>
                  <a:schemeClr val="bg2">
                    <a:lumMod val="25000"/>
                  </a:schemeClr>
                </a:solidFill>
                <a:latin typeface="Times New Roman" pitchFamily="18" charset="0"/>
                <a:cs typeface="Times New Roman" pitchFamily="18" charset="0"/>
              </a:rPr>
              <a:t> </a:t>
            </a:r>
            <a:r>
              <a:rPr lang="en-US" b="1" dirty="0" smtClean="0">
                <a:solidFill>
                  <a:schemeClr val="bg2">
                    <a:lumMod val="25000"/>
                  </a:schemeClr>
                </a:solidFill>
                <a:latin typeface="Times New Roman" pitchFamily="18" charset="0"/>
                <a:cs typeface="Times New Roman" pitchFamily="18" charset="0"/>
              </a:rPr>
              <a:t>K</a:t>
            </a:r>
            <a:r>
              <a:rPr lang="tr-TR" b="1" baseline="-25000" dirty="0" smtClean="0">
                <a:solidFill>
                  <a:schemeClr val="bg2">
                    <a:lumMod val="25000"/>
                  </a:schemeClr>
                </a:solidFill>
                <a:latin typeface="Times New Roman" pitchFamily="18" charset="0"/>
                <a:cs typeface="Times New Roman" pitchFamily="18" charset="0"/>
              </a:rPr>
              <a:t>m </a:t>
            </a:r>
            <a:r>
              <a:rPr lang="en-US" b="1" dirty="0" err="1" smtClean="0">
                <a:solidFill>
                  <a:schemeClr val="bg2">
                    <a:lumMod val="25000"/>
                  </a:schemeClr>
                </a:solidFill>
                <a:latin typeface="Times New Roman" pitchFamily="18" charset="0"/>
                <a:cs typeface="Times New Roman" pitchFamily="18" charset="0"/>
              </a:rPr>
              <a:t>değerlerinin</a:t>
            </a: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belirlenmesi</a:t>
            </a:r>
            <a:endParaRPr lang="tr-TR" b="1" dirty="0" smtClean="0">
              <a:solidFill>
                <a:schemeClr val="bg2">
                  <a:lumMod val="25000"/>
                </a:schemeClr>
              </a:solidFill>
              <a:latin typeface="Times New Roman" pitchFamily="18" charset="0"/>
              <a:cs typeface="Times New Roman" pitchFamily="18" charset="0"/>
            </a:endParaRPr>
          </a:p>
          <a:p>
            <a:pPr algn="just">
              <a:lnSpc>
                <a:spcPct val="150000"/>
              </a:lnSpc>
              <a:spcAft>
                <a:spcPts val="1200"/>
              </a:spcAft>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P</a:t>
            </a:r>
            <a:r>
              <a:rPr lang="en-US" b="1" dirty="0" err="1" smtClean="0">
                <a:solidFill>
                  <a:schemeClr val="bg2">
                    <a:lumMod val="25000"/>
                  </a:schemeClr>
                </a:solidFill>
                <a:latin typeface="Times New Roman" pitchFamily="18" charset="0"/>
                <a:cs typeface="Times New Roman" pitchFamily="18" charset="0"/>
              </a:rPr>
              <a:t>eroksidaz</a:t>
            </a: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enzimin</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aktivitesi</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üzerine</a:t>
            </a:r>
            <a:r>
              <a:rPr lang="en-US" b="1" dirty="0">
                <a:solidFill>
                  <a:schemeClr val="bg2">
                    <a:lumMod val="25000"/>
                  </a:schemeClr>
                </a:solidFill>
                <a:latin typeface="Times New Roman" pitchFamily="18" charset="0"/>
                <a:cs typeface="Times New Roman" pitchFamily="18" charset="0"/>
              </a:rPr>
              <a:t> metal </a:t>
            </a:r>
            <a:r>
              <a:rPr lang="en-US" b="1" dirty="0" err="1">
                <a:solidFill>
                  <a:schemeClr val="bg2">
                    <a:lumMod val="25000"/>
                  </a:schemeClr>
                </a:solidFill>
                <a:latin typeface="Times New Roman" pitchFamily="18" charset="0"/>
                <a:cs typeface="Times New Roman" pitchFamily="18" charset="0"/>
              </a:rPr>
              <a:t>iyonlarin</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etkisinin</a:t>
            </a:r>
            <a:r>
              <a:rPr lang="en-US" b="1" dirty="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incelenmesi</a:t>
            </a:r>
            <a:endParaRPr lang="tr-TR" b="1" dirty="0" smtClean="0">
              <a:solidFill>
                <a:schemeClr val="bg2">
                  <a:lumMod val="25000"/>
                </a:schemeClr>
              </a:solidFill>
              <a:latin typeface="Times New Roman" pitchFamily="18" charset="0"/>
              <a:cs typeface="Times New Roman" pitchFamily="18" charset="0"/>
            </a:endParaRPr>
          </a:p>
          <a:p>
            <a:pPr algn="just">
              <a:lnSpc>
                <a:spcPct val="150000"/>
              </a:lnSpc>
              <a:buFont typeface="Wingdings" pitchFamily="2" charset="2"/>
              <a:buChar char="q"/>
            </a:pPr>
            <a:r>
              <a:rPr lang="en-US" b="1" dirty="0" smtClean="0">
                <a:solidFill>
                  <a:schemeClr val="bg2">
                    <a:lumMod val="25000"/>
                  </a:schemeClr>
                </a:solidFill>
                <a:latin typeface="Times New Roman" pitchFamily="18" charset="0"/>
                <a:cs typeface="Times New Roman" pitchFamily="18" charset="0"/>
              </a:rPr>
              <a:t> </a:t>
            </a:r>
            <a:r>
              <a:rPr lang="en-US" b="1" dirty="0" err="1" smtClean="0">
                <a:solidFill>
                  <a:schemeClr val="bg2">
                    <a:lumMod val="25000"/>
                  </a:schemeClr>
                </a:solidFill>
                <a:latin typeface="Times New Roman" pitchFamily="18" charset="0"/>
                <a:cs typeface="Times New Roman" pitchFamily="18" charset="0"/>
              </a:rPr>
              <a:t>Endüstride</a:t>
            </a:r>
            <a:r>
              <a:rPr lang="en-US" b="1" dirty="0" smtClean="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kullanılan</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bazı</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boyaların</a:t>
            </a:r>
            <a:r>
              <a:rPr lang="en-US" b="1" dirty="0">
                <a:solidFill>
                  <a:schemeClr val="bg2">
                    <a:lumMod val="25000"/>
                  </a:schemeClr>
                </a:solidFill>
                <a:latin typeface="Times New Roman" pitchFamily="18" charset="0"/>
                <a:cs typeface="Times New Roman" pitchFamily="18" charset="0"/>
              </a:rPr>
              <a:t> POD </a:t>
            </a:r>
            <a:r>
              <a:rPr lang="en-US" b="1" dirty="0" err="1">
                <a:solidFill>
                  <a:schemeClr val="bg2">
                    <a:lumMod val="25000"/>
                  </a:schemeClr>
                </a:solidFill>
                <a:latin typeface="Times New Roman" pitchFamily="18" charset="0"/>
                <a:cs typeface="Times New Roman" pitchFamily="18" charset="0"/>
              </a:rPr>
              <a:t>enzimi</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ile</a:t>
            </a:r>
            <a:r>
              <a:rPr lang="en-US" b="1" dirty="0">
                <a:solidFill>
                  <a:schemeClr val="bg2">
                    <a:lumMod val="25000"/>
                  </a:schemeClr>
                </a:solidFill>
                <a:latin typeface="Times New Roman" pitchFamily="18" charset="0"/>
                <a:cs typeface="Times New Roman" pitchFamily="18" charset="0"/>
              </a:rPr>
              <a:t> </a:t>
            </a:r>
            <a:r>
              <a:rPr lang="en-US" b="1" dirty="0" err="1">
                <a:solidFill>
                  <a:schemeClr val="bg2">
                    <a:lumMod val="25000"/>
                  </a:schemeClr>
                </a:solidFill>
                <a:latin typeface="Times New Roman" pitchFamily="18" charset="0"/>
                <a:cs typeface="Times New Roman" pitchFamily="18" charset="0"/>
              </a:rPr>
              <a:t>etkileşimi</a:t>
            </a:r>
            <a:endParaRPr lang="tr-TR" b="1" dirty="0">
              <a:solidFill>
                <a:schemeClr val="bg2">
                  <a:lumMod val="25000"/>
                </a:schemeClr>
              </a:solidFill>
              <a:latin typeface="Times New Roman" pitchFamily="18" charset="0"/>
              <a:cs typeface="Times New Roman" pitchFamily="18" charset="0"/>
            </a:endParaRPr>
          </a:p>
          <a:p>
            <a:pPr algn="just">
              <a:lnSpc>
                <a:spcPct val="150000"/>
              </a:lnSpc>
            </a:pPr>
            <a:endParaRPr lang="en-US" b="1" dirty="0">
              <a:solidFill>
                <a:schemeClr val="bg2">
                  <a:lumMod val="25000"/>
                </a:schemeClr>
              </a:solidFill>
              <a:latin typeface="Times New Roman" pitchFamily="18" charset="0"/>
              <a:cs typeface="Times New Roman" pitchFamily="18" charset="0"/>
            </a:endParaRPr>
          </a:p>
          <a:p>
            <a:pPr marL="0" indent="0" algn="just">
              <a:lnSpc>
                <a:spcPct val="150000"/>
              </a:lnSpc>
              <a:buNone/>
            </a:pPr>
            <a:endParaRPr lang="en-US" sz="2000" dirty="0">
              <a:solidFill>
                <a:srgbClr val="92D050"/>
              </a:solidFill>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16</a:t>
            </a:fld>
            <a:endParaRPr lang="en-US" dirty="0">
              <a:latin typeface="Times New Roman" pitchFamily="18" charset="0"/>
              <a:cs typeface="Times New Roman" pitchFamily="18" charset="0"/>
            </a:endParaRPr>
          </a:p>
        </p:txBody>
      </p:sp>
      <p:sp>
        <p:nvSpPr>
          <p:cNvPr id="4" name="Başlık 3"/>
          <p:cNvSpPr>
            <a:spLocks noGrp="1"/>
          </p:cNvSpPr>
          <p:nvPr>
            <p:ph type="title"/>
          </p:nvPr>
        </p:nvSpPr>
        <p:spPr/>
        <p:txBody>
          <a:bodyPr/>
          <a:lstStyle/>
          <a:p>
            <a:endParaRPr lang="en-US"/>
          </a:p>
        </p:txBody>
      </p:sp>
    </p:spTree>
    <p:extLst>
      <p:ext uri="{BB962C8B-B14F-4D97-AF65-F5344CB8AC3E}">
        <p14:creationId xmlns:p14="http://schemas.microsoft.com/office/powerpoint/2010/main" xmlns="" val="176477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2564904"/>
            <a:ext cx="7408333" cy="3744416"/>
          </a:xfrm>
        </p:spPr>
        <p:txBody>
          <a:bodyPr>
            <a:normAutofit/>
          </a:bodyPr>
          <a:lstStyle/>
          <a:p>
            <a:pPr algn="just">
              <a:lnSpc>
                <a:spcPct val="150000"/>
              </a:lnSpc>
              <a:buFont typeface="Wingdings" pitchFamily="2" charset="2"/>
              <a:buChar char="v"/>
            </a:pPr>
            <a:r>
              <a:rPr lang="en-US" sz="2000" dirty="0" smtClean="0">
                <a:solidFill>
                  <a:schemeClr val="tx1">
                    <a:lumMod val="85000"/>
                    <a:lumOff val="15000"/>
                  </a:schemeClr>
                </a:solidFill>
                <a:latin typeface="Times New Roman" pitchFamily="18" charset="0"/>
                <a:cs typeface="Times New Roman" pitchFamily="18" charset="0"/>
              </a:rPr>
              <a:t>  </a:t>
            </a:r>
            <a:r>
              <a:rPr lang="en-US" sz="2000" dirty="0" err="1" smtClean="0">
                <a:solidFill>
                  <a:schemeClr val="tx1">
                    <a:lumMod val="85000"/>
                    <a:lumOff val="15000"/>
                  </a:schemeClr>
                </a:solidFill>
                <a:latin typeface="Times New Roman" pitchFamily="18" charset="0"/>
                <a:cs typeface="Times New Roman" pitchFamily="18" charset="0"/>
              </a:rPr>
              <a:t>Yapılan</a:t>
            </a:r>
            <a:r>
              <a:rPr lang="en-US" sz="2000" dirty="0" smtClean="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bu</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çalışma</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sonucunda</a:t>
            </a:r>
            <a:r>
              <a:rPr lang="en-US" sz="2000" dirty="0">
                <a:solidFill>
                  <a:schemeClr val="tx1">
                    <a:lumMod val="85000"/>
                    <a:lumOff val="15000"/>
                  </a:schemeClr>
                </a:solidFill>
                <a:latin typeface="Times New Roman" pitchFamily="18" charset="0"/>
                <a:cs typeface="Times New Roman" pitchFamily="18" charset="0"/>
              </a:rPr>
              <a:t> test </a:t>
            </a:r>
            <a:r>
              <a:rPr lang="en-US" sz="2000" dirty="0" err="1">
                <a:solidFill>
                  <a:schemeClr val="tx1">
                    <a:lumMod val="85000"/>
                    <a:lumOff val="15000"/>
                  </a:schemeClr>
                </a:solidFill>
                <a:latin typeface="Times New Roman" pitchFamily="18" charset="0"/>
                <a:cs typeface="Times New Roman" pitchFamily="18" charset="0"/>
              </a:rPr>
              <a:t>izolatının</a:t>
            </a:r>
            <a:r>
              <a:rPr lang="en-US" sz="2000" dirty="0">
                <a:solidFill>
                  <a:schemeClr val="tx1">
                    <a:lumMod val="85000"/>
                    <a:lumOff val="15000"/>
                  </a:schemeClr>
                </a:solidFill>
                <a:latin typeface="Times New Roman" pitchFamily="18" charset="0"/>
                <a:cs typeface="Times New Roman" pitchFamily="18" charset="0"/>
              </a:rPr>
              <a:t>, H</a:t>
            </a:r>
            <a:r>
              <a:rPr lang="en-US" sz="2000" baseline="-25000" dirty="0">
                <a:solidFill>
                  <a:schemeClr val="tx1">
                    <a:lumMod val="85000"/>
                    <a:lumOff val="15000"/>
                  </a:schemeClr>
                </a:solidFill>
                <a:latin typeface="Times New Roman" pitchFamily="18" charset="0"/>
                <a:cs typeface="Times New Roman" pitchFamily="18" charset="0"/>
              </a:rPr>
              <a:t>2</a:t>
            </a:r>
            <a:r>
              <a:rPr lang="en-US" sz="2000" dirty="0">
                <a:solidFill>
                  <a:schemeClr val="tx1">
                    <a:lumMod val="85000"/>
                    <a:lumOff val="15000"/>
                  </a:schemeClr>
                </a:solidFill>
                <a:latin typeface="Times New Roman" pitchFamily="18" charset="0"/>
                <a:cs typeface="Times New Roman" pitchFamily="18" charset="0"/>
              </a:rPr>
              <a:t>O</a:t>
            </a:r>
            <a:r>
              <a:rPr lang="en-US" sz="2000" baseline="-25000" dirty="0">
                <a:solidFill>
                  <a:schemeClr val="tx1">
                    <a:lumMod val="85000"/>
                    <a:lumOff val="15000"/>
                  </a:schemeClr>
                </a:solidFill>
                <a:latin typeface="Times New Roman" pitchFamily="18" charset="0"/>
                <a:cs typeface="Times New Roman" pitchFamily="18" charset="0"/>
              </a:rPr>
              <a:t>2 </a:t>
            </a:r>
            <a:r>
              <a:rPr lang="en-US" sz="2000" dirty="0" err="1">
                <a:solidFill>
                  <a:schemeClr val="tx1">
                    <a:lumMod val="85000"/>
                    <a:lumOff val="15000"/>
                  </a:schemeClr>
                </a:solidFill>
                <a:latin typeface="Times New Roman" pitchFamily="18" charset="0"/>
                <a:cs typeface="Times New Roman" pitchFamily="18" charset="0"/>
              </a:rPr>
              <a:t>ve</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pirogallol</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substratlarının</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indükleyici</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etkisiyle</a:t>
            </a:r>
            <a:r>
              <a:rPr lang="en-US" sz="2000" dirty="0">
                <a:solidFill>
                  <a:schemeClr val="tx1">
                    <a:lumMod val="85000"/>
                    <a:lumOff val="15000"/>
                  </a:schemeClr>
                </a:solidFill>
                <a:latin typeface="Times New Roman" pitchFamily="18" charset="0"/>
                <a:cs typeface="Times New Roman" pitchFamily="18" charset="0"/>
              </a:rPr>
              <a:t> POD </a:t>
            </a:r>
            <a:r>
              <a:rPr lang="en-US" sz="2000" dirty="0" err="1">
                <a:solidFill>
                  <a:schemeClr val="tx1">
                    <a:lumMod val="85000"/>
                    <a:lumOff val="15000"/>
                  </a:schemeClr>
                </a:solidFill>
                <a:latin typeface="Times New Roman" pitchFamily="18" charset="0"/>
                <a:cs typeface="Times New Roman" pitchFamily="18" charset="0"/>
              </a:rPr>
              <a:t>enzimini</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yüksek</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aktivitelerde</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ekstrasellülar</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olarak</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ürettiği</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tespit</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edilmiştir</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Elde</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edilen</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ekstraklardan</a:t>
            </a:r>
            <a:r>
              <a:rPr lang="en-US" sz="2000" dirty="0">
                <a:solidFill>
                  <a:schemeClr val="tx1">
                    <a:lumMod val="85000"/>
                    <a:lumOff val="15000"/>
                  </a:schemeClr>
                </a:solidFill>
                <a:latin typeface="Times New Roman" pitchFamily="18" charset="0"/>
                <a:cs typeface="Times New Roman" pitchFamily="18" charset="0"/>
              </a:rPr>
              <a:t>; </a:t>
            </a:r>
            <a:r>
              <a:rPr lang="en-US" sz="2000" dirty="0">
                <a:solidFill>
                  <a:schemeClr val="accent4">
                    <a:lumMod val="75000"/>
                  </a:schemeClr>
                </a:solidFill>
                <a:latin typeface="Times New Roman" pitchFamily="18" charset="0"/>
                <a:cs typeface="Times New Roman" pitchFamily="18" charset="0"/>
              </a:rPr>
              <a:t>NH</a:t>
            </a:r>
            <a:r>
              <a:rPr lang="en-US" sz="2000" baseline="-25000" dirty="0">
                <a:solidFill>
                  <a:schemeClr val="accent4">
                    <a:lumMod val="75000"/>
                  </a:schemeClr>
                </a:solidFill>
                <a:latin typeface="Times New Roman" pitchFamily="18" charset="0"/>
                <a:cs typeface="Times New Roman" pitchFamily="18" charset="0"/>
              </a:rPr>
              <a:t>4</a:t>
            </a:r>
            <a:r>
              <a:rPr lang="en-US" sz="2000" dirty="0">
                <a:solidFill>
                  <a:schemeClr val="accent4">
                    <a:lumMod val="75000"/>
                  </a:schemeClr>
                </a:solidFill>
                <a:latin typeface="Times New Roman" pitchFamily="18" charset="0"/>
                <a:cs typeface="Times New Roman" pitchFamily="18" charset="0"/>
              </a:rPr>
              <a:t>(SO</a:t>
            </a:r>
            <a:r>
              <a:rPr lang="en-US" sz="2000" baseline="-25000" dirty="0">
                <a:solidFill>
                  <a:schemeClr val="accent4">
                    <a:lumMod val="75000"/>
                  </a:schemeClr>
                </a:solidFill>
                <a:latin typeface="Times New Roman" pitchFamily="18" charset="0"/>
                <a:cs typeface="Times New Roman" pitchFamily="18" charset="0"/>
              </a:rPr>
              <a:t>4</a:t>
            </a:r>
            <a:r>
              <a:rPr lang="en-US" sz="2000" dirty="0">
                <a:solidFill>
                  <a:schemeClr val="accent4">
                    <a:lumMod val="75000"/>
                  </a:schemeClr>
                </a:solidFill>
                <a:latin typeface="Times New Roman" pitchFamily="18" charset="0"/>
                <a:cs typeface="Times New Roman" pitchFamily="18" charset="0"/>
              </a:rPr>
              <a:t>)</a:t>
            </a:r>
            <a:r>
              <a:rPr lang="en-US" sz="2000" baseline="-25000" dirty="0">
                <a:solidFill>
                  <a:schemeClr val="accent4">
                    <a:lumMod val="75000"/>
                  </a:schemeClr>
                </a:solidFill>
                <a:latin typeface="Times New Roman" pitchFamily="18" charset="0"/>
                <a:cs typeface="Times New Roman" pitchFamily="18" charset="0"/>
              </a:rPr>
              <a:t>2</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çöktürmesi</a:t>
            </a:r>
            <a:r>
              <a:rPr lang="en-US" sz="2000" dirty="0">
                <a:solidFill>
                  <a:schemeClr val="accent4">
                    <a:lumMod val="75000"/>
                  </a:schemeClr>
                </a:solidFill>
                <a:latin typeface="Times New Roman" pitchFamily="18" charset="0"/>
                <a:cs typeface="Times New Roman" pitchFamily="18" charset="0"/>
              </a:rPr>
              <a:t>, CM-</a:t>
            </a:r>
            <a:r>
              <a:rPr lang="en-US" sz="2000" dirty="0" err="1">
                <a:solidFill>
                  <a:schemeClr val="accent4">
                    <a:lumMod val="75000"/>
                  </a:schemeClr>
                </a:solidFill>
                <a:latin typeface="Times New Roman" pitchFamily="18" charset="0"/>
                <a:cs typeface="Times New Roman" pitchFamily="18" charset="0"/>
              </a:rPr>
              <a:t>sefadeks</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iyon</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değişim</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kromatografisi</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ve</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Sephakril</a:t>
            </a:r>
            <a:r>
              <a:rPr lang="en-US" sz="2000" dirty="0">
                <a:solidFill>
                  <a:schemeClr val="accent4">
                    <a:lumMod val="75000"/>
                  </a:schemeClr>
                </a:solidFill>
                <a:latin typeface="Times New Roman" pitchFamily="18" charset="0"/>
                <a:cs typeface="Times New Roman" pitchFamily="18" charset="0"/>
              </a:rPr>
              <a:t> S200 </a:t>
            </a:r>
            <a:r>
              <a:rPr lang="en-US" sz="2000" dirty="0" err="1">
                <a:solidFill>
                  <a:schemeClr val="accent4">
                    <a:lumMod val="75000"/>
                  </a:schemeClr>
                </a:solidFill>
                <a:latin typeface="Times New Roman" pitchFamily="18" charset="0"/>
                <a:cs typeface="Times New Roman" pitchFamily="18" charset="0"/>
              </a:rPr>
              <a:t>jel</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filtrasyon</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accent4">
                    <a:lumMod val="75000"/>
                  </a:schemeClr>
                </a:solidFill>
                <a:latin typeface="Times New Roman" pitchFamily="18" charset="0"/>
                <a:cs typeface="Times New Roman" pitchFamily="18" charset="0"/>
              </a:rPr>
              <a:t>kromatografisi</a:t>
            </a:r>
            <a:r>
              <a:rPr lang="en-US" sz="2000" dirty="0">
                <a:solidFill>
                  <a:schemeClr val="accent4">
                    <a:lumMod val="7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teknikleri</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kullanılarak</a:t>
            </a:r>
            <a:r>
              <a:rPr lang="en-US" sz="2000" dirty="0">
                <a:solidFill>
                  <a:schemeClr val="tx1">
                    <a:lumMod val="85000"/>
                    <a:lumOff val="15000"/>
                  </a:schemeClr>
                </a:solidFill>
                <a:latin typeface="Times New Roman" pitchFamily="18" charset="0"/>
                <a:cs typeface="Times New Roman" pitchFamily="18" charset="0"/>
              </a:rPr>
              <a:t> 35.6 </a:t>
            </a:r>
            <a:r>
              <a:rPr lang="en-US" sz="2000" dirty="0" err="1">
                <a:solidFill>
                  <a:schemeClr val="tx1">
                    <a:lumMod val="85000"/>
                    <a:lumOff val="15000"/>
                  </a:schemeClr>
                </a:solidFill>
                <a:latin typeface="Times New Roman" pitchFamily="18" charset="0"/>
                <a:cs typeface="Times New Roman" pitchFamily="18" charset="0"/>
              </a:rPr>
              <a:t>verimle</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yaklaşık</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olarak</a:t>
            </a:r>
            <a:r>
              <a:rPr lang="en-US" sz="2000" dirty="0">
                <a:solidFill>
                  <a:schemeClr val="tx1">
                    <a:lumMod val="85000"/>
                    <a:lumOff val="15000"/>
                  </a:schemeClr>
                </a:solidFill>
                <a:latin typeface="Times New Roman" pitchFamily="18" charset="0"/>
                <a:cs typeface="Times New Roman" pitchFamily="18" charset="0"/>
              </a:rPr>
              <a:t> 85 </a:t>
            </a:r>
            <a:r>
              <a:rPr lang="en-US" sz="2000" dirty="0" err="1">
                <a:solidFill>
                  <a:schemeClr val="tx1">
                    <a:lumMod val="85000"/>
                    <a:lumOff val="15000"/>
                  </a:schemeClr>
                </a:solidFill>
                <a:latin typeface="Times New Roman" pitchFamily="18" charset="0"/>
                <a:cs typeface="Times New Roman" pitchFamily="18" charset="0"/>
              </a:rPr>
              <a:t>kat</a:t>
            </a:r>
            <a:r>
              <a:rPr lang="en-US" sz="2000" dirty="0">
                <a:solidFill>
                  <a:schemeClr val="tx1">
                    <a:lumMod val="85000"/>
                    <a:lumOff val="15000"/>
                  </a:schemeClr>
                </a:solidFill>
                <a:latin typeface="Times New Roman" pitchFamily="18" charset="0"/>
                <a:cs typeface="Times New Roman" pitchFamily="18" charset="0"/>
              </a:rPr>
              <a:t> </a:t>
            </a:r>
            <a:r>
              <a:rPr lang="en-US" sz="2000" dirty="0" err="1">
                <a:solidFill>
                  <a:schemeClr val="tx1">
                    <a:lumMod val="85000"/>
                    <a:lumOff val="15000"/>
                  </a:schemeClr>
                </a:solidFill>
                <a:latin typeface="Times New Roman" pitchFamily="18" charset="0"/>
                <a:cs typeface="Times New Roman" pitchFamily="18" charset="0"/>
              </a:rPr>
              <a:t>saflaştırma</a:t>
            </a:r>
            <a:r>
              <a:rPr lang="en-US" sz="2000" dirty="0">
                <a:solidFill>
                  <a:schemeClr val="tx1">
                    <a:lumMod val="85000"/>
                    <a:lumOff val="15000"/>
                  </a:schemeClr>
                </a:solidFill>
                <a:latin typeface="Times New Roman" pitchFamily="18" charset="0"/>
                <a:cs typeface="Times New Roman" pitchFamily="18" charset="0"/>
              </a:rPr>
              <a:t> </a:t>
            </a:r>
            <a:r>
              <a:rPr lang="en-US" sz="2000" dirty="0" err="1" smtClean="0">
                <a:solidFill>
                  <a:schemeClr val="tx1">
                    <a:lumMod val="85000"/>
                    <a:lumOff val="15000"/>
                  </a:schemeClr>
                </a:solidFill>
                <a:latin typeface="Times New Roman" pitchFamily="18" charset="0"/>
                <a:cs typeface="Times New Roman" pitchFamily="18" charset="0"/>
              </a:rPr>
              <a:t>gerçekleştirilmiştir</a:t>
            </a:r>
            <a:r>
              <a:rPr lang="en-US" sz="2000" dirty="0">
                <a:solidFill>
                  <a:schemeClr val="tx1">
                    <a:lumMod val="85000"/>
                    <a:lumOff val="15000"/>
                  </a:schemeClr>
                </a:solidFill>
                <a:latin typeface="Times New Roman" pitchFamily="18" charset="0"/>
                <a:cs typeface="Times New Roman" pitchFamily="18" charset="0"/>
              </a:rPr>
              <a:t>.</a:t>
            </a:r>
          </a:p>
        </p:txBody>
      </p:sp>
      <p:sp>
        <p:nvSpPr>
          <p:cNvPr id="3" name="Slayt Numarası Yer Tutucusu 2"/>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17</a:t>
            </a:fld>
            <a:endParaRPr lang="en-US" dirty="0">
              <a:latin typeface="Times New Roman" pitchFamily="18" charset="0"/>
              <a:cs typeface="Times New Roman" pitchFamily="18" charset="0"/>
            </a:endParaRPr>
          </a:p>
        </p:txBody>
      </p:sp>
      <p:sp>
        <p:nvSpPr>
          <p:cNvPr id="4" name="Başlık 3"/>
          <p:cNvSpPr>
            <a:spLocks noGrp="1"/>
          </p:cNvSpPr>
          <p:nvPr>
            <p:ph type="title"/>
          </p:nvPr>
        </p:nvSpPr>
        <p:spPr/>
        <p:txBody>
          <a:bodyPr>
            <a:normAutofit/>
          </a:bodyPr>
          <a:lstStyle/>
          <a:p>
            <a:r>
              <a:rPr lang="tr-TR" sz="2800" b="1" dirty="0" smtClean="0">
                <a:solidFill>
                  <a:srgbClr val="FFC000"/>
                </a:solidFill>
                <a:latin typeface="Times New Roman" pitchFamily="18" charset="0"/>
                <a:cs typeface="Times New Roman" pitchFamily="18" charset="0"/>
              </a:rPr>
              <a:t>TARTIŞMA ve SONUÇ</a:t>
            </a:r>
            <a:endParaRPr lang="en-US" sz="2800" b="1"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5042241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xmlns="" val="3892635130"/>
              </p:ext>
            </p:extLst>
          </p:nvPr>
        </p:nvGraphicFramePr>
        <p:xfrm>
          <a:off x="1878013" y="3356992"/>
          <a:ext cx="5395595" cy="2014646"/>
        </p:xfrm>
        <a:graphic>
          <a:graphicData uri="http://schemas.openxmlformats.org/drawingml/2006/table">
            <a:tbl>
              <a:tblPr firstRow="1" firstCol="1" lastRow="1" lastCol="1" bandRow="1" bandCol="1">
                <a:tableStyleId>{5C22544A-7EE6-4342-B048-85BDC9FD1C3A}</a:tableStyleId>
              </a:tblPr>
              <a:tblGrid>
                <a:gridCol w="2045915"/>
                <a:gridCol w="1080120"/>
                <a:gridCol w="2269560"/>
              </a:tblGrid>
              <a:tr h="629822">
                <a:tc>
                  <a:txBody>
                    <a:bodyPr/>
                    <a:lstStyle/>
                    <a:p>
                      <a:pPr algn="ctr">
                        <a:lnSpc>
                          <a:spcPct val="150000"/>
                        </a:lnSpc>
                        <a:spcAft>
                          <a:spcPts val="1000"/>
                        </a:spcAft>
                      </a:pPr>
                      <a:r>
                        <a:rPr lang="en-US" sz="1400" cap="all" dirty="0" err="1">
                          <a:solidFill>
                            <a:schemeClr val="tx1"/>
                          </a:solidFill>
                          <a:effectLst/>
                          <a:latin typeface="Times New Roman" pitchFamily="18" charset="0"/>
                          <a:cs typeface="Times New Roman" pitchFamily="18" charset="0"/>
                        </a:rPr>
                        <a:t>Substratlar</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chemeClr val="bg1">
                        <a:lumMod val="85000"/>
                      </a:schemeClr>
                    </a:solidFill>
                  </a:tcPr>
                </a:tc>
                <a:tc>
                  <a:txBody>
                    <a:bodyPr/>
                    <a:lstStyle/>
                    <a:p>
                      <a:pPr algn="ctr">
                        <a:lnSpc>
                          <a:spcPct val="115000"/>
                        </a:lnSpc>
                        <a:spcAft>
                          <a:spcPts val="1000"/>
                        </a:spcAft>
                      </a:pPr>
                      <a:r>
                        <a:rPr lang="en-US" sz="1400" cap="all" dirty="0">
                          <a:solidFill>
                            <a:schemeClr val="tx1"/>
                          </a:solidFill>
                          <a:effectLst/>
                          <a:latin typeface="Times New Roman" pitchFamily="18" charset="0"/>
                          <a:cs typeface="Times New Roman" pitchFamily="18" charset="0"/>
                        </a:rPr>
                        <a:t>Optimum</a:t>
                      </a:r>
                      <a:endParaRPr lang="en-US" sz="1400" dirty="0">
                        <a:solidFill>
                          <a:schemeClr val="tx1"/>
                        </a:solidFill>
                        <a:effectLst/>
                        <a:latin typeface="Times New Roman" pitchFamily="18" charset="0"/>
                        <a:cs typeface="Times New Roman" pitchFamily="18" charset="0"/>
                      </a:endParaRPr>
                    </a:p>
                    <a:p>
                      <a:pPr algn="ctr">
                        <a:lnSpc>
                          <a:spcPct val="115000"/>
                        </a:lnSpc>
                        <a:spcAft>
                          <a:spcPts val="1000"/>
                        </a:spcAft>
                      </a:pPr>
                      <a:r>
                        <a:rPr lang="en-US" sz="1400" dirty="0">
                          <a:solidFill>
                            <a:schemeClr val="tx1"/>
                          </a:solidFill>
                          <a:effectLst/>
                          <a:latin typeface="Times New Roman" pitchFamily="18" charset="0"/>
                          <a:cs typeface="Times New Roman" pitchFamily="18" charset="0"/>
                        </a:rPr>
                        <a:t>pH</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chemeClr val="accent6">
                        <a:lumMod val="60000"/>
                        <a:lumOff val="40000"/>
                      </a:schemeClr>
                    </a:solidFill>
                  </a:tcPr>
                </a:tc>
                <a:tc>
                  <a:txBody>
                    <a:bodyPr/>
                    <a:lstStyle/>
                    <a:p>
                      <a:pPr algn="ctr">
                        <a:lnSpc>
                          <a:spcPct val="115000"/>
                        </a:lnSpc>
                        <a:spcAft>
                          <a:spcPts val="1000"/>
                        </a:spcAft>
                      </a:pPr>
                      <a:r>
                        <a:rPr lang="en-US" sz="1400" cap="all" dirty="0" err="1">
                          <a:solidFill>
                            <a:schemeClr val="tx1"/>
                          </a:solidFill>
                          <a:effectLst/>
                          <a:latin typeface="Times New Roman" pitchFamily="18" charset="0"/>
                          <a:cs typeface="Times New Roman" pitchFamily="18" charset="0"/>
                        </a:rPr>
                        <a:t>Aktivite</a:t>
                      </a:r>
                      <a:r>
                        <a:rPr lang="en-US" sz="1400" cap="all" dirty="0">
                          <a:solidFill>
                            <a:schemeClr val="tx1"/>
                          </a:solidFill>
                          <a:effectLst/>
                          <a:latin typeface="Times New Roman" pitchFamily="18" charset="0"/>
                          <a:cs typeface="Times New Roman" pitchFamily="18" charset="0"/>
                        </a:rPr>
                        <a:t> </a:t>
                      </a:r>
                      <a:r>
                        <a:rPr lang="en-US" sz="1400" cap="all" dirty="0" err="1">
                          <a:solidFill>
                            <a:schemeClr val="tx1"/>
                          </a:solidFill>
                          <a:effectLst/>
                          <a:latin typeface="Times New Roman" pitchFamily="18" charset="0"/>
                          <a:cs typeface="Times New Roman" pitchFamily="18" charset="0"/>
                        </a:rPr>
                        <a:t>Gösterdikleri</a:t>
                      </a:r>
                      <a:r>
                        <a:rPr lang="en-US" sz="1400" cap="all" baseline="30000" dirty="0">
                          <a:solidFill>
                            <a:schemeClr val="tx1"/>
                          </a:solidFill>
                          <a:effectLst/>
                          <a:latin typeface="Times New Roman" pitchFamily="18" charset="0"/>
                          <a:cs typeface="Times New Roman" pitchFamily="18" charset="0"/>
                        </a:rPr>
                        <a:t> </a:t>
                      </a:r>
                      <a:r>
                        <a:rPr lang="en-US" sz="1400" dirty="0">
                          <a:solidFill>
                            <a:schemeClr val="tx1"/>
                          </a:solidFill>
                          <a:effectLst/>
                          <a:latin typeface="Times New Roman" pitchFamily="18" charset="0"/>
                          <a:cs typeface="Times New Roman" pitchFamily="18" charset="0"/>
                        </a:rPr>
                        <a:t>pH</a:t>
                      </a:r>
                      <a:r>
                        <a:rPr lang="en-US" sz="1400" cap="all" dirty="0">
                          <a:solidFill>
                            <a:schemeClr val="tx1"/>
                          </a:solidFill>
                          <a:effectLst/>
                          <a:latin typeface="Times New Roman" pitchFamily="18" charset="0"/>
                          <a:cs typeface="Times New Roman" pitchFamily="18" charset="0"/>
                        </a:rPr>
                        <a:t> </a:t>
                      </a:r>
                      <a:r>
                        <a:rPr lang="en-US" sz="1400" cap="all" dirty="0" err="1">
                          <a:solidFill>
                            <a:schemeClr val="tx1"/>
                          </a:solidFill>
                          <a:effectLst/>
                          <a:latin typeface="Times New Roman" pitchFamily="18" charset="0"/>
                          <a:cs typeface="Times New Roman" pitchFamily="18" charset="0"/>
                        </a:rPr>
                        <a:t>Aralığı</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chemeClr val="accent6">
                        <a:lumMod val="60000"/>
                        <a:lumOff val="40000"/>
                      </a:schemeClr>
                    </a:solidFill>
                  </a:tcPr>
                </a:tc>
              </a:tr>
              <a:tr h="450298">
                <a:tc>
                  <a:txBody>
                    <a:bodyPr/>
                    <a:lstStyle/>
                    <a:p>
                      <a:pPr algn="ctr">
                        <a:lnSpc>
                          <a:spcPct val="115000"/>
                        </a:lnSpc>
                        <a:spcAft>
                          <a:spcPts val="1000"/>
                        </a:spcAft>
                      </a:pPr>
                      <a:r>
                        <a:rPr lang="en-US" sz="1400" dirty="0">
                          <a:solidFill>
                            <a:schemeClr val="tx1"/>
                          </a:solidFill>
                          <a:effectLst/>
                          <a:latin typeface="Times New Roman" pitchFamily="18" charset="0"/>
                          <a:cs typeface="Times New Roman" pitchFamily="18" charset="0"/>
                        </a:rPr>
                        <a:t>ABTS</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rgbClr val="FFC000"/>
                    </a:solidFill>
                  </a:tcPr>
                </a:tc>
                <a:tc>
                  <a:txBody>
                    <a:bodyPr/>
                    <a:lstStyle/>
                    <a:p>
                      <a:pPr algn="ctr">
                        <a:lnSpc>
                          <a:spcPct val="150000"/>
                        </a:lnSpc>
                        <a:spcAft>
                          <a:spcPts val="1000"/>
                        </a:spcAft>
                      </a:pPr>
                      <a:r>
                        <a:rPr lang="en-US" sz="1400" b="1" dirty="0">
                          <a:solidFill>
                            <a:srgbClr val="FF0000"/>
                          </a:solidFill>
                          <a:effectLst/>
                          <a:latin typeface="Times New Roman" pitchFamily="18" charset="0"/>
                          <a:cs typeface="Times New Roman" pitchFamily="18" charset="0"/>
                        </a:rPr>
                        <a:t>7.0</a:t>
                      </a:r>
                      <a:endParaRPr lang="en-US" sz="1400" b="1" dirty="0">
                        <a:solidFill>
                          <a:srgbClr val="FF0000"/>
                        </a:solidFill>
                        <a:effectLst/>
                        <a:latin typeface="Times New Roman" pitchFamily="18" charset="0"/>
                        <a:ea typeface="Calibri"/>
                        <a:cs typeface="Times New Roman" pitchFamily="18" charset="0"/>
                      </a:endParaRPr>
                    </a:p>
                  </a:txBody>
                  <a:tcPr marL="68580" marR="68580" marT="0" marB="0" anchor="ctr">
                    <a:solidFill>
                      <a:schemeClr val="bg2"/>
                    </a:solidFill>
                  </a:tcPr>
                </a:tc>
                <a:tc>
                  <a:txBody>
                    <a:bodyPr/>
                    <a:lstStyle/>
                    <a:p>
                      <a:pPr algn="ctr">
                        <a:lnSpc>
                          <a:spcPct val="150000"/>
                        </a:lnSpc>
                        <a:spcAft>
                          <a:spcPts val="1000"/>
                        </a:spcAft>
                      </a:pPr>
                      <a:r>
                        <a:rPr lang="en-US" sz="1400" dirty="0">
                          <a:solidFill>
                            <a:schemeClr val="tx1"/>
                          </a:solidFill>
                          <a:effectLst/>
                          <a:latin typeface="Times New Roman" pitchFamily="18" charset="0"/>
                          <a:cs typeface="Times New Roman" pitchFamily="18" charset="0"/>
                        </a:rPr>
                        <a:t>3-10</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chemeClr val="tx2">
                        <a:lumMod val="60000"/>
                        <a:lumOff val="40000"/>
                      </a:schemeClr>
                    </a:solidFill>
                  </a:tcPr>
                </a:tc>
              </a:tr>
              <a:tr h="414128">
                <a:tc>
                  <a:txBody>
                    <a:bodyPr/>
                    <a:lstStyle/>
                    <a:p>
                      <a:pPr algn="ctr">
                        <a:lnSpc>
                          <a:spcPct val="115000"/>
                        </a:lnSpc>
                        <a:spcAft>
                          <a:spcPts val="1000"/>
                        </a:spcAft>
                      </a:pPr>
                      <a:r>
                        <a:rPr lang="en-US" sz="1400" dirty="0" err="1">
                          <a:solidFill>
                            <a:schemeClr val="tx1"/>
                          </a:solidFill>
                          <a:effectLst/>
                          <a:latin typeface="Times New Roman" pitchFamily="18" charset="0"/>
                          <a:cs typeface="Times New Roman" pitchFamily="18" charset="0"/>
                        </a:rPr>
                        <a:t>Pirogalol</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rgbClr val="FFC000"/>
                    </a:solidFill>
                  </a:tcPr>
                </a:tc>
                <a:tc>
                  <a:txBody>
                    <a:bodyPr/>
                    <a:lstStyle/>
                    <a:p>
                      <a:pPr algn="ctr">
                        <a:lnSpc>
                          <a:spcPct val="150000"/>
                        </a:lnSpc>
                        <a:spcAft>
                          <a:spcPts val="1000"/>
                        </a:spcAft>
                      </a:pPr>
                      <a:r>
                        <a:rPr lang="en-US" sz="1400" b="1" dirty="0">
                          <a:solidFill>
                            <a:srgbClr val="FF0000"/>
                          </a:solidFill>
                          <a:effectLst/>
                          <a:latin typeface="Times New Roman" pitchFamily="18" charset="0"/>
                          <a:cs typeface="Times New Roman" pitchFamily="18" charset="0"/>
                        </a:rPr>
                        <a:t>7.0</a:t>
                      </a:r>
                      <a:endParaRPr lang="en-US" sz="1400" b="1" dirty="0">
                        <a:solidFill>
                          <a:srgbClr val="FF0000"/>
                        </a:solidFill>
                        <a:effectLst/>
                        <a:latin typeface="Times New Roman" pitchFamily="18" charset="0"/>
                        <a:ea typeface="Calibri"/>
                        <a:cs typeface="Times New Roman" pitchFamily="18" charset="0"/>
                      </a:endParaRPr>
                    </a:p>
                  </a:txBody>
                  <a:tcPr marL="68580" marR="68580" marT="0" marB="0" anchor="ctr">
                    <a:solidFill>
                      <a:schemeClr val="bg2"/>
                    </a:solidFill>
                  </a:tcPr>
                </a:tc>
                <a:tc>
                  <a:txBody>
                    <a:bodyPr/>
                    <a:lstStyle/>
                    <a:p>
                      <a:pPr algn="ctr">
                        <a:lnSpc>
                          <a:spcPct val="150000"/>
                        </a:lnSpc>
                        <a:spcAft>
                          <a:spcPts val="1000"/>
                        </a:spcAft>
                      </a:pPr>
                      <a:r>
                        <a:rPr lang="en-US" sz="1400" dirty="0">
                          <a:solidFill>
                            <a:schemeClr val="tx1"/>
                          </a:solidFill>
                          <a:effectLst/>
                          <a:latin typeface="Times New Roman" pitchFamily="18" charset="0"/>
                          <a:cs typeface="Times New Roman" pitchFamily="18" charset="0"/>
                        </a:rPr>
                        <a:t>3-10</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chemeClr val="tx2">
                        <a:lumMod val="60000"/>
                        <a:lumOff val="40000"/>
                      </a:schemeClr>
                    </a:solidFill>
                  </a:tcPr>
                </a:tc>
              </a:tr>
              <a:tr h="414128">
                <a:tc>
                  <a:txBody>
                    <a:bodyPr/>
                    <a:lstStyle/>
                    <a:p>
                      <a:pPr algn="ctr">
                        <a:lnSpc>
                          <a:spcPct val="115000"/>
                        </a:lnSpc>
                        <a:spcAft>
                          <a:spcPts val="1000"/>
                        </a:spcAft>
                      </a:pPr>
                      <a:r>
                        <a:rPr lang="en-US" sz="1400" dirty="0">
                          <a:solidFill>
                            <a:schemeClr val="tx1"/>
                          </a:solidFill>
                          <a:effectLst/>
                          <a:latin typeface="Times New Roman" pitchFamily="18" charset="0"/>
                          <a:cs typeface="Times New Roman" pitchFamily="18" charset="0"/>
                        </a:rPr>
                        <a:t>4-Metil </a:t>
                      </a:r>
                      <a:r>
                        <a:rPr lang="en-US" sz="1400" dirty="0" err="1">
                          <a:solidFill>
                            <a:schemeClr val="tx1"/>
                          </a:solidFill>
                          <a:effectLst/>
                          <a:latin typeface="Times New Roman" pitchFamily="18" charset="0"/>
                          <a:cs typeface="Times New Roman" pitchFamily="18" charset="0"/>
                        </a:rPr>
                        <a:t>katekol</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rgbClr val="FFC000"/>
                    </a:solidFill>
                  </a:tcPr>
                </a:tc>
                <a:tc>
                  <a:txBody>
                    <a:bodyPr/>
                    <a:lstStyle/>
                    <a:p>
                      <a:pPr algn="ctr">
                        <a:lnSpc>
                          <a:spcPct val="150000"/>
                        </a:lnSpc>
                        <a:spcAft>
                          <a:spcPts val="1000"/>
                        </a:spcAft>
                      </a:pPr>
                      <a:r>
                        <a:rPr lang="en-US" sz="1400" b="1" dirty="0">
                          <a:solidFill>
                            <a:srgbClr val="FF0000"/>
                          </a:solidFill>
                          <a:effectLst/>
                          <a:latin typeface="Times New Roman" pitchFamily="18" charset="0"/>
                          <a:cs typeface="Times New Roman" pitchFamily="18" charset="0"/>
                        </a:rPr>
                        <a:t>7.0</a:t>
                      </a:r>
                      <a:endParaRPr lang="en-US" sz="1400" b="1" dirty="0">
                        <a:solidFill>
                          <a:srgbClr val="FF0000"/>
                        </a:solidFill>
                        <a:effectLst/>
                        <a:latin typeface="Times New Roman" pitchFamily="18" charset="0"/>
                        <a:ea typeface="Calibri"/>
                        <a:cs typeface="Times New Roman" pitchFamily="18" charset="0"/>
                      </a:endParaRPr>
                    </a:p>
                  </a:txBody>
                  <a:tcPr marL="68580" marR="68580" marT="0" marB="0" anchor="ctr">
                    <a:solidFill>
                      <a:schemeClr val="bg2"/>
                    </a:solidFill>
                  </a:tcPr>
                </a:tc>
                <a:tc>
                  <a:txBody>
                    <a:bodyPr/>
                    <a:lstStyle/>
                    <a:p>
                      <a:pPr algn="ctr">
                        <a:lnSpc>
                          <a:spcPct val="150000"/>
                        </a:lnSpc>
                        <a:spcAft>
                          <a:spcPts val="1000"/>
                        </a:spcAft>
                      </a:pPr>
                      <a:r>
                        <a:rPr lang="en-US" sz="1400" dirty="0">
                          <a:solidFill>
                            <a:schemeClr val="tx1"/>
                          </a:solidFill>
                          <a:effectLst/>
                          <a:latin typeface="Times New Roman" pitchFamily="18" charset="0"/>
                          <a:cs typeface="Times New Roman" pitchFamily="18" charset="0"/>
                        </a:rPr>
                        <a:t>3-10</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chemeClr val="tx2">
                        <a:lumMod val="60000"/>
                        <a:lumOff val="40000"/>
                      </a:schemeClr>
                    </a:solidFill>
                  </a:tcPr>
                </a:tc>
              </a:tr>
            </a:tbl>
          </a:graphicData>
        </a:graphic>
      </p:graphicFrame>
      <p:sp>
        <p:nvSpPr>
          <p:cNvPr id="3" name="Slayt Numarası Yer Tutucusu 2"/>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18</a:t>
            </a:fld>
            <a:endParaRPr lang="en-US" dirty="0">
              <a:latin typeface="Times New Roman" pitchFamily="18" charset="0"/>
              <a:cs typeface="Times New Roman" pitchFamily="18" charset="0"/>
            </a:endParaRPr>
          </a:p>
        </p:txBody>
      </p:sp>
      <p:sp>
        <p:nvSpPr>
          <p:cNvPr id="4" name="Başlık 3"/>
          <p:cNvSpPr>
            <a:spLocks noGrp="1"/>
          </p:cNvSpPr>
          <p:nvPr>
            <p:ph type="title"/>
          </p:nvPr>
        </p:nvSpPr>
        <p:spPr>
          <a:xfrm>
            <a:off x="457200" y="338328"/>
            <a:ext cx="8229600" cy="1794528"/>
          </a:xfrm>
        </p:spPr>
        <p:txBody>
          <a:bodyPr>
            <a:normAutofit/>
          </a:bodyPr>
          <a:lstStyle/>
          <a:p>
            <a:r>
              <a:rPr lang="en-US" sz="2800" b="1" dirty="0" err="1">
                <a:solidFill>
                  <a:srgbClr val="FFFF00"/>
                </a:solidFill>
                <a:latin typeface="Times New Roman" pitchFamily="18" charset="0"/>
                <a:cs typeface="Times New Roman" pitchFamily="18" charset="0"/>
              </a:rPr>
              <a:t>P</a:t>
            </a:r>
            <a:r>
              <a:rPr lang="en-US" sz="2800" b="1" dirty="0" err="1" smtClean="0">
                <a:solidFill>
                  <a:srgbClr val="FFFF00"/>
                </a:solidFill>
                <a:latin typeface="Times New Roman" pitchFamily="18" charset="0"/>
                <a:cs typeface="Times New Roman" pitchFamily="18" charset="0"/>
              </a:rPr>
              <a:t>eroksidaz</a:t>
            </a:r>
            <a:r>
              <a:rPr lang="en-US" sz="2800" b="1" dirty="0" smtClean="0">
                <a:solidFill>
                  <a:srgbClr val="FFFF00"/>
                </a:solidFill>
                <a:latin typeface="Times New Roman" pitchFamily="18" charset="0"/>
                <a:cs typeface="Times New Roman" pitchFamily="18" charset="0"/>
              </a:rPr>
              <a:t> </a:t>
            </a:r>
            <a:r>
              <a:rPr lang="en-US" sz="2800" b="1" dirty="0" err="1">
                <a:solidFill>
                  <a:srgbClr val="FFFF00"/>
                </a:solidFill>
                <a:latin typeface="Times New Roman" pitchFamily="18" charset="0"/>
                <a:cs typeface="Times New Roman" pitchFamily="18" charset="0"/>
              </a:rPr>
              <a:t>enzimi</a:t>
            </a:r>
            <a:r>
              <a:rPr lang="en-US" sz="2800" b="1" dirty="0">
                <a:solidFill>
                  <a:srgbClr val="FFFF00"/>
                </a:solidFill>
                <a:latin typeface="Times New Roman" pitchFamily="18" charset="0"/>
                <a:cs typeface="Times New Roman" pitchFamily="18" charset="0"/>
              </a:rPr>
              <a:t> </a:t>
            </a:r>
            <a:r>
              <a:rPr lang="en-US" sz="2800" b="1" dirty="0" err="1">
                <a:solidFill>
                  <a:srgbClr val="FFFF00"/>
                </a:solidFill>
                <a:latin typeface="Times New Roman" pitchFamily="18" charset="0"/>
                <a:cs typeface="Times New Roman" pitchFamily="18" charset="0"/>
              </a:rPr>
              <a:t>için</a:t>
            </a:r>
            <a:r>
              <a:rPr lang="en-US" sz="2800" b="1" dirty="0">
                <a:solidFill>
                  <a:srgbClr val="FFFF00"/>
                </a:solidFill>
                <a:latin typeface="Times New Roman" pitchFamily="18" charset="0"/>
                <a:cs typeface="Times New Roman" pitchFamily="18" charset="0"/>
              </a:rPr>
              <a:t> </a:t>
            </a:r>
            <a:r>
              <a:rPr lang="en-US" sz="2800" b="1" dirty="0" err="1">
                <a:solidFill>
                  <a:srgbClr val="FFFF00"/>
                </a:solidFill>
                <a:latin typeface="Times New Roman" pitchFamily="18" charset="0"/>
                <a:cs typeface="Times New Roman" pitchFamily="18" charset="0"/>
              </a:rPr>
              <a:t>yapılan</a:t>
            </a:r>
            <a:r>
              <a:rPr lang="en-US" sz="2800" b="1" dirty="0">
                <a:solidFill>
                  <a:srgbClr val="FFFF00"/>
                </a:solidFill>
                <a:latin typeface="Times New Roman" pitchFamily="18" charset="0"/>
                <a:cs typeface="Times New Roman" pitchFamily="18" charset="0"/>
              </a:rPr>
              <a:t> optimum pH </a:t>
            </a:r>
            <a:r>
              <a:rPr lang="en-US" sz="2800" b="1" dirty="0" err="1">
                <a:solidFill>
                  <a:srgbClr val="FFFF00"/>
                </a:solidFill>
                <a:latin typeface="Times New Roman" pitchFamily="18" charset="0"/>
                <a:cs typeface="Times New Roman" pitchFamily="18" charset="0"/>
              </a:rPr>
              <a:t>çalışmasından</a:t>
            </a:r>
            <a:r>
              <a:rPr lang="en-US" sz="2800" b="1" dirty="0">
                <a:solidFill>
                  <a:srgbClr val="FFFF00"/>
                </a:solidFill>
                <a:latin typeface="Times New Roman" pitchFamily="18" charset="0"/>
                <a:cs typeface="Times New Roman" pitchFamily="18" charset="0"/>
              </a:rPr>
              <a:t> </a:t>
            </a:r>
            <a:r>
              <a:rPr lang="en-US" sz="2800" b="1" dirty="0" err="1">
                <a:solidFill>
                  <a:srgbClr val="FFFF00"/>
                </a:solidFill>
                <a:latin typeface="Times New Roman" pitchFamily="18" charset="0"/>
                <a:cs typeface="Times New Roman" pitchFamily="18" charset="0"/>
              </a:rPr>
              <a:t>elde</a:t>
            </a:r>
            <a:r>
              <a:rPr lang="en-US" sz="2800" b="1" dirty="0">
                <a:solidFill>
                  <a:srgbClr val="FFFF00"/>
                </a:solidFill>
                <a:latin typeface="Times New Roman" pitchFamily="18" charset="0"/>
                <a:cs typeface="Times New Roman" pitchFamily="18" charset="0"/>
              </a:rPr>
              <a:t> </a:t>
            </a:r>
            <a:r>
              <a:rPr lang="en-US" sz="2800" b="1" dirty="0" err="1">
                <a:solidFill>
                  <a:srgbClr val="FFFF00"/>
                </a:solidFill>
                <a:latin typeface="Times New Roman" pitchFamily="18" charset="0"/>
                <a:cs typeface="Times New Roman" pitchFamily="18" charset="0"/>
              </a:rPr>
              <a:t>edilen</a:t>
            </a:r>
            <a:r>
              <a:rPr lang="en-US" sz="2800" b="1" dirty="0">
                <a:solidFill>
                  <a:srgbClr val="FFFF00"/>
                </a:solidFill>
                <a:latin typeface="Times New Roman" pitchFamily="18" charset="0"/>
                <a:cs typeface="Times New Roman" pitchFamily="18" charset="0"/>
              </a:rPr>
              <a:t> </a:t>
            </a:r>
            <a:r>
              <a:rPr lang="en-US" sz="2800" b="1" dirty="0" err="1">
                <a:solidFill>
                  <a:srgbClr val="FFFF00"/>
                </a:solidFill>
                <a:latin typeface="Times New Roman" pitchFamily="18" charset="0"/>
                <a:cs typeface="Times New Roman" pitchFamily="18" charset="0"/>
              </a:rPr>
              <a:t>sonuçlar</a:t>
            </a:r>
            <a:r>
              <a:rPr lang="en-US" dirty="0">
                <a:solidFill>
                  <a:srgbClr val="FFC000"/>
                </a:solidFill>
              </a:rPr>
              <a:t/>
            </a:r>
            <a:br>
              <a:rPr lang="en-US" dirty="0">
                <a:solidFill>
                  <a:srgbClr val="FFC000"/>
                </a:solidFill>
              </a:rPr>
            </a:br>
            <a:endParaRPr lang="en-US" dirty="0">
              <a:solidFill>
                <a:srgbClr val="FFC000"/>
              </a:solidFill>
            </a:endParaRPr>
          </a:p>
        </p:txBody>
      </p:sp>
      <p:sp>
        <p:nvSpPr>
          <p:cNvPr id="6" name="Rectangle 1"/>
          <p:cNvSpPr>
            <a:spLocks noChangeArrowheads="1"/>
          </p:cNvSpPr>
          <p:nvPr/>
        </p:nvSpPr>
        <p:spPr bwMode="auto">
          <a:xfrm>
            <a:off x="1878013" y="30289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9821924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xmlns="" val="3851395305"/>
              </p:ext>
            </p:extLst>
          </p:nvPr>
        </p:nvGraphicFramePr>
        <p:xfrm>
          <a:off x="1907704" y="3140967"/>
          <a:ext cx="5395595" cy="2232249"/>
        </p:xfrm>
        <a:graphic>
          <a:graphicData uri="http://schemas.openxmlformats.org/drawingml/2006/table">
            <a:tbl>
              <a:tblPr firstRow="1" firstCol="1" lastRow="1" lastCol="1" bandRow="1" bandCol="1">
                <a:tableStyleId>{5C22544A-7EE6-4342-B048-85BDC9FD1C3A}</a:tableStyleId>
              </a:tblPr>
              <a:tblGrid>
                <a:gridCol w="2240280"/>
                <a:gridCol w="914400"/>
                <a:gridCol w="2240915"/>
              </a:tblGrid>
              <a:tr h="656034">
                <a:tc>
                  <a:txBody>
                    <a:bodyPr/>
                    <a:lstStyle/>
                    <a:p>
                      <a:pPr algn="ctr">
                        <a:lnSpc>
                          <a:spcPct val="150000"/>
                        </a:lnSpc>
                        <a:spcAft>
                          <a:spcPts val="0"/>
                        </a:spcAft>
                      </a:pPr>
                      <a:r>
                        <a:rPr lang="en-US" sz="1400" dirty="0" err="1">
                          <a:solidFill>
                            <a:schemeClr val="tx1"/>
                          </a:solidFill>
                          <a:effectLst/>
                          <a:latin typeface="Times New Roman" pitchFamily="18" charset="0"/>
                          <a:cs typeface="Times New Roman" pitchFamily="18" charset="0"/>
                        </a:rPr>
                        <a:t>Substratlar</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chemeClr val="bg1">
                        <a:lumMod val="75000"/>
                      </a:schemeClr>
                    </a:solidFill>
                  </a:tcPr>
                </a:tc>
                <a:tc>
                  <a:txBody>
                    <a:bodyPr/>
                    <a:lstStyle/>
                    <a:p>
                      <a:pPr algn="ctr">
                        <a:lnSpc>
                          <a:spcPct val="115000"/>
                        </a:lnSpc>
                        <a:spcAft>
                          <a:spcPts val="0"/>
                        </a:spcAft>
                      </a:pPr>
                      <a:r>
                        <a:rPr lang="en-US" sz="1400" dirty="0">
                          <a:solidFill>
                            <a:schemeClr val="tx1"/>
                          </a:solidFill>
                          <a:effectLst/>
                          <a:latin typeface="Times New Roman" pitchFamily="18" charset="0"/>
                          <a:cs typeface="Times New Roman" pitchFamily="18" charset="0"/>
                        </a:rPr>
                        <a:t>Optimum</a:t>
                      </a:r>
                      <a:r>
                        <a:rPr lang="en-US" sz="1400" baseline="30000" dirty="0">
                          <a:solidFill>
                            <a:schemeClr val="tx1"/>
                          </a:solidFill>
                          <a:effectLst/>
                          <a:latin typeface="Times New Roman" pitchFamily="18" charset="0"/>
                          <a:cs typeface="Times New Roman" pitchFamily="18" charset="0"/>
                        </a:rPr>
                        <a:t> </a:t>
                      </a:r>
                      <a:r>
                        <a:rPr lang="en-US" sz="1400" baseline="30000" dirty="0" err="1">
                          <a:solidFill>
                            <a:schemeClr val="tx1"/>
                          </a:solidFill>
                          <a:effectLst/>
                          <a:latin typeface="Times New Roman" pitchFamily="18" charset="0"/>
                          <a:cs typeface="Times New Roman" pitchFamily="18" charset="0"/>
                        </a:rPr>
                        <a:t>o</a:t>
                      </a:r>
                      <a:r>
                        <a:rPr lang="en-US" sz="1400" dirty="0" err="1">
                          <a:solidFill>
                            <a:schemeClr val="tx1"/>
                          </a:solidFill>
                          <a:effectLst/>
                          <a:latin typeface="Times New Roman" pitchFamily="18" charset="0"/>
                          <a:cs typeface="Times New Roman" pitchFamily="18" charset="0"/>
                        </a:rPr>
                        <a:t>C</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chemeClr val="accent6">
                        <a:lumMod val="60000"/>
                        <a:lumOff val="40000"/>
                      </a:schemeClr>
                    </a:solidFill>
                  </a:tcPr>
                </a:tc>
                <a:tc>
                  <a:txBody>
                    <a:bodyPr/>
                    <a:lstStyle/>
                    <a:p>
                      <a:pPr algn="ctr">
                        <a:lnSpc>
                          <a:spcPct val="115000"/>
                        </a:lnSpc>
                        <a:spcAft>
                          <a:spcPts val="0"/>
                        </a:spcAft>
                      </a:pPr>
                      <a:r>
                        <a:rPr lang="en-US" sz="1400" dirty="0" err="1">
                          <a:solidFill>
                            <a:schemeClr val="tx1"/>
                          </a:solidFill>
                          <a:effectLst/>
                          <a:latin typeface="Times New Roman" pitchFamily="18" charset="0"/>
                          <a:cs typeface="Times New Roman" pitchFamily="18" charset="0"/>
                        </a:rPr>
                        <a:t>Aktivite</a:t>
                      </a:r>
                      <a:r>
                        <a:rPr lang="en-US" sz="1400" dirty="0">
                          <a:solidFill>
                            <a:schemeClr val="tx1"/>
                          </a:solidFill>
                          <a:effectLst/>
                          <a:latin typeface="Times New Roman" pitchFamily="18" charset="0"/>
                          <a:cs typeface="Times New Roman" pitchFamily="18" charset="0"/>
                        </a:rPr>
                        <a:t> </a:t>
                      </a:r>
                      <a:r>
                        <a:rPr lang="en-US" sz="1400" dirty="0" err="1">
                          <a:solidFill>
                            <a:schemeClr val="tx1"/>
                          </a:solidFill>
                          <a:effectLst/>
                          <a:latin typeface="Times New Roman" pitchFamily="18" charset="0"/>
                          <a:cs typeface="Times New Roman" pitchFamily="18" charset="0"/>
                        </a:rPr>
                        <a:t>gösterdikleri</a:t>
                      </a:r>
                      <a:r>
                        <a:rPr lang="en-US" sz="1400" baseline="30000" dirty="0">
                          <a:solidFill>
                            <a:schemeClr val="tx1"/>
                          </a:solidFill>
                          <a:effectLst/>
                          <a:latin typeface="Times New Roman" pitchFamily="18" charset="0"/>
                          <a:cs typeface="Times New Roman" pitchFamily="18" charset="0"/>
                        </a:rPr>
                        <a:t> </a:t>
                      </a:r>
                      <a:r>
                        <a:rPr lang="en-US" sz="1400" baseline="30000" dirty="0" err="1">
                          <a:solidFill>
                            <a:schemeClr val="tx1"/>
                          </a:solidFill>
                          <a:effectLst/>
                          <a:latin typeface="Times New Roman" pitchFamily="18" charset="0"/>
                          <a:cs typeface="Times New Roman" pitchFamily="18" charset="0"/>
                        </a:rPr>
                        <a:t>o</a:t>
                      </a:r>
                      <a:r>
                        <a:rPr lang="en-US" sz="1400" dirty="0" err="1">
                          <a:solidFill>
                            <a:schemeClr val="tx1"/>
                          </a:solidFill>
                          <a:effectLst/>
                          <a:latin typeface="Times New Roman" pitchFamily="18" charset="0"/>
                          <a:cs typeface="Times New Roman" pitchFamily="18" charset="0"/>
                        </a:rPr>
                        <a:t>C</a:t>
                      </a:r>
                      <a:r>
                        <a:rPr lang="en-US" sz="1400" dirty="0">
                          <a:solidFill>
                            <a:schemeClr val="tx1"/>
                          </a:solidFill>
                          <a:effectLst/>
                          <a:latin typeface="Times New Roman" pitchFamily="18" charset="0"/>
                          <a:cs typeface="Times New Roman" pitchFamily="18" charset="0"/>
                        </a:rPr>
                        <a:t> </a:t>
                      </a:r>
                      <a:r>
                        <a:rPr lang="en-US" sz="1400" dirty="0" err="1">
                          <a:solidFill>
                            <a:schemeClr val="tx1"/>
                          </a:solidFill>
                          <a:effectLst/>
                          <a:latin typeface="Times New Roman" pitchFamily="18" charset="0"/>
                          <a:cs typeface="Times New Roman" pitchFamily="18" charset="0"/>
                        </a:rPr>
                        <a:t>aralığı</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chemeClr val="accent6">
                        <a:lumMod val="60000"/>
                        <a:lumOff val="40000"/>
                      </a:schemeClr>
                    </a:solidFill>
                  </a:tcPr>
                </a:tc>
              </a:tr>
              <a:tr h="525405">
                <a:tc>
                  <a:txBody>
                    <a:bodyPr/>
                    <a:lstStyle/>
                    <a:p>
                      <a:pPr algn="ctr">
                        <a:lnSpc>
                          <a:spcPct val="115000"/>
                        </a:lnSpc>
                        <a:spcAft>
                          <a:spcPts val="0"/>
                        </a:spcAft>
                      </a:pPr>
                      <a:r>
                        <a:rPr lang="en-US" sz="1400" dirty="0">
                          <a:solidFill>
                            <a:schemeClr val="tx1"/>
                          </a:solidFill>
                          <a:effectLst/>
                          <a:latin typeface="Times New Roman" pitchFamily="18" charset="0"/>
                          <a:cs typeface="Times New Roman" pitchFamily="18" charset="0"/>
                        </a:rPr>
                        <a:t>ABTS</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rgbClr val="FFC000"/>
                    </a:solidFill>
                  </a:tcPr>
                </a:tc>
                <a:tc>
                  <a:txBody>
                    <a:bodyPr/>
                    <a:lstStyle/>
                    <a:p>
                      <a:pPr algn="ctr">
                        <a:lnSpc>
                          <a:spcPct val="150000"/>
                        </a:lnSpc>
                        <a:spcAft>
                          <a:spcPts val="0"/>
                        </a:spcAft>
                      </a:pPr>
                      <a:r>
                        <a:rPr lang="en-US" sz="1400" b="1" dirty="0">
                          <a:solidFill>
                            <a:srgbClr val="FF0000"/>
                          </a:solidFill>
                          <a:effectLst/>
                          <a:latin typeface="Times New Roman" pitchFamily="18" charset="0"/>
                          <a:cs typeface="Times New Roman" pitchFamily="18" charset="0"/>
                        </a:rPr>
                        <a:t>60</a:t>
                      </a:r>
                      <a:endParaRPr lang="en-US" sz="1400" b="1" dirty="0">
                        <a:solidFill>
                          <a:srgbClr val="FF0000"/>
                        </a:solidFill>
                        <a:effectLst/>
                        <a:latin typeface="Times New Roman" pitchFamily="18" charset="0"/>
                        <a:ea typeface="Calibri"/>
                        <a:cs typeface="Times New Roman" pitchFamily="18" charset="0"/>
                      </a:endParaRPr>
                    </a:p>
                  </a:txBody>
                  <a:tcPr marL="68580" marR="68580" marT="0" marB="0" anchor="ctr">
                    <a:solidFill>
                      <a:schemeClr val="bg2"/>
                    </a:solidFill>
                  </a:tcPr>
                </a:tc>
                <a:tc>
                  <a:txBody>
                    <a:bodyPr/>
                    <a:lstStyle/>
                    <a:p>
                      <a:pPr algn="ctr">
                        <a:lnSpc>
                          <a:spcPct val="150000"/>
                        </a:lnSpc>
                        <a:spcAft>
                          <a:spcPts val="0"/>
                        </a:spcAft>
                      </a:pPr>
                      <a:r>
                        <a:rPr lang="en-US" sz="1400" b="1" dirty="0">
                          <a:solidFill>
                            <a:schemeClr val="tx1"/>
                          </a:solidFill>
                          <a:effectLst/>
                          <a:latin typeface="Times New Roman" pitchFamily="18" charset="0"/>
                          <a:cs typeface="Times New Roman" pitchFamily="18" charset="0"/>
                        </a:rPr>
                        <a:t>40-80</a:t>
                      </a:r>
                      <a:endParaRPr lang="en-US" sz="1400" b="1" dirty="0">
                        <a:solidFill>
                          <a:schemeClr val="tx1"/>
                        </a:solidFill>
                        <a:effectLst/>
                        <a:latin typeface="Times New Roman" pitchFamily="18" charset="0"/>
                        <a:ea typeface="Calibri"/>
                        <a:cs typeface="Times New Roman" pitchFamily="18" charset="0"/>
                      </a:endParaRPr>
                    </a:p>
                  </a:txBody>
                  <a:tcPr marL="68580" marR="68580" marT="0" marB="0" anchor="ctr"/>
                </a:tc>
              </a:tr>
              <a:tr h="525405">
                <a:tc>
                  <a:txBody>
                    <a:bodyPr/>
                    <a:lstStyle/>
                    <a:p>
                      <a:pPr algn="ctr">
                        <a:lnSpc>
                          <a:spcPct val="115000"/>
                        </a:lnSpc>
                        <a:spcAft>
                          <a:spcPts val="0"/>
                        </a:spcAft>
                      </a:pPr>
                      <a:r>
                        <a:rPr lang="en-US" sz="1400" dirty="0" err="1">
                          <a:solidFill>
                            <a:schemeClr val="tx1"/>
                          </a:solidFill>
                          <a:effectLst/>
                          <a:latin typeface="Times New Roman" pitchFamily="18" charset="0"/>
                          <a:cs typeface="Times New Roman" pitchFamily="18" charset="0"/>
                        </a:rPr>
                        <a:t>Pirogalol</a:t>
                      </a:r>
                      <a:endParaRPr lang="en-US" sz="1400" dirty="0">
                        <a:solidFill>
                          <a:schemeClr val="tx1"/>
                        </a:solidFill>
                        <a:effectLst/>
                        <a:latin typeface="Times New Roman" pitchFamily="18" charset="0"/>
                        <a:ea typeface="Calibri"/>
                        <a:cs typeface="Times New Roman" pitchFamily="18" charset="0"/>
                      </a:endParaRPr>
                    </a:p>
                  </a:txBody>
                  <a:tcPr marL="68580" marR="68580" marT="0" marB="0">
                    <a:solidFill>
                      <a:srgbClr val="FFC000"/>
                    </a:solidFill>
                  </a:tcPr>
                </a:tc>
                <a:tc>
                  <a:txBody>
                    <a:bodyPr/>
                    <a:lstStyle/>
                    <a:p>
                      <a:pPr algn="ctr">
                        <a:lnSpc>
                          <a:spcPct val="150000"/>
                        </a:lnSpc>
                        <a:spcAft>
                          <a:spcPts val="0"/>
                        </a:spcAft>
                      </a:pPr>
                      <a:r>
                        <a:rPr lang="en-US" sz="1400" b="1" dirty="0">
                          <a:solidFill>
                            <a:srgbClr val="FF0000"/>
                          </a:solidFill>
                          <a:effectLst/>
                          <a:latin typeface="Times New Roman" pitchFamily="18" charset="0"/>
                          <a:cs typeface="Times New Roman" pitchFamily="18" charset="0"/>
                        </a:rPr>
                        <a:t>60</a:t>
                      </a:r>
                      <a:endParaRPr lang="en-US" sz="1400" b="1" dirty="0">
                        <a:solidFill>
                          <a:srgbClr val="FF0000"/>
                        </a:solidFill>
                        <a:effectLst/>
                        <a:latin typeface="Times New Roman" pitchFamily="18" charset="0"/>
                        <a:ea typeface="Calibri"/>
                        <a:cs typeface="Times New Roman" pitchFamily="18" charset="0"/>
                      </a:endParaRPr>
                    </a:p>
                  </a:txBody>
                  <a:tcPr marL="68580" marR="68580" marT="0" marB="0" anchor="ctr">
                    <a:solidFill>
                      <a:schemeClr val="bg2"/>
                    </a:solidFill>
                  </a:tcPr>
                </a:tc>
                <a:tc>
                  <a:txBody>
                    <a:bodyPr/>
                    <a:lstStyle/>
                    <a:p>
                      <a:pPr algn="ctr">
                        <a:lnSpc>
                          <a:spcPct val="150000"/>
                        </a:lnSpc>
                        <a:spcAft>
                          <a:spcPts val="0"/>
                        </a:spcAft>
                      </a:pPr>
                      <a:r>
                        <a:rPr lang="en-US" sz="1400" b="1" dirty="0">
                          <a:solidFill>
                            <a:schemeClr val="tx1"/>
                          </a:solidFill>
                          <a:effectLst/>
                          <a:latin typeface="Times New Roman" pitchFamily="18" charset="0"/>
                          <a:cs typeface="Times New Roman" pitchFamily="18" charset="0"/>
                        </a:rPr>
                        <a:t>30-80</a:t>
                      </a:r>
                      <a:endParaRPr lang="en-US" sz="1400" b="1" dirty="0">
                        <a:solidFill>
                          <a:schemeClr val="tx1"/>
                        </a:solidFill>
                        <a:effectLst/>
                        <a:latin typeface="Times New Roman" pitchFamily="18" charset="0"/>
                        <a:ea typeface="Calibri"/>
                        <a:cs typeface="Times New Roman" pitchFamily="18" charset="0"/>
                      </a:endParaRPr>
                    </a:p>
                  </a:txBody>
                  <a:tcPr marL="68580" marR="68580" marT="0" marB="0" anchor="ctr"/>
                </a:tc>
              </a:tr>
              <a:tr h="525405">
                <a:tc>
                  <a:txBody>
                    <a:bodyPr/>
                    <a:lstStyle/>
                    <a:p>
                      <a:pPr algn="ctr">
                        <a:lnSpc>
                          <a:spcPct val="115000"/>
                        </a:lnSpc>
                        <a:spcAft>
                          <a:spcPts val="0"/>
                        </a:spcAft>
                      </a:pPr>
                      <a:r>
                        <a:rPr lang="en-US" sz="1400" dirty="0">
                          <a:solidFill>
                            <a:schemeClr val="tx1"/>
                          </a:solidFill>
                          <a:effectLst/>
                          <a:latin typeface="Times New Roman" pitchFamily="18" charset="0"/>
                          <a:cs typeface="Times New Roman" pitchFamily="18" charset="0"/>
                        </a:rPr>
                        <a:t>4-Metil </a:t>
                      </a:r>
                      <a:r>
                        <a:rPr lang="en-US" sz="1400" dirty="0" err="1">
                          <a:solidFill>
                            <a:schemeClr val="tx1"/>
                          </a:solidFill>
                          <a:effectLst/>
                          <a:latin typeface="Times New Roman" pitchFamily="18" charset="0"/>
                          <a:cs typeface="Times New Roman" pitchFamily="18" charset="0"/>
                        </a:rPr>
                        <a:t>katekol</a:t>
                      </a:r>
                      <a:endParaRPr lang="en-US" sz="1400" dirty="0">
                        <a:solidFill>
                          <a:schemeClr val="tx1"/>
                        </a:solidFill>
                        <a:effectLst/>
                        <a:latin typeface="Times New Roman" pitchFamily="18" charset="0"/>
                        <a:ea typeface="Calibri"/>
                        <a:cs typeface="Times New Roman" pitchFamily="18" charset="0"/>
                      </a:endParaRPr>
                    </a:p>
                  </a:txBody>
                  <a:tcPr marL="68580" marR="68580" marT="0" marB="0" anchor="ctr">
                    <a:solidFill>
                      <a:srgbClr val="FFC000"/>
                    </a:solidFill>
                  </a:tcPr>
                </a:tc>
                <a:tc>
                  <a:txBody>
                    <a:bodyPr/>
                    <a:lstStyle/>
                    <a:p>
                      <a:pPr algn="ctr">
                        <a:lnSpc>
                          <a:spcPct val="150000"/>
                        </a:lnSpc>
                        <a:spcAft>
                          <a:spcPts val="0"/>
                        </a:spcAft>
                      </a:pPr>
                      <a:r>
                        <a:rPr lang="en-US" sz="1400" b="1" dirty="0">
                          <a:solidFill>
                            <a:srgbClr val="FF0000"/>
                          </a:solidFill>
                          <a:effectLst/>
                          <a:latin typeface="Times New Roman" pitchFamily="18" charset="0"/>
                          <a:cs typeface="Times New Roman" pitchFamily="18" charset="0"/>
                        </a:rPr>
                        <a:t>60</a:t>
                      </a:r>
                      <a:endParaRPr lang="en-US" sz="1400" b="1" dirty="0">
                        <a:solidFill>
                          <a:srgbClr val="FF0000"/>
                        </a:solidFill>
                        <a:effectLst/>
                        <a:latin typeface="Times New Roman" pitchFamily="18" charset="0"/>
                        <a:ea typeface="Calibri"/>
                        <a:cs typeface="Times New Roman" pitchFamily="18" charset="0"/>
                      </a:endParaRPr>
                    </a:p>
                  </a:txBody>
                  <a:tcPr marL="68580" marR="68580" marT="0" marB="0" anchor="ctr">
                    <a:solidFill>
                      <a:schemeClr val="bg2"/>
                    </a:solidFill>
                  </a:tcPr>
                </a:tc>
                <a:tc>
                  <a:txBody>
                    <a:bodyPr/>
                    <a:lstStyle/>
                    <a:p>
                      <a:pPr algn="ctr">
                        <a:lnSpc>
                          <a:spcPct val="150000"/>
                        </a:lnSpc>
                        <a:spcAft>
                          <a:spcPts val="0"/>
                        </a:spcAft>
                      </a:pPr>
                      <a:r>
                        <a:rPr lang="en-US" sz="1400" b="1" dirty="0">
                          <a:solidFill>
                            <a:schemeClr val="tx1"/>
                          </a:solidFill>
                          <a:effectLst/>
                          <a:latin typeface="Times New Roman" pitchFamily="18" charset="0"/>
                          <a:cs typeface="Times New Roman" pitchFamily="18" charset="0"/>
                        </a:rPr>
                        <a:t>30-80</a:t>
                      </a:r>
                      <a:endParaRPr lang="en-US" sz="1400" b="1" dirty="0">
                        <a:solidFill>
                          <a:schemeClr val="tx1"/>
                        </a:solidFill>
                        <a:effectLst/>
                        <a:latin typeface="Times New Roman" pitchFamily="18" charset="0"/>
                        <a:ea typeface="Calibri"/>
                        <a:cs typeface="Times New Roman" pitchFamily="18" charset="0"/>
                      </a:endParaRPr>
                    </a:p>
                  </a:txBody>
                  <a:tcPr marL="68580" marR="68580" marT="0" marB="0" anchor="ctr"/>
                </a:tc>
              </a:tr>
            </a:tbl>
          </a:graphicData>
        </a:graphic>
      </p:graphicFrame>
      <p:sp>
        <p:nvSpPr>
          <p:cNvPr id="3" name="Slayt Numarası Yer Tutucusu 2"/>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19</a:t>
            </a:fld>
            <a:endParaRPr lang="en-US" dirty="0">
              <a:latin typeface="Times New Roman" pitchFamily="18" charset="0"/>
              <a:cs typeface="Times New Roman" pitchFamily="18" charset="0"/>
            </a:endParaRPr>
          </a:p>
        </p:txBody>
      </p:sp>
      <p:sp>
        <p:nvSpPr>
          <p:cNvPr id="4" name="Başlık 3"/>
          <p:cNvSpPr>
            <a:spLocks noGrp="1"/>
          </p:cNvSpPr>
          <p:nvPr>
            <p:ph type="title"/>
          </p:nvPr>
        </p:nvSpPr>
        <p:spPr>
          <a:xfrm>
            <a:off x="457200" y="836712"/>
            <a:ext cx="8229600" cy="504056"/>
          </a:xfrm>
        </p:spPr>
        <p:txBody>
          <a:bodyPr>
            <a:normAutofit fontScale="90000"/>
          </a:bodyPr>
          <a:lstStyle/>
          <a:p>
            <a:r>
              <a:rPr lang="tr-TR" sz="3100" b="1" dirty="0">
                <a:solidFill>
                  <a:srgbClr val="FFFF00"/>
                </a:solidFill>
                <a:latin typeface="Times New Roman" pitchFamily="18" charset="0"/>
                <a:cs typeface="Times New Roman" pitchFamily="18" charset="0"/>
              </a:rPr>
              <a:t>O</a:t>
            </a:r>
            <a:r>
              <a:rPr lang="en-US" sz="3100" b="1" dirty="0" err="1" smtClean="0">
                <a:solidFill>
                  <a:srgbClr val="FFFF00"/>
                </a:solidFill>
                <a:latin typeface="Times New Roman" pitchFamily="18" charset="0"/>
                <a:cs typeface="Times New Roman" pitchFamily="18" charset="0"/>
              </a:rPr>
              <a:t>ptimum</a:t>
            </a:r>
            <a:r>
              <a:rPr lang="en-US" sz="3100" b="1" dirty="0" smtClean="0">
                <a:solidFill>
                  <a:srgbClr val="FFFF00"/>
                </a:solidFill>
                <a:latin typeface="Times New Roman" pitchFamily="18" charset="0"/>
                <a:cs typeface="Times New Roman" pitchFamily="18" charset="0"/>
              </a:rPr>
              <a:t> </a:t>
            </a:r>
            <a:r>
              <a:rPr lang="en-US" sz="3100" b="1" dirty="0" err="1">
                <a:solidFill>
                  <a:srgbClr val="FFFF00"/>
                </a:solidFill>
                <a:latin typeface="Times New Roman" pitchFamily="18" charset="0"/>
                <a:cs typeface="Times New Roman" pitchFamily="18" charset="0"/>
              </a:rPr>
              <a:t>sıcaklık</a:t>
            </a:r>
            <a:r>
              <a:rPr lang="en-US" sz="3100" b="1" dirty="0">
                <a:solidFill>
                  <a:srgbClr val="FFFF00"/>
                </a:solidFill>
                <a:latin typeface="Times New Roman" pitchFamily="18" charset="0"/>
                <a:cs typeface="Times New Roman" pitchFamily="18" charset="0"/>
              </a:rPr>
              <a:t> </a:t>
            </a:r>
            <a:r>
              <a:rPr lang="en-US" sz="3100" b="1" dirty="0" err="1">
                <a:solidFill>
                  <a:srgbClr val="FFFF00"/>
                </a:solidFill>
                <a:latin typeface="Times New Roman" pitchFamily="18" charset="0"/>
                <a:cs typeface="Times New Roman" pitchFamily="18" charset="0"/>
              </a:rPr>
              <a:t>çalışmasından</a:t>
            </a:r>
            <a:r>
              <a:rPr lang="en-US" sz="3100" b="1" dirty="0">
                <a:solidFill>
                  <a:srgbClr val="FFFF00"/>
                </a:solidFill>
                <a:latin typeface="Times New Roman" pitchFamily="18" charset="0"/>
                <a:cs typeface="Times New Roman" pitchFamily="18" charset="0"/>
              </a:rPr>
              <a:t> </a:t>
            </a:r>
            <a:r>
              <a:rPr lang="en-US" sz="3100" b="1" dirty="0" err="1">
                <a:solidFill>
                  <a:srgbClr val="FFFF00"/>
                </a:solidFill>
                <a:latin typeface="Times New Roman" pitchFamily="18" charset="0"/>
                <a:cs typeface="Times New Roman" pitchFamily="18" charset="0"/>
              </a:rPr>
              <a:t>elde</a:t>
            </a:r>
            <a:r>
              <a:rPr lang="en-US" sz="3100" b="1" dirty="0">
                <a:solidFill>
                  <a:srgbClr val="FFFF00"/>
                </a:solidFill>
                <a:latin typeface="Times New Roman" pitchFamily="18" charset="0"/>
                <a:cs typeface="Times New Roman" pitchFamily="18" charset="0"/>
              </a:rPr>
              <a:t> </a:t>
            </a:r>
            <a:r>
              <a:rPr lang="en-US" sz="3100" b="1" dirty="0" err="1">
                <a:solidFill>
                  <a:srgbClr val="FFFF00"/>
                </a:solidFill>
                <a:latin typeface="Times New Roman" pitchFamily="18" charset="0"/>
                <a:cs typeface="Times New Roman" pitchFamily="18" charset="0"/>
              </a:rPr>
              <a:t>edilen</a:t>
            </a:r>
            <a:r>
              <a:rPr lang="en-US" sz="3100" b="1" dirty="0">
                <a:solidFill>
                  <a:srgbClr val="FFFF00"/>
                </a:solidFill>
                <a:latin typeface="Times New Roman" pitchFamily="18" charset="0"/>
                <a:cs typeface="Times New Roman" pitchFamily="18" charset="0"/>
              </a:rPr>
              <a:t> </a:t>
            </a:r>
            <a:r>
              <a:rPr lang="en-US" sz="3100" b="1" dirty="0" err="1">
                <a:solidFill>
                  <a:srgbClr val="FFFF00"/>
                </a:solidFill>
                <a:latin typeface="Times New Roman" pitchFamily="18" charset="0"/>
                <a:cs typeface="Times New Roman" pitchFamily="18" charset="0"/>
              </a:rPr>
              <a:t>sonuçlar</a:t>
            </a:r>
            <a:r>
              <a:rPr lang="en-US" dirty="0"/>
              <a:t/>
            </a:r>
            <a:br>
              <a:rPr lang="en-US" dirty="0"/>
            </a:br>
            <a:endParaRPr lang="en-US" dirty="0"/>
          </a:p>
        </p:txBody>
      </p:sp>
    </p:spTree>
    <p:extLst>
      <p:ext uri="{BB962C8B-B14F-4D97-AF65-F5344CB8AC3E}">
        <p14:creationId xmlns:p14="http://schemas.microsoft.com/office/powerpoint/2010/main" xmlns="" val="3880201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3284984"/>
            <a:ext cx="7408333" cy="2841180"/>
          </a:xfrm>
        </p:spPr>
        <p:txBody>
          <a:bodyPr>
            <a:normAutofit/>
          </a:bodyPr>
          <a:lstStyle/>
          <a:p>
            <a:pPr algn="just">
              <a:lnSpc>
                <a:spcPct val="150000"/>
              </a:lnSpc>
              <a:buFont typeface="Wingdings" pitchFamily="2" charset="2"/>
              <a:buChar char="v"/>
            </a:pPr>
            <a:r>
              <a:rPr lang="tr-TR" sz="2000" dirty="0" smtClean="0">
                <a:solidFill>
                  <a:srgbClr val="FF0000"/>
                </a:solidFill>
                <a:latin typeface="Times New Roman" pitchFamily="18" charset="0"/>
                <a:cs typeface="Times New Roman" pitchFamily="18" charset="0"/>
              </a:rPr>
              <a:t>     Literatür </a:t>
            </a:r>
            <a:r>
              <a:rPr lang="tr-TR" sz="2000" dirty="0">
                <a:solidFill>
                  <a:srgbClr val="FF0000"/>
                </a:solidFill>
                <a:latin typeface="Times New Roman" pitchFamily="18" charset="0"/>
                <a:cs typeface="Times New Roman" pitchFamily="18" charset="0"/>
              </a:rPr>
              <a:t>taraması sonucunda, dünya üzerindeki çeşitli jeotermal kaynaklardan </a:t>
            </a:r>
            <a:r>
              <a:rPr lang="tr-TR" sz="2000" dirty="0" err="1">
                <a:solidFill>
                  <a:srgbClr val="FF0000"/>
                </a:solidFill>
                <a:latin typeface="Times New Roman" pitchFamily="18" charset="0"/>
                <a:cs typeface="Times New Roman" pitchFamily="18" charset="0"/>
              </a:rPr>
              <a:t>termofilik</a:t>
            </a:r>
            <a:r>
              <a:rPr lang="tr-TR" sz="2000" dirty="0">
                <a:solidFill>
                  <a:srgbClr val="FF0000"/>
                </a:solidFill>
                <a:latin typeface="Times New Roman" pitchFamily="18" charset="0"/>
                <a:cs typeface="Times New Roman" pitchFamily="18" charset="0"/>
              </a:rPr>
              <a:t> mikroorganizmaların izolasyonu, endüstriyel önemli olan </a:t>
            </a:r>
            <a:r>
              <a:rPr lang="tr-TR" sz="2000" dirty="0" err="1">
                <a:solidFill>
                  <a:srgbClr val="FF0000"/>
                </a:solidFill>
                <a:latin typeface="Times New Roman" pitchFamily="18" charset="0"/>
                <a:cs typeface="Times New Roman" pitchFamily="18" charset="0"/>
              </a:rPr>
              <a:t>peroksidaz</a:t>
            </a:r>
            <a:r>
              <a:rPr lang="tr-TR" sz="2000" dirty="0">
                <a:solidFill>
                  <a:srgbClr val="FF0000"/>
                </a:solidFill>
                <a:latin typeface="Times New Roman" pitchFamily="18" charset="0"/>
                <a:cs typeface="Times New Roman" pitchFamily="18" charset="0"/>
              </a:rPr>
              <a:t> enziminin saflaştırılması ve </a:t>
            </a:r>
            <a:r>
              <a:rPr lang="tr-TR" sz="2000" dirty="0" err="1">
                <a:solidFill>
                  <a:srgbClr val="FF0000"/>
                </a:solidFill>
                <a:latin typeface="Times New Roman" pitchFamily="18" charset="0"/>
                <a:cs typeface="Times New Roman" pitchFamily="18" charset="0"/>
              </a:rPr>
              <a:t>karakterizasyonuna</a:t>
            </a:r>
            <a:r>
              <a:rPr lang="tr-TR" sz="2000" dirty="0">
                <a:solidFill>
                  <a:srgbClr val="FF0000"/>
                </a:solidFill>
                <a:latin typeface="Times New Roman" pitchFamily="18" charset="0"/>
                <a:cs typeface="Times New Roman" pitchFamily="18" charset="0"/>
              </a:rPr>
              <a:t> yönelik çok az sayıda çalışma yapıldığı anlaşılmıştır. </a:t>
            </a:r>
            <a:endParaRPr lang="en-US" sz="2000" dirty="0">
              <a:solidFill>
                <a:srgbClr val="FF0000"/>
              </a:solidFill>
              <a:latin typeface="Times New Roman" pitchFamily="18" charset="0"/>
              <a:cs typeface="Times New Roman" pitchFamily="18" charset="0"/>
            </a:endParaRPr>
          </a:p>
        </p:txBody>
      </p:sp>
      <p:sp>
        <p:nvSpPr>
          <p:cNvPr id="3" name="Slayt Numarası Yer Tutucusu 2"/>
          <p:cNvSpPr>
            <a:spLocks noGrp="1"/>
          </p:cNvSpPr>
          <p:nvPr>
            <p:ph type="sldNum" sz="quarter" idx="12"/>
          </p:nvPr>
        </p:nvSpPr>
        <p:spPr/>
        <p:txBody>
          <a:bodyPr/>
          <a:lstStyle/>
          <a:p>
            <a:fld id="{4593F12D-16C5-4ED4-8BD1-D24EA29CA4AD}" type="slidenum">
              <a:rPr lang="en-US" smtClean="0">
                <a:latin typeface="Times New Roman" pitchFamily="18" charset="0"/>
                <a:cs typeface="Times New Roman" pitchFamily="18" charset="0"/>
              </a:rPr>
              <a:pPr/>
              <a:t>20</a:t>
            </a:fld>
            <a:endParaRPr lang="en-US" dirty="0">
              <a:latin typeface="Times New Roman" pitchFamily="18" charset="0"/>
              <a:cs typeface="Times New Roman" pitchFamily="18" charset="0"/>
            </a:endParaRPr>
          </a:p>
        </p:txBody>
      </p:sp>
      <p:sp>
        <p:nvSpPr>
          <p:cNvPr id="4" name="Başlık 3"/>
          <p:cNvSpPr>
            <a:spLocks noGrp="1"/>
          </p:cNvSpPr>
          <p:nvPr>
            <p:ph type="title"/>
          </p:nvPr>
        </p:nvSpPr>
        <p:spPr/>
        <p:txBody>
          <a:bodyPr/>
          <a:lstStyle/>
          <a:p>
            <a:endParaRPr lang="en-US"/>
          </a:p>
        </p:txBody>
      </p:sp>
      <p:pic>
        <p:nvPicPr>
          <p:cNvPr id="1026" name="Picture 2" descr="C:\Users\User\Desktop\New folder\79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31379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971194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pic>
        <p:nvPicPr>
          <p:cNvPr id="1026" name="Picture 2" descr="C:\Users\User\Desktop\2166\yedek f\New folder\600041_10150874647977857_700502861_n.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ayt Numarası Yer Tutucusu 3"/>
          <p:cNvSpPr>
            <a:spLocks noGrp="1"/>
          </p:cNvSpPr>
          <p:nvPr>
            <p:ph type="sldNum" sz="quarter" idx="12"/>
          </p:nvPr>
        </p:nvSpPr>
        <p:spPr/>
        <p:txBody>
          <a:bodyPr/>
          <a:lstStyle/>
          <a:p>
            <a:fld id="{4593F12D-16C5-4ED4-8BD1-D24EA29CA4AD}" type="slidenum">
              <a:rPr lang="en-US" sz="1000" smtClean="0">
                <a:latin typeface="Times New Roman" pitchFamily="18" charset="0"/>
                <a:cs typeface="Times New Roman" pitchFamily="18" charset="0"/>
              </a:rPr>
              <a:pPr/>
              <a:t>21</a:t>
            </a:fld>
            <a:endParaRPr lang="en-US" sz="1000" dirty="0">
              <a:latin typeface="Times New Roman" pitchFamily="18" charset="0"/>
              <a:cs typeface="Times New Roman" pitchFamily="18" charset="0"/>
            </a:endParaRPr>
          </a:p>
        </p:txBody>
      </p:sp>
      <p:sp>
        <p:nvSpPr>
          <p:cNvPr id="5" name="Dikdörtgen 4"/>
          <p:cNvSpPr/>
          <p:nvPr/>
        </p:nvSpPr>
        <p:spPr>
          <a:xfrm>
            <a:off x="251520" y="1700808"/>
            <a:ext cx="2880320" cy="400110"/>
          </a:xfrm>
          <a:prstGeom prst="rect">
            <a:avLst/>
          </a:prstGeom>
        </p:spPr>
        <p:txBody>
          <a:bodyPr wrap="square">
            <a:spAutoFit/>
          </a:bodyPr>
          <a:lstStyle/>
          <a:p>
            <a:r>
              <a:rPr lang="tr-TR" sz="2000" b="1" i="1" dirty="0">
                <a:solidFill>
                  <a:srgbClr val="FFFF00"/>
                </a:solidFill>
                <a:latin typeface="Segoe UI Semibold" pitchFamily="34" charset="0"/>
                <a:cs typeface="Gisha" pitchFamily="34" charset="-79"/>
              </a:rPr>
              <a:t>TEŞEKKÜRLER…</a:t>
            </a:r>
          </a:p>
        </p:txBody>
      </p:sp>
    </p:spTree>
    <p:extLst>
      <p:ext uri="{BB962C8B-B14F-4D97-AF65-F5344CB8AC3E}">
        <p14:creationId xmlns:p14="http://schemas.microsoft.com/office/powerpoint/2010/main" xmlns="" val="39339048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alga Biçimi">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Ufuk">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Kentsel">
  <a:themeElements>
    <a:clrScheme name="Bileşik">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Kentsel">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entsel">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873</TotalTime>
  <Words>604</Words>
  <Application>Microsoft Office PowerPoint</Application>
  <PresentationFormat>On-screen Show (4:3)</PresentationFormat>
  <Paragraphs>85</Paragraphs>
  <Slides>21</Slides>
  <Notes>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Dalga Biçimi</vt:lpstr>
      <vt:lpstr>Kentsel</vt:lpstr>
      <vt:lpstr>BAKTERISINDEN  PEROKSIDAZ ENZIMININ  SAFLAŞTIRILMASI VE KINETIĞININ ARAŞTIRILMASI </vt:lpstr>
      <vt:lpstr>Termofilik bakteriler</vt:lpstr>
      <vt:lpstr>Endüstriyel alanda, özellikle enzimatik ve biyokimyasal reaksiyonlarda kullanılan termofilik enzimler şu özelliklere sahiptir </vt:lpstr>
      <vt:lpstr>Enzim</vt:lpstr>
      <vt:lpstr>Slide 5</vt:lpstr>
      <vt:lpstr>Enzim kinetiği</vt:lpstr>
      <vt:lpstr>(Wikipedia)</vt:lpstr>
      <vt:lpstr>Slide 8</vt:lpstr>
      <vt:lpstr>Slide 9</vt:lpstr>
      <vt:lpstr>Peroksidaz enzimi</vt:lpstr>
      <vt:lpstr>Peroksidazların kullanım alanları </vt:lpstr>
      <vt:lpstr>Slide 12</vt:lpstr>
      <vt:lpstr>Slide 13</vt:lpstr>
      <vt:lpstr>kaynaklarda</vt:lpstr>
      <vt:lpstr>Slide 15</vt:lpstr>
      <vt:lpstr>Slide 16</vt:lpstr>
      <vt:lpstr>TARTIŞMA ve SONUÇ</vt:lpstr>
      <vt:lpstr>Peroksidaz enzimi için yapılan optimum pH çalışmasından elde edilen sonuçlar </vt:lpstr>
      <vt:lpstr>Optimum sıcaklık çalışmasından elde edilen sonuçlar </vt:lpstr>
      <vt:lpstr>Slide 20</vt:lpstr>
      <vt:lpstr>Slide 21</vt:lpstr>
    </vt:vector>
  </TitlesOfParts>
  <Company>tr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AERIBACILLUS PALLIDUS BAKTERISINDEN  PEROKSIDAZ ENZIMININ  SAFLAŞTIRILMASI VE KINETIĞININ ARAŞTIRILMASI</dc:title>
  <dc:creator>User</dc:creator>
  <cp:lastModifiedBy>Mahrayan</cp:lastModifiedBy>
  <cp:revision>80</cp:revision>
  <dcterms:created xsi:type="dcterms:W3CDTF">2013-01-06T00:54:15Z</dcterms:created>
  <dcterms:modified xsi:type="dcterms:W3CDTF">2014-01-16T13:58:39Z</dcterms:modified>
</cp:coreProperties>
</file>