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8" r:id="rId2"/>
    <p:sldId id="275" r:id="rId3"/>
    <p:sldId id="263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90180-31C3-4E73-BC70-58DC4F847C3B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DB70C-CF0F-4910-A8ED-5C561BFB2B42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B70C-CF0F-4910-A8ED-5C561BFB2B42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DBF0FA-0FAF-48CA-9523-77FC0F9C2869}" type="datetimeFigureOut">
              <a:rPr lang="tr-TR" smtClean="0"/>
              <a:pPr/>
              <a:t>10.01.2014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73244C-B06F-408B-8550-A7647F35BA7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 rot="628639">
            <a:off x="3224668" y="1354283"/>
            <a:ext cx="5346438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tr-TR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Fatma TOKGÖZ</a:t>
            </a:r>
          </a:p>
          <a:p>
            <a:endParaRPr lang="tr-TR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Palandöken İlçe Gıda Tarım ve Hayvancılık Müdürlüğü</a:t>
            </a:r>
            <a:endParaRPr lang="tr-TR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0" y="2132856"/>
            <a:ext cx="3347864" cy="2448272"/>
          </a:xfrm>
        </p:spPr>
        <p:txBody>
          <a:bodyPr>
            <a:noAutofit/>
          </a:bodyPr>
          <a:lstStyle/>
          <a:p>
            <a:r>
              <a:rPr lang="tr-T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TÜRKİYE ARI YETİŞTİRİCİLİĞİNDE </a:t>
            </a:r>
            <a:br>
              <a:rPr lang="tr-T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ERZURUM İLİNİN </a:t>
            </a:r>
            <a:br>
              <a:rPr lang="tr-T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YERİ VE ÖNEMİ</a:t>
            </a:r>
            <a:endParaRPr lang="tr-TR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78" b="1578"/>
          <a:stretch>
            <a:fillRect/>
          </a:stretch>
        </p:blipFill>
        <p:spPr bwMode="auto">
          <a:xfrm rot="420000">
            <a:off x="3484950" y="1213302"/>
            <a:ext cx="4843942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0" y="2132856"/>
            <a:ext cx="3851920" cy="2448272"/>
          </a:xfrm>
        </p:spPr>
        <p:txBody>
          <a:bodyPr>
            <a:noAutofit/>
          </a:bodyPr>
          <a:lstStyle/>
          <a:p>
            <a: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“Eğer arılar yeryüzünden kaybolursa</a:t>
            </a:r>
            <a:b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insanın sadece 4 yıl ömrü kalır.</a:t>
            </a:r>
            <a:b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Arı olmazsa, döllenme, bitki, hayvan ve</a:t>
            </a:r>
            <a:b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insan olmaz”.</a:t>
            </a:r>
            <a:r>
              <a:rPr lang="tr-TR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tr-TR" i="1" dirty="0" smtClean="0">
                <a:latin typeface="Arial" pitchFamily="34" charset="0"/>
                <a:cs typeface="Arial" pitchFamily="34" charset="0"/>
              </a:rPr>
            </a:b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Albert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Einstein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5" name="4 Resim Yer Tutucusu" descr="ari-0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998" r="2998"/>
          <a:stretch>
            <a:fillRect/>
          </a:stretch>
        </p:blipFill>
        <p:spPr bwMode="auto">
          <a:xfrm rot="1400509">
            <a:off x="4252016" y="1018264"/>
            <a:ext cx="4415963" cy="3523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ARICILIK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Bal,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 polen, 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arı sütü,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propolis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arı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zehiri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  gibi arı ürünleri ile hayvansal üretimi destekleyerek      ülke ekonomisine katkıda bulunan bir üretim faaliyetidir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51996">
            <a:off x="3682900" y="481834"/>
            <a:ext cx="5058147" cy="3311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3717032"/>
            <a:ext cx="6534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Türkiye’nin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Doğal koşulları, 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Coğrafi konumu,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Uygun iklim şartları,</a:t>
            </a:r>
          </a:p>
          <a:p>
            <a:pPr>
              <a:buFont typeface="Wingdings" pitchFamily="2" charset="2"/>
              <a:buChar char="§"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Zengin bitki örtüsü, </a:t>
            </a:r>
          </a:p>
          <a:p>
            <a:pPr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her türlü arıcılık faaliyetine elverişlidir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050" name="Picture 2" descr="https://encrypted-tbn2.gstatic.com/images?q=tbn:ANd9GcQ0EuwsZpzdn-6-KsUmXZwIPRixaZGEcAaJq6bao9I1r7VovF7CfovsXWp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5112568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sz="half" idx="2"/>
          </p:nvPr>
        </p:nvSpPr>
        <p:spPr>
          <a:xfrm>
            <a:off x="179512" y="1340768"/>
            <a:ext cx="3168352" cy="3888432"/>
          </a:xfrm>
        </p:spPr>
        <p:txBody>
          <a:bodyPr>
            <a:normAutofit/>
          </a:bodyPr>
          <a:lstStyle/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Türkiye;</a:t>
            </a:r>
          </a:p>
          <a:p>
            <a:pPr algn="just">
              <a:buFont typeface="Wingdings" pitchFamily="2" charset="2"/>
              <a:buChar char="q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Bal verimi yüksek,</a:t>
            </a:r>
          </a:p>
          <a:p>
            <a:pPr algn="just">
              <a:buFont typeface="Wingdings" pitchFamily="2" charset="2"/>
              <a:buChar char="q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geniş flora sahaları,</a:t>
            </a:r>
          </a:p>
          <a:p>
            <a:pPr algn="just">
              <a:buFont typeface="Wingdings" pitchFamily="2" charset="2"/>
              <a:buChar char="q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yıl boyunca çiçeklenme için uygun mevsimleri,</a:t>
            </a:r>
          </a:p>
          <a:p>
            <a:pPr>
              <a:buFont typeface="Wingdings" pitchFamily="2" charset="2"/>
              <a:buChar char="q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Topoğrafik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yapısı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sebebiyle arıcılık için gerekli olan doğal kaynaklar yönünden son derece şanslı bir ülkedir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000" dirty="0"/>
          </a:p>
        </p:txBody>
      </p:sp>
      <p:pic>
        <p:nvPicPr>
          <p:cNvPr id="17417" name="Picture 9" descr="C:\Users\usr\Desktop\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6612" y="980728"/>
            <a:ext cx="5011812" cy="432047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İçerik Yer Tutucusu"/>
          <p:cNvGraphicFramePr>
            <a:graphicFrameLocks/>
          </p:cNvGraphicFramePr>
          <p:nvPr/>
        </p:nvGraphicFramePr>
        <p:xfrm>
          <a:off x="323534" y="980728"/>
          <a:ext cx="8640958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870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  <a:gridCol w="661924"/>
              </a:tblGrid>
              <a:tr h="9409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Şub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Nis.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May.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Haz.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Tem.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Ağ.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Eyl.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Ek.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Kas.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Ara.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571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-5.2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-2.7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4.2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11.7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17.2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22.8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27.6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28.3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23.8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6.9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-2.2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[°C]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467544" y="2890391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İklim</a:t>
            </a:r>
            <a:br>
              <a:rPr lang="tr-TR" sz="2000" dirty="0" smtClean="0">
                <a:latin typeface="Arial" pitchFamily="34" charset="0"/>
                <a:cs typeface="Arial" pitchFamily="34" charset="0"/>
              </a:rPr>
            </a:br>
            <a:r>
              <a:rPr lang="tr-TR" sz="2000" dirty="0" smtClean="0">
                <a:latin typeface="Arial" pitchFamily="34" charset="0"/>
                <a:cs typeface="Arial" pitchFamily="34" charset="0"/>
              </a:rPr>
              <a:t>Tablo 1 Erzurum İlinin Ocak 2000 - Aralık 2008 en yüksek sıcaklık verileri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611560" y="3861048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İklim arıcılık açısından bal verimine doğrudan etki yapan faktörlerden biridir.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iklim arıcılık sezonunun başlangıcını ve bitişini de belirlemektedir.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Flora iklime göre şekillenmekle beraber nektar salgısının az olması çok olması veya aromasını dahi etkilemektedir.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Erzurum mayıs-ekim ayları arası arı yetiştiriciliği için ideal sıcaklığa sahiptir. 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b="1" dirty="0" smtClean="0">
                <a:latin typeface="Times New Roman" pitchFamily="18" charset="0"/>
                <a:cs typeface="Times New Roman" pitchFamily="18" charset="0"/>
              </a:rPr>
              <a:t>Arıcılığın Aile Ekonomisine Katkısı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Arıcılık tarımsal faaliyetler içerisinde;</a:t>
            </a:r>
          </a:p>
          <a:p>
            <a:pPr algn="just"/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az iş gücü, </a:t>
            </a:r>
          </a:p>
          <a:p>
            <a:pPr algn="just"/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az sermaye</a:t>
            </a:r>
          </a:p>
          <a:p>
            <a:pPr algn="just"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ile kısa sürede kazanç sağlayabilecek bir üretim dalı olarak değerlendirilir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us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365104"/>
            <a:ext cx="2979415" cy="20162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1052736"/>
            <a:ext cx="2450232" cy="45365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dirty="0" smtClean="0">
                <a:latin typeface="Arial" pitchFamily="34" charset="0"/>
                <a:cs typeface="Arial" pitchFamily="34" charset="0"/>
              </a:rPr>
              <a:t>Arıcılık yapmak için diğer hayvansal üretim dallarında olduğu gibi kapalı alan</a:t>
            </a:r>
          </a:p>
          <a:p>
            <a:pPr>
              <a:buFont typeface="Wingdings" pitchFamily="2" charset="2"/>
              <a:buChar char="§"/>
            </a:pPr>
            <a:r>
              <a:rPr lang="tr-TR" sz="1800" dirty="0" smtClean="0">
                <a:latin typeface="Arial" pitchFamily="34" charset="0"/>
                <a:cs typeface="Arial" pitchFamily="34" charset="0"/>
              </a:rPr>
              <a:t>bina, </a:t>
            </a:r>
          </a:p>
          <a:p>
            <a:pPr>
              <a:buFont typeface="Wingdings" pitchFamily="2" charset="2"/>
              <a:buChar char="§"/>
            </a:pPr>
            <a:r>
              <a:rPr lang="tr-TR" sz="1800" dirty="0" smtClean="0">
                <a:latin typeface="Arial" pitchFamily="34" charset="0"/>
                <a:cs typeface="Arial" pitchFamily="34" charset="0"/>
              </a:rPr>
              <a:t>ahır, </a:t>
            </a:r>
          </a:p>
          <a:p>
            <a:pPr>
              <a:buFont typeface="Wingdings" pitchFamily="2" charset="2"/>
              <a:buChar char="§"/>
            </a:pPr>
            <a:r>
              <a:rPr lang="tr-TR" sz="1800" dirty="0" smtClean="0">
                <a:latin typeface="Arial" pitchFamily="34" charset="0"/>
                <a:cs typeface="Arial" pitchFamily="34" charset="0"/>
              </a:rPr>
              <a:t>samanlık, </a:t>
            </a:r>
          </a:p>
          <a:p>
            <a:pPr>
              <a:buFont typeface="Wingdings" pitchFamily="2" charset="2"/>
              <a:buChar char="§"/>
            </a:pPr>
            <a:r>
              <a:rPr lang="tr-TR" sz="1800" dirty="0" smtClean="0">
                <a:latin typeface="Arial" pitchFamily="34" charset="0"/>
                <a:cs typeface="Arial" pitchFamily="34" charset="0"/>
              </a:rPr>
              <a:t>silo vb diğer yapılar</a:t>
            </a:r>
          </a:p>
          <a:p>
            <a:r>
              <a:rPr lang="tr-TR" sz="1800" dirty="0" smtClean="0">
                <a:latin typeface="Arial" pitchFamily="34" charset="0"/>
                <a:cs typeface="Arial" pitchFamily="34" charset="0"/>
              </a:rPr>
              <a:t> ihtiyaç duyulmamakla birlikte arazi satın alınmasına da gerek yoktur.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 descr="https://encrypted-tbn3.gstatic.com/images?q=tbn:ANd9GcS8JLWfE1K_tRyLR89yjH_6iIKTLkPs19GAFLd-YeQsg0DL3sDX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999" r="599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1124744"/>
            <a:ext cx="2209800" cy="4608511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Arial" pitchFamily="34" charset="0"/>
                <a:cs typeface="Arial" pitchFamily="34" charset="0"/>
              </a:rPr>
              <a:t>Bir arıcı 60 kovana rahatlıkla bakabilir</a:t>
            </a:r>
            <a:endParaRPr lang="tr-TR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://www.bozok.tv/images/news/06-08-2013-4663570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4391" r="4391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b="1" dirty="0" smtClean="0">
                <a:latin typeface="Times New Roman" pitchFamily="18" charset="0"/>
                <a:cs typeface="Times New Roman" pitchFamily="18" charset="0"/>
              </a:rPr>
              <a:t>Erzurum’ da Arıcılık Faaliyetleri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 smtClean="0"/>
              <a:t>İklim özellikleri, </a:t>
            </a:r>
          </a:p>
          <a:p>
            <a:pPr algn="just"/>
            <a:r>
              <a:rPr lang="tr-TR" sz="2800" dirty="0" smtClean="0"/>
              <a:t>Geniş mera ve yayla alanları </a:t>
            </a:r>
          </a:p>
          <a:p>
            <a:pPr algn="just"/>
            <a:r>
              <a:rPr lang="tr-TR" sz="2800" dirty="0" smtClean="0"/>
              <a:t>Flora bakımından uygun şartlara sahip olması </a:t>
            </a:r>
          </a:p>
          <a:p>
            <a:pPr algn="just"/>
            <a:r>
              <a:rPr lang="tr-TR" sz="2800" dirty="0" smtClean="0"/>
              <a:t>Bitki örtüsü(flora) zenginliği bakımından Erzurum İli arı yetiştiriciliği açısından cazip bir merkezdir.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08125">
            <a:off x="6420856" y="658385"/>
            <a:ext cx="2088232" cy="190345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2700"/>
          </a:effectLst>
          <a:scene3d>
            <a:camera prst="isometricLeftDown"/>
            <a:lightRig rig="threePt" dir="t"/>
          </a:scene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İçerik Yer Tutucusu"/>
          <p:cNvGraphicFramePr>
            <a:graphicFrameLocks/>
          </p:cNvGraphicFramePr>
          <p:nvPr/>
        </p:nvGraphicFramePr>
        <p:xfrm>
          <a:off x="0" y="908720"/>
          <a:ext cx="9144000" cy="320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7697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Kullanım Şekli</a:t>
                      </a:r>
                    </a:p>
                    <a:p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Alan	(da)</a:t>
                      </a:r>
                    </a:p>
                    <a:p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5941"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Çayır – Mera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15.917.843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69706"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Orman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2.332.279</a:t>
                      </a:r>
                    </a:p>
                    <a:p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769706"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Tarla Alanları</a:t>
                      </a:r>
                    </a:p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(Yonca, Korunga, Fiğ, Ayçiçeği)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805.395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445941">
                <a:tc>
                  <a:txBody>
                    <a:bodyPr/>
                    <a:lstStyle/>
                    <a:p>
                      <a:r>
                        <a:rPr kumimoji="0" lang="tr-TR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Toplam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r-TR" sz="18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19.055.517</a:t>
                      </a:r>
                      <a:endParaRPr lang="tr-TR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0" y="422108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Tablo 2:Erzurum İlinde Arıcılıkta kullanılan flora alanları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İçerik Yer Tutucusu"/>
          <p:cNvGraphicFramePr>
            <a:graphicFrameLocks/>
          </p:cNvGraphicFramePr>
          <p:nvPr/>
        </p:nvGraphicFramePr>
        <p:xfrm>
          <a:off x="251520" y="908720"/>
          <a:ext cx="8682929" cy="532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291"/>
                <a:gridCol w="3334905"/>
                <a:gridCol w="3883733"/>
              </a:tblGrid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Sıra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İller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Mera Alanı 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(ha)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C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Erzurum</a:t>
                      </a:r>
                      <a:endParaRPr lang="tr-TR" sz="1800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C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1,545,869</a:t>
                      </a:r>
                      <a:endParaRPr lang="tr-TR" sz="1800" dirty="0">
                        <a:solidFill>
                          <a:srgbClr val="C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Sivas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1,139,675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Konya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1,037,807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Erzincan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797,339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Van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699,566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Ağrı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685,384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Kayseri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668,705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tr-TR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Şanlıurfa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660,253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Kars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606,974</a:t>
                      </a:r>
                      <a:endParaRPr lang="tr-TR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395536" y="404664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Tablo 3 Türkiye Çevre İllerdeki Mera Alanları</a:t>
            </a: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79512" y="6237312"/>
            <a:ext cx="8964488" cy="9361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Erzurum Tablo2 ve 3’ den de anlaşılacağı üzere oldukça geniş flora alanlarına sahiptir.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88641"/>
            <a:ext cx="2212848" cy="1224136"/>
          </a:xfrm>
        </p:spPr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 flora alanlarında;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1484784"/>
            <a:ext cx="2594248" cy="4896543"/>
          </a:xfrm>
        </p:spPr>
        <p:txBody>
          <a:bodyPr>
            <a:normAutofit lnSpcReduction="10000"/>
          </a:bodyPr>
          <a:lstStyle/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Carduus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nutans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(Deve Dikeni, Kangal)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Carum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carvi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(Kimyon)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Rosa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canina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(Kuşburnu, İtburnu, Yabani gül)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Lamium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amplexicaule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(Ballıbaba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Prunus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amygdalus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(Badem)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Salix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sp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. (Söğüt)</a:t>
            </a:r>
          </a:p>
          <a:p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Salvia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sp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. (Adaçayı) 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Taraxacum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officinale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(Karahindiba,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Aslandişi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, Köpek marulu)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Vicia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sativa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(Fiğ,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Fik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Eleagnus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angustifolia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(İğde)</a:t>
            </a:r>
          </a:p>
          <a:p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Carum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400" dirty="0" err="1" smtClean="0">
                <a:latin typeface="Arial" pitchFamily="34" charset="0"/>
                <a:cs typeface="Arial" pitchFamily="34" charset="0"/>
              </a:rPr>
              <a:t>carvi</a:t>
            </a:r>
            <a:r>
              <a:rPr lang="tr-TR" sz="1400" dirty="0" smtClean="0">
                <a:latin typeface="Arial" pitchFamily="34" charset="0"/>
                <a:cs typeface="Arial" pitchFamily="34" charset="0"/>
              </a:rPr>
              <a:t> L. (Kimyon) v.b Ballı bitkiler mevcuttur. </a:t>
            </a:r>
          </a:p>
          <a:p>
            <a:r>
              <a:rPr lang="tr-TR" sz="1400" dirty="0" smtClean="0">
                <a:latin typeface="Arial" pitchFamily="34" charset="0"/>
                <a:cs typeface="Arial" pitchFamily="34" charset="0"/>
              </a:rPr>
              <a:t>    Bu ballı bitkiler arılar için nektar kaynağı olmasından dolayı yetiştiricilikte  büyük öneme sahiptir.</a:t>
            </a:r>
          </a:p>
          <a:p>
            <a:endParaRPr lang="tr-TR" dirty="0"/>
          </a:p>
        </p:txBody>
      </p:sp>
      <p:pic>
        <p:nvPicPr>
          <p:cNvPr id="23554" name="Picture 2" descr="http://www.saglik.im/wp-content/uploads/2010/10/devedikeni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3786" b="13786"/>
          <a:stretch>
            <a:fillRect/>
          </a:stretch>
        </p:blipFill>
        <p:spPr bwMode="auto">
          <a:xfrm rot="420000">
            <a:off x="3657478" y="904615"/>
            <a:ext cx="1380752" cy="1527224"/>
          </a:xfrm>
          <a:prstGeom prst="rect">
            <a:avLst/>
          </a:prstGeom>
          <a:noFill/>
        </p:spPr>
      </p:pic>
      <p:pic>
        <p:nvPicPr>
          <p:cNvPr id="23556" name="Picture 4" descr="http://simcag.com/site/media/feedgator/images/3_kimyo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14659">
            <a:off x="5381047" y="954811"/>
            <a:ext cx="2071855" cy="1904966"/>
          </a:xfrm>
          <a:prstGeom prst="rect">
            <a:avLst/>
          </a:prstGeom>
          <a:noFill/>
        </p:spPr>
      </p:pic>
      <p:sp>
        <p:nvSpPr>
          <p:cNvPr id="23558" name="AutoShape 6" descr="data:image/jpeg;base64,/9j/4AAQSkZJRgABAQAAAQABAAD/2wCEAAkGBhQSERUUEhIWFBUUFBUUFhQXFhQVFhQXFBYVFxUUFBQXGyYeFxkjGRQUHy8gJCcpLSwsFh8xNTAqNSYrLCkBCQoKDgwOGg8PGikkHyUtLCwsKSwsLCwsLCwsKSwsLCksLCwsLCotLCwpLCwsKSwsLCwsLCwsLCwpLCwsLCwsLP/AABEIAQkAvgMBIgACEQEDEQH/xAAcAAACAwEBAQEAAAAAAAAAAAAEBQIDBgEABwj/xAA/EAACAQMDAgQEAwYFAwMFAAABAhEAAyEEEjEFQRMiUWEGMnGBQpGhFCNSscHwB2JygtEz4fGSstIVQ3Oiw//EABoBAAMBAQEBAAAAAAAAAAAAAAIDBAEFAAb/xAAvEQACAgIBAwMCBAYDAAAAAAAAAQIRAyESBDFBE1FhIqEykbHwBSNxgdHxFBXB/9oADAMBAAIRAxEAPwDNW2qdCWXq3xaj5D0wgV6ao8auG/WORtov3V7dQxv14X6yz3JBG6uFqoN6oG7WORjmE+JXPFoXxa9urOQPqBJvV7xqE30fobQNm+xglRbjEkSxJIx/kA+9Y5pLZnqFRvVE3qfdF+H21Omj5WF0G2xByrCHjEkblUg+x9aTdZ6Pc0zAPBBmGHBjtng+386Ss0ZScE9rwC5MpN6qnv1TcYiJBEgETiQeD9KouXKNC3Mnc1Bqk3TVbGuCjoC7LhcqW+qVqU1lHiRaoE1xjUKJIw8xqpzVhFVtRo0aq9SD1BakFpdjrZINXi1ciuRXj1kZru6vGoE14ws8SoG5UTXbGna4yoilmYgKo5JPYfrWA9z3iV4PW76P/hmsA6i4Sf4bcBR9WIk/amur/wAMdOyRb3o0YIfd+YIg/pUP/O6e65fZjfQmYbpHQf2l0Fu4pBI8QcPbHc7D82MAgxxNfULfwvaS14aW1CxBxM+7Hljnmvnek0L6DVL4lskoZF1D5WVpBDK3GJxgiK1vVfjJmP7hgF2z8oLFjMq275YgZ7zXP/iHq5JRUH9PfX/tGwlCCfII6RcW3q2sEyFUXUY4FtVA/diPm+ZSPQE+0o/jPr2MqhIbyKQDB9c8kAkxXOldY8O7ev6ndve3tQBZ+WCZjgQqj86Q6rSrevFru95JK20gHsTuJySRmB60WLF/MUpeFuvLJ3K9Izl+8WJYkkkySTnPc+v9KpL1rrnT9KPKbRVoHlJff2gQTjFV3/ha2w/dSjDjccHnnd39x+VdVdTj7O0C/kys12ak6EEqRBBII9CDBFVsaqPUSBrtVb67vraNLTVZauG5VTPXkjxNnqBNR3VEtRpG0O1FTAqpTU91KY08a8RXg1divJpnk0ysiuJbJIABJJgAAkn6Ac1aVqDJXj1D658Oae3DX9ZtBjyrbLOfXAYwPcitP0D4at6cePZcX94wx8hRDyFDRziT34GK+bFK2fwF0i+4ctuWwVgKwO24xIO5Aew9ff6mpOoajhl6j1+Q7G4yyaVfc+haDUBlna0RM7THuQRhhg8ehrNdf+IbniPbVtlseUbSAWGMl+c5wO3rTQ6e7ZGDtI/HEiAIAHMfTHNJuudKuODcCszRJJCDdEmFVTMjdP8Atri4vTX4fuP6nFLg5RYiR5MAjB4APmgT80yc596k1mUkMHLEBVBH4uR7Edzxj2qs2jbUmRyfpkSDjtHrTb4a0zXgIVbdu223CAtcPJBduBJExExHrTcmVJOUnSRB0+BZKlN/2/UqstZtBReYXCqldztC+pK927e5gRQ5+Jy7+HoLXfabrQrMWx5VyV47mcTiK22q6IjIQyhgViCOxxE1nfhP4ft6TUvLSLg/dMfwgfMn+ozz3A+tDj/iEJxa41LwX5I7Xpql9y7o3+HyA+JqXN262TnaJ9SRkn3mnz/DFgjCAfQsD9ZBpqB969vqN5crdykZ6cPY+UfFf+H72ybliW7m2Y3YHNsj5vpzXz9rlfpHUhWWGgT8smPyr5Z8c/DFhd9xGVLgO50EeaQcxPlnB95Peu5/D+tlkfp5O/h/5EZcSj9SMCGru+ubansrsE5AmqzV22okVqPFYrteJqG6iMHe+iEAoAGrEuEVE7YHJsMZBXkYVQ1wxQy3TNZGLPf0GLmolqrSTUWFMi0xqYRpNQEcMy7gO2M/mIrfaD/EyznfafGfLt9goAY5P/FfN2NS0Wj8Vtpu2rWJ3XX2L9N0HOf5+lKz4YZY1PsFCTT0fXulfGv7QQE0t/aSR4kIUwYyxIHOIE05vXmJhUBJxkgR+Umsp8D/AAeloG9+0JfYiAbLbkthvmg+px5oGOOTT13KuCezYA/IgA5r5bq5wx5OMO379zo4ouS2T1XwwhDC6FG5QX2iFEHBEzEbjXOlKgAAIxEL7evvPM+9G6u4LytvEBwyhcE+YEFj2nP0EUFotB4Fq2zEXLibAXiJjnaD8oj+lezvDN1F6X7sCKkqQ1YiDxWU61pQ4KAbyM7cEiPb1rVafVWgN8jymfeckCPUxQ/T3GySBOd0evP9a9lxRxuMlJPu/wCwcbp6Mz05TtVldg1tWtFdzFBMn5OzCe3EVf13U310rPa8QtBINsljx3gbv0q/qhCajevyvtDnEbjuAD+hYbYPcpHesR8TfFWq0+6wHey3iHYy+QtZztYGJJOBIjg8Zo+lxzzZlTT87NyuKhZj9V1C6z7nZiw/jJJ5/FuyapvahmPmYnn9e36D8qizySSSSckmSSfUk8moGvsEq0ct7OxXN1RmoFqKgSwtVZaomvbaJI1EHNV1fsr2yiTNGiCiLGmLUELtMdBqgOajyXGOgEkevaUgUCbWaZ6rUg8UI5EUGOTa2edWRW8QKg1+qnu0V0rpTX2gYUfM3oPQDuY/70TagregbB1YsYUEk8AAk/kKZWfhu8Y3xbBP4jn8l78YNabQ6a3aAS2sMYBVQCxPbfczP0X9KtvXAMXmaFJARRLEj8P1+5Irnz62V1BGlXTPhpEjYrO5/HvKdgcFSIGf+9a68ngWrccjag7Exzz2AUyfegejaliALVhbZIyzOzkYxjGY57YFevfCVy4d1zVXCYiRAjM8Rx7Yr5/PN5cn82VJf3/TSR0MVxg+Hd/kXr11gQIUKDmJ3R9Zg/lRup66PDIVC77SwGAsDBbceeeBkzXzvq9m7oLgDoSH4uqxi4AZ2ncpg+o9sU56F8VWdQUtsDbecCC4YgEmGEACJwY4qh9BSWSG4+69hPrZI6fc1iIvzhsMFjk4IG2R/vms9c/xEVEdRaBdXKjzEArwrERungQOYxE0VquqJYtEOQCCSIIKhSSyqT6iYnjisVp3TxGe18txmBgGYyIJiY2kSFMGT7V7oujVyeZNrsmP6jqfpi4v+pK/1u4Lj6pEb975CrgFCqbRBthpKAjmcEnvTK7/AIiWLttk1Ojk7CqwyuswBBNwBkkgeYEkQOSKp1mta5bH7u3sQQBtYFY4kzA9cYntSnU6APiB7EfMOYkc/ngxiussOGdc49uzTeiCPUzjfsILkEkhdoJJAktA9Nx5+tQNFavQPbyRK8bv/kO1CE12Iu1o8neyDVWRVpWuhaZdBFSpUttWxXqyz1kNtcipmoNWnrJ3ztqga0inOq0gYUlvaWDQY5Rkti07CbeumrG1M0CLMVBmINFwT7G1Yzt25962OhseHaFuBKgludoIMs7n0yBH9nG9Gug3UDmAWHqfpx7xX0HoXR/2m4JEWwQTj0zBPJJj/iMVyuufHT7dzFFt0g3onRrl3zKTbQgAsAA7j/Lj92v0ya0tn4SsACVmBGZOOSBPE0zsBQAFGBgVdcuBRLEAerEKPzOK+fcp5H3peyOjHFGC7CZuiNaO6y31VpYH78qfp+WKM0GqDyIKuvzIYkT3B/Ep9aD1HxpoUMNq7c+xLx9SgIH51RrL9vUobmmuqzqG23LbAlWI7x7kEq2D3BrXhcac0696D5KtDjqvSEvWyroGHMESJHtXz/W/DtnS6/Sm1gF7isMkBvBdgCxnMRI9CK3vQNa9zTtcuRIL8QB5eWjtPYVh9bqFOtsKS0qb9xBwDvsmWbGTCAc9h61b0vKDpN009fmT5ZJgXx0wFngDy2Fx2y7HPfikXRLF3Yw8MgSCrFSAWkeUEiDhZ+xr6Jb6Et5t11AyjwyqnMlA0Fh6DccU7OgW4NrgEAj9PSgyfxFQgsUY37sCPTuUNnzG0Arndb8jAhgDBzJWJgSDmO+aF1WjC7WRufMsAkrHM9wZx+dafqXwxctl8SoPzRIIbjH5g+kUmXch9QcMhmJ7MpPEkfrBnFU4c6ktM58k46aoXrrBulhtEwfxRjBIPckfTPaKC13SVcFrZAccrgTOSSD7mMe3rTHVWADuVlO7JGcznsMYI+496rsXFwjsNrQEuEfJGIPJ27Vx6EgfS6En3iYm1tGWdCpgiD6VEtWq6j0MMfM0AztuQT2kSe44743TmstqdOyMVYZGOR6xV2PIp9iiElJEC9e31WRXgKdQdFm+uE1GK9Feo2gj9uND3b01w1ECsUUgKCLGas1OmxUNOsUbeHlpbdMFgHTmC3FJ4DKT9Aa31zXuttoYrAAVZIMmBJA9MnOOa+fIua1Ta4PpCAw8SQpUjzZEbx2IA3Cec1L1WNylFm8ZN6BdZ8Z6kSiX7m0GPnbMCDwcjmlV/X3Lmbjs5iJYljHpLE/3NRu6MrVmh0L3W2oPcknaqD+J2OFX3P0EmBT4xxwVpJfIzb0aj4f+AzeRbj3kgkKEtsrtJyAzCVTGYyeOK+k9N0FjS2/CXaogk45JABLNyxjv7VnOj6P9jVbNlS73Az3L1xhbVQNolUc+VfOojkzJ9KZN1FNm1l5+bc24kiPMCDk45H2ivmOozZMsuTdw8f6/zsonOOJcUtg/TOqPbNxJ/dOpK47mB9hgUBrLAF6wwguDcAXlouW3Tgf5tn1zVlnWIdzCQm4xu5ie81b0/rKW9WGY+V02biCNmQZ9YLTk9jS4Oad+yr7EcZcpJSfwawNO0Mu1iuQODAGRGJ9qJtGh9Z5to4MypHIIzg/SgRfd2bccrgEYkfbvUk541vz+p2YQbQ6uwRn6ZrE/EXQdh32zAUMdplk9we4BgQexFPLvVbPgg/tahSIDgq598CTP2x7Vnb5W4r27txSrgxfU3AF82A3iGVJxjI/OKqwJqSm7rzrx5J5xhLTox7/ENuSj23ALQ0lW2gzuYEAE/haPrU9TYCKRhwxMGeYg7lb+ExGPQcGl/XehNZKkN4oYElkBKg7oEMBkERyAZnHBIej6iVENLL5YHMbSTAngZNfSrFGUVPEc2eKvw9x1oNftAW7LWxGP4QR5Wk8D/L96j1jSKZyDIUiI7jLCOOOPtQ9u6LqKdpLoIYKeVDSk4zCgrHsuaJ0GqUWyj/KTuRjtgGImOYIgGJjHHNY007XcU00/kzd7TlWKnkfr71DZTbq2jKnjj8wPelu2rYT5RsohLkrKxbrxSrKrc0YwpaoB6lqTk0G5ooqxQ60jCi70RSDS3jNN7clanyRpnmVWbMtTC3b29qh09MyaY6sACkTnuh8HxiLr9wERTHpPxFc06hUS1IOLhQG4BJOxXPAkmMY3GKUs2a6GoZ44zjxkrRP6kk7Q613xdqLjbiUHooQQJ7AnNQtfFuoJhERjzGwtI7yJobSdLa5n5R6n259qa6LZbUhAWAnztwIgkgSJOJz7YqaWPClSgtfAuU92+440zWbq+HdIs3GXd5C3hK4+XeOQsx6c/SodO6a11WBEMpZT5g2RxDDBUyM0JrOp3AJZVLEhQdoAWBA3Rw0EY7HniK7oLzkllukEn/UJgCIOIx7HNRzxPjrX3N5xqmhxe61ctTa3x/A0GVJEEKe4ycflTvoupD2BtG0qAhzEEDyme4MDt+E1g+vdRvBWnarBDsdc7lP/AFYDSVcACCMgbs0u+D+om2/lfa8eVpkwJm3t7jJNIydBzwuXn7FeHqXje9ooi5pbxF8MBuJ2HdDbifMvC/etPpdXIBS+YPfMCRwe4++Md6iUN4Ot1txGP3hG8qSSCM85NVJpBaBKiJHccjtg1TkyKdWvq+xJKSvQWLgyCUIIzA3TOI8o9KV9S6Sl0AsNjcbwsduG9fWTmiFA5BIMZEEnGTB7j+4qm7qggm4TkxukkD/VHHeKHG5RlcG7Bszms0Tae4oPMB1YdwZEjj0IorTasXF2N8yklCSTIK/JP1VY9pq/4n0ygWXUqRcDkFTOAQO2OZ9Mg0jBrtQ/mwTl3G0prY4uQyOIJO1dhnIUYKjjcQT27fSk5oqxrJBVz6srExBVZ2/7oj6n3oK7dBYkcE4mjxJxtM9D6W7Osapc1JnquaeOs91KA0DtQBqTEsZPerbNqjX0oBvdndMmae2oilfhwK8mpgxNJmuZ5NDC3fhqlqdbIpVec8ioi4TQvEu4aeqCVvzT7pvTe7wByzH5UExxyT9O+PehfhzpLEho8xyk4hYJNwziI/QH1p62n3hVWGVcieXYky7d9gH9yalzZEnxRLke6RxnVgBB2chAP3l0nILdlX0/rRGqulAsAKOQoyNwBhmbvxu5Ax2kVdo9LtyYJnduac4yfLE8DH0+4uoueJcJOAvbsYAkAnkSoH+33qaxJXasEht4iTJmZLcNECTO76VbZO1p3CBAglVHIwY4Mwf6VzTosEsstmOY4bAnEex9O81K5pvtJmOY9M+lDKjzC9Zpg6lLkHurKcAgRMjt5uePzmsTqOm3LN/YmWEMpHocg+3pWstTEZEYgmQRkxn69s/WhRbLXQLeWaABjnPlx7zQY8rx3XYdgjylXge6H4V1LIrsEkrkbonuvK/X86D19u5pyBfQ7ZOSQ1sEwI3rO08cxX0bR2m8JN+DsUEehgSKD6ppwcEBlYFWUiQe8Edxiub6sk7klRe+mg+x8+ubTBU554jbPcn/AIxVesvWxbbfIDKQIBIkDyhsyJ4n6UPf037JqTacsLbqXtMRJAPzWz3IER+XrVHxB1C0dOPDvBy7gFVmAFgyQcjkflXRxYm5xra9yFwcXQoAEUM9DnUGuG9XZUGg6LGWqnxUvEqq5co0meIPdrivUGqNNo1F9tKuS3VNlqtN6lyTMZK5cxQtts1Xeu1XZfNMjCkEkH3BRPTNH4jR+FRLH0HAE9pOKqFuQK3n/wBAGm0lhogvJdhG52bbsUT/AJN3sM9yKkz5ljj8vSNdqLaA7p8oVeThuRAEECI4z/KmKQhzzAO2RIGdsngSADHPm96GVysFVAZpdQPwA4DGeTjAOOT3ojTWDuzkzOTzI5z9q5hETOoKoxICgggfMWliI83cglcRHrVCW1kBcKpOfSOeRiMCfU17VXgzgDCoY7n6kCPT+Zqq9OUk7QZjAJ82C3+6Rn0rzMZd4xIIAiFOCJYxmSYwOD/Wq7VxpieRAJCz6kiYnt2NWlNqMS8ALtyRliBABP0NUG2B6H/LziDz9u30rGzx0nwlLeYyfMMN5SYnOT24pB1LVXFYshZVmQwxk8S3Y+2KY6/Vbxat2rim5ccowlgcD5HBzBMD7Ypx8Oh1W5buJbDNhxc2bVtDBPnmSxwIHacRXl/K+pq/j4KMSSTvQg+Feo3xcLrduHB3A3Hif8wkz962Nr4qvRlkLKYggZHIMfTE0p1fwc243NEWthpBDea00drb8x9QfrSPT/EBF1heTYykqYGAVkZB7z3rJ8c7coU68eUNkskNp6HnW28WxcuXobwyWRhtBRmgKIHaTmfY9qwKLPNMuqahb15mQnZCgHIJgdwfefyoW4oFdTp8bhCn/r4NjbVsGe3UQtTdqqL1SbRNyKGY5qxmmoiyT2rVoArIqs1c1sjtVy6BiJouSRqKSYqKmq3uVHfRJG0WNamu2rFcsXKPtRFZJ0eostcD2/pWo6bfuXVQMzHzEiTiSfMcmBgCT3rN6eyzmEEn9B9ScD71quiWVRZYztMALyzEZifrE4/lXO6l1GhWV6ov0y7m3Hlpbview9QBjE0Re8qH1jBMETkk/kOf82O1D2rjcKFHhnbugGWwIAiDx/P613W6giF3zAVslcnEZEQBJx7evEaXkQqPaQEcDdnvxnJPl/vjNTe6A7SRM5MY+TiJk8fehtJfYt2j19ecmT/cV5X3bipJlWzHJbHp6UD+QS6WuGdpIE7VGdo5J4yYGT/xUQuyTEkmR7mZP1x9hFW9F1txtQLNhvDdN4d4VvmQcQPKYkTgimPUuoW7GvS2bKXt6qS58hDyWVp4A2hSQBndyMzPKbU/TrdXXwWY+muCySehLqPhTw71i8SRbuXVJUyHG3ziO2Sv9zTDqepTeWhixIOwsFDkHAJYxHGJpd8a/Fl3VLZFq3tNt2feHQ7jkDahA7ZmPpWGv667cMvcc/7jH5DFW4+lyZ0pZHVePP6m5Irl9LNZqtfbdmOpu3bFxS1wWVF23vYLCbWMy0hYbHHbBpRrOt3LqlSQQWDM5AD3CJgu0n1znJqnSWLjrtLvt/hLEj6gHAq29odo5q2MIQfz+n9A5W47AVu7aqvauuaihTVcVewEy5r9Ul69FQamUjS/TvmnultAjNZhWzTzQagmk5ourRq7jNtMp7VyVFdqItzUCfux6xpmWZCK94dONTowcihrWmlgsZJjif0/viuisqaJuRRoNA91wiCSc+gAHJNaiz0G3b/6jF2njhe/CjLH6ntxRVnRqgFu0pjB4G9jzLd/6e1W27e0mTlZBaeTIlUjHAH1g5rnZupcu2kDyLrelLiBtVMRIC8ZB2jAzV3gC1cCru3nzFmO7aFBJMRkzx9autXFUSwO78IMRH8R/oKFQkOzBd0ptEyF3Emdx9smBniudGUpS32Fz7B9tNqxgYBJJEjEn78/lS/UXQzG4VO2dokCZ7L/AOkEn0mrddcbaqbh5xJbaflQkdyYk59fL9aGZRCk4S3uuu2YUYxH8UiI9WAzVNeBT9gi1cPygBNygkESSpLLOcRg4H8POaT9X6gbYt20Yh5DsymCmMJIM7vNJ+1J9V1Zrl3xflMAAAkbQv4R/P71Xb1X7xWI3eYEjgkk9veaoh0zW3+2MjjZt/hTW/s++5fQksoIKhd7ec7izMcljBrP9d+IC103Nu4FmazPla3t2iSR6kSRn61rtRaU+KW4RCoEwMDZIP8A6s+5r571tpcDsqgccFiXI/8A2A+1J6XFCeWWRrZR6knFQ8I1PSviu3dUresgAiGHKN5p4IMD2I7c0RqvhXTuj3LKFGHKc7TEgqBwGBEEmMe4rO/DeiL+YjyzHrJGT9gAac2rpLXSGh1KOjHvz5Y7yoUFeD35osn0zag6EznToWte8PBEH+8H3/4oDU62af6+zbu2fFtqEIgXrHZST8yTnwzHbisfrdGySRJH8vrT8KjJ7ew4ZW1TI33mhXFVeLVniTXRUaCo8tee2aI01maKayKFzpmXQpNs0x6e8V5rdWW1oZStG8g65rqts6gRS06ea6WK1K8cXpDI5fcLtv60RobQ8TdMbVJn9PzzSm0xoq1eAIn1FHKHgTVMfmZEjaBgkyc+55J9uKnpmW0NzJuMnaCYByckDtRAuBVByWklVKqR9zMAAd4+9AdW1/hne8MxIhBGB6xHlX09a53BzdIGhp02yLt4C6QBgkgzzx5s7YwAKcfEumW29i0DFq3buXCDwTuEn/MwC/rWB13xEWYG3KZDE43TERuH4Y7Y960Og+LLGqWzb1ZdTaJAdIbehiFuD7DzCeOO9ZLpZpqddvAxK4OPkv0mgd0bUvb8vmuE9gAQqIPp6ew7RSq/0+5qFKgFgMwPbP3+9fS9H1PSay0+nsXUYBdpRZBA9YOTxzmmPReg29Om1RJPc81JLPkjJyqmvcpx4IRW9nwi/wDDN62wlTsY4bt9COxp5074VhlZuFIY/wC3zf0r6h1vpKm1eMcIX+m0bv5isZa1++00D+Ffux4/IGqV1uXJBS/MycIwTYPrLp8Ajg3HVffP07TmsVfuB2ZvUmPp2/SK2HUVkoBjajPHq3AxHqwz7Gsu/TYcdhOfpVHSNQhT7kyi+Nmj6TDae0gEQpntLXHCnP03VT4cnUADcPC/IKyRxxxz/wA0/XSBEAUAA5UY7LG5vQy0/Sk+kSbgMEBvFRZx5iphT6+YD2kipcc+UnL997I/Ngul6gQymB8gRp4YcgmDAPH6+prnUdAsLctT4bcjBa2e4I78HuPr6xRGIJbHImIImZ/nUX1JtvI+VwC644OWWD3Dbvy7Tl6/Fo1bMx1Hpu3zKPL3iSF+/YH3pf4ZrZ9V0YU5I23EVlOYKN37kHOfTNZfWWfDaDxyDjI9cV08GVyVPuUY5t6Zdo8UebBIpRb1gFN9L1IRW5E+6G8b7gy6UzFWjSEdjRFnUgtitBptGCKiy53DuNWJSWhHprPrQPUoBp11G3sGKy2p1W5s0zp7m+QDjx0G+Iooa9doNLjMaKOn9at4pGUMm63cuQGIAAVTtETAiT61fcsblpIgIpzonMZpclx/COjCMu4qv6Uihks5pvrV9qX2UBYBjAPfmPc+1GpaFtV2L9M5VlZCQwI2lSQwPbaRmfpX3D4M6lqblsftCA7FRfFkAs0Swa3/ABDyie5nFYv4T0P7KviNaU3MlbhhlOPKASJQe49ftT7pvUWW86s2wPLqOBJbzD8iPyr5/rOpWV8UtLz/AIDhJRrfcv8A8Q+seDaiJUyHSY3Aldob25rM9PsbbKRjxT4sEQAIAUfSS0UX8ZW/2i3eYZnI/wBgAH8v1ovpfSnuFARC2kRCQeSiwwWf8xImp4yhHA699iZOWV0vcUf9R7h+YkhBAyAgLER9SnFB6uxEMZGQYIIMDPDAGvpXT9AqKFVAB6AR9z6n3qfU+ipeQrcXcPXgj3U9jU3/AGNS/C6LfQajxsx79QN20HWVJ3bR5Y5Akfy/Oluss7WhQIXgZiQQSfY7m/nRNzbpW8C84XaCyXDAD2y24MP8wJgiKsNwXLYur6kCfSYBX1kR/wA10INJWu3hnInBxbsT9R05W6wWdjElRMjzEGJ47/pQ19f3YYfhdkPoQ4DDPpm5RfUywEKoXbBkFjuBkZExg44/pVdjVIwK4AuwNuMPubYwnG0EkTOQ57xVKt1JAL4KLf720EJg2kNxCYkrMOgPBKzOcwBAGaznWdMzII/D5gM/LHv9zTPUSsAGMz3yTGWEZiIP+mO1G9SsbjvAlWRHaD5UZxuYTJGDkAdiMCqoS4tSQxOnyR873mr7N6p9R0fhtHY5HH5Yoe2tdVNNWVJ3sc6HVQRWp0nVcYrE6USYrZdN6aNkmub1kYVbHYm70e198Fayd6z5jFP+sDaMVnhfpnSxqNoHI7Yw0aACrr10Uqt3zFSD1TxYTkmG2rgmmumvrWbKGi9IjDmslEOEh1qQCKh0X4c/aXnxbaqOQWhvuIMD86p8bFeOvNhdtoAO0F7kBj7W1nAUTn1M+lIyKfGodxWS1pH0KzdW1bFkSUt+UDxN6nvieR/4xQq2kFwxkQDnO32Jj071ktD1u65h3xHYQTH05NPulamdyKoLOO52gt28xn2+tcHN0uSFuTJJQd7Der6hkRVT8ZMnHAHE/f8AIVoPhxLtvRi5cHlZg6z2DRLZyA0/oD3rKmxc8WL2Sh8ygyI7hYxBWYivpD3t1sgAQQoUe8Ax9IAqafGMOJV0kLlZPS3AePT/AMfajQay+nt+cgfLgAA4ESDtP24rO6z/ABUFm81pbRYW2ZGZmEEqSJWAT271LgxyzycccbrZ0siWNJyZoPjP4et6lBvBG3hh8y7u49cxjvXzPofXRpTcs3Ja23mVlByfaeVaB9CKYD421d8s3iEIcbQFEex29s+v3xSi70oO24RkZAk8eq8/+K73S4PRxvFlevHx7nLzSjN6HX7at5vEUYjIIOEiDMH8+PtSzVWot7ZIKFtpzBEhhnEGHPPpHc1dprewRHHAwR7/APiaXdd6ky3Ldrcu1ntuSYUqAY2MTwMSTT8cW5VEmUN6L9Tc3HcOGBkQPKZ2sO3c8xOQanp9ZEeIT4TLtZQZI2CA4ngr9e5+lVWyFTmAGJbj5SqMDnjAaI9KtsJu/dHkztPfdyN0EYInP/NMAFXXNFO4QCVPM8zB++OPWs+q1rk+SeHRoPqUYSsj0EET6R6CsrfSHI9/fj71bglriOxPwS07QZrT9P6rgCazNoijbLbTNZmxqa2UQk4sadV1Miky2BRl9t1D3Pahxx4qjJO3YPqNMVqFq7mnmosbqS6vR7afGV6YycOIy0ig0TfUAYpTo9VFGre3ULVGqWgVr5miLNl7pCopJJgYJ/lz9BRul6T4jADv9u0kk9gOSe1OLupW0nhafEiGugEM5OCEPIT6ZPc0meVLS7k2SdHNP0pLEKyo74kSzPOcEIRtmePzotGVZwGYkgIpgTEwXJgD6ZwaTPd8NSB8zgiTAIXho9CTI+gI71VpjhgYIIkegK8D3xNROLltsSpPyaFeuurjxrWztII8wAwAYhj+p4qfXfiwjTNbXcG3RuAwCSCUYEgjBwwnmCODSmx1DcvhXRKxCz7ev24PakWpdrV0I5JQ7gSf4bhgn7QD/trIdLjlK2tr7joTa7H0L4N+KbXhG1cZbbJtiTCnfJZV7eVv/d7VkvirpS/tF1rTAg3HMAzGSSQRyDmkOk6kbW8BQxOJnAgnI9eMVpNI+9ZB3TH68Sf0rI9Iumyyyw8jcmWUoKL8CzpV5klCog5nP8x2psmTjEemf6zFcNsexP8ADxB9cDINduOqqQ0qSpClex4EmmSak7E1Ys+I9W1s2wrstzkgHBU8SO8xWe1+pe85uXDuZoJP2j+VEdRtXRcm8SWIHmOdwAxB9KoY10sUFGKoYlQW3UWNkW/YKWPoJgD7Rz6VPp3VNo2u0BR5WySAD8vvEkj6RxQG6o7a144tUZxRrL18M5cBZIztOHDHlfYxMdjSXrVn5WiJEHnPvz9opcrkRBiDI9jM0Zruo+JiIHP3PPFKjicJKhag4vQGizRSAg1Xp8GiZprYw8m5zxUntRRFm7IgVHZFKvZjYdGaF6mmKLShuocUMXs6MloV6PSEmnljQxE4kgTnHvihOnc0+HH2b/2minNieKjGyLAKAEJk7pgnCyAA31A3EdpAqzS9NmSWHcgbknGSxWZAAlsjt60If6j+a1fo/wD7n/4z/wDzqCRzHt7BdQd7yR5cBQOwGAIPfn7mpXbkRt/DByIJnMADiM1d/F9/5CuN8r/3+EUSZoPqYaPNM5AyQs/1+lKurvuRZMkGJz6ZwfpTrpfy/wB/xUj6n+L/AFf1an4l9QUe4qIp50a662m2mO3r9wKS0+6V8o+hqjN+EOb0N9GguAGRIAJk+nzHNCanrCG4AfNbTgRE/fkiaE1Pyn/T/Wk13t9KnhhUnbDxbVhnXeqC+4IAAAgAdvpSvmpNxXrVWxSiqQTZHZXoNXiu16zCkJUtlWiuivWeKVUiiFcd6lVb0L2YEWL3mq26DNB6fmin5oGtgvu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3560" name="Picture 8" descr="http://www.sifalibitkilerinfaydalari.com/wp-content/uploads/2013/07/sari-balli-baba-bitki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96208">
            <a:off x="3347864" y="2780928"/>
            <a:ext cx="2733675" cy="3810000"/>
          </a:xfrm>
          <a:prstGeom prst="rect">
            <a:avLst/>
          </a:prstGeom>
          <a:noFill/>
        </p:spPr>
      </p:pic>
      <p:pic>
        <p:nvPicPr>
          <p:cNvPr id="23564" name="Picture 12" descr="http://www.sifalibitkileriniz.com/wp-content/uploads/2010/11/Karahindib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13229">
            <a:off x="6516215" y="3140968"/>
            <a:ext cx="2627785" cy="336765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İçerik Yer Tutucusu"/>
          <p:cNvGraphicFramePr>
            <a:graphicFrameLocks/>
          </p:cNvGraphicFramePr>
          <p:nvPr/>
        </p:nvGraphicFramePr>
        <p:xfrm>
          <a:off x="2" y="404663"/>
          <a:ext cx="9143995" cy="6354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420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Sıra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İI Adı 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Köy Sayısı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Yeni Kovan Sayısı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Eski Kovan</a:t>
                      </a:r>
                      <a:b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Sayısı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Toplam Kovan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Bal üretimi </a:t>
                      </a:r>
                      <a:b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(Ton)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Ordu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487,091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487,214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11,457.65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Muğla 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348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709,649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1,300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710,949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10,765.26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Adana 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425,564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2,495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428,059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8,320.71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Mersin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213,490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1,031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214,521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3,159.48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Aydın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208,008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542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208,550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2,907.30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İzmir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352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180,924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1,093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182,017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2,873.02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Balıkesir 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139,530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1,095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140,625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2,485.45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Sivas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925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200,930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1,599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202,529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2,363.67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Antalya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194,368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820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195,188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2,354.77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Denizli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90,770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90,770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1,633.86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Bingöl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93,985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967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94,952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1,523.10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Siirt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57,709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31,864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89,573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1,350.42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Hakkari 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118,328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4,975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123,303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1,296.04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Şanlıurfa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60,113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1,083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61,196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1,281.26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Trabzon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479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128,196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535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128,731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1,246.66</a:t>
                      </a:r>
                      <a:endParaRPr lang="tr-TR" sz="11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Erzurum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579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118,888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883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119,771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1,186.25</a:t>
                      </a:r>
                      <a:endParaRPr lang="tr-TR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0" y="-4571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Tablo 4 Türkiye de arıcılık potansiyelinde Erzurum İlinin yeri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r\AppData\Local\Temp\Rar$DIa0.222\GÖÇ YOLLA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179512" y="980727"/>
          <a:ext cx="8064896" cy="2959573"/>
        </p:xfrm>
        <a:graphic>
          <a:graphicData uri="http://schemas.openxmlformats.org/drawingml/2006/table">
            <a:tbl>
              <a:tblPr/>
              <a:tblGrid>
                <a:gridCol w="3668614"/>
                <a:gridCol w="4396282"/>
              </a:tblGrid>
              <a:tr h="411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Yıllar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Sevk Edilen</a:t>
                      </a:r>
                      <a:br>
                        <a:rPr lang="tr-TR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tr-TR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Kovan sayısı</a:t>
                      </a:r>
                      <a:endParaRPr lang="tr-TR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38.485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EED5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80.279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162.332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ED5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2011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178.479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2012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84.342</a:t>
                      </a:r>
                      <a:endParaRPr lang="tr-TR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0" y="4259995"/>
            <a:ext cx="8532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Erzurum iline arıcılık sezonunda gelen gezginci arıcılar genelde Ordu, Giresun, Trabzon, Rize, Adana, Hatay illerinden gelmektedir.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0" y="564499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Erzurum İline gelen gezginci arıcılar mayıs ayı içerisinde konaklamaya başlamaktadırlar. Eylül ayında arı sağımı(bal hasadı) yapılmakta olup ekim ayında konaklamaları sona ermektedir.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dirty="0" smtClean="0"/>
              <a:t>TEŞEKKÜRLER</a:t>
            </a:r>
            <a:endParaRPr lang="tr-TR" dirty="0"/>
          </a:p>
        </p:txBody>
      </p:sp>
      <p:pic>
        <p:nvPicPr>
          <p:cNvPr id="28676" name="Picture 4" descr="http://www.egedezaman.com/wp-content/uploads/Gercek-bal-nasil-anlasilir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212976"/>
            <a:ext cx="6120680" cy="36450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115</TotalTime>
  <Words>682</Words>
  <Application>Microsoft Office PowerPoint</Application>
  <PresentationFormat>Ekran Gösterisi (4:3)</PresentationFormat>
  <Paragraphs>265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Akış</vt:lpstr>
      <vt:lpstr>Slayt 1</vt:lpstr>
      <vt:lpstr>TÜRKİYE ARI YETİŞTİRİCİLİĞİNDE  ERZURUM İLİNİN  YERİ VE ÖNEMİ</vt:lpstr>
      <vt:lpstr>“Eğer arılar yeryüzünden kaybolursa insanın sadece 4 yıl ömrü kalır. Arı olmazsa, döllenme, bitki, hayvan ve insan olmaz”. Albert Einstein</vt:lpstr>
      <vt:lpstr>ARICILIK</vt:lpstr>
      <vt:lpstr>Slayt 5</vt:lpstr>
      <vt:lpstr>Slayt 6</vt:lpstr>
      <vt:lpstr>Slayt 7</vt:lpstr>
      <vt:lpstr>Arıcılığın Aile Ekonomisine Katkısı</vt:lpstr>
      <vt:lpstr>Slayt 9</vt:lpstr>
      <vt:lpstr>Slayt 10</vt:lpstr>
      <vt:lpstr>Erzurum’ da Arıcılık Faaliyetleri</vt:lpstr>
      <vt:lpstr>Slayt 12</vt:lpstr>
      <vt:lpstr>Slayt 13</vt:lpstr>
      <vt:lpstr>Bu flora alanlarında;</vt:lpstr>
      <vt:lpstr>Slayt 15</vt:lpstr>
      <vt:lpstr>Slayt 16</vt:lpstr>
      <vt:lpstr>Slayt 17</vt:lpstr>
      <vt:lpstr>TEŞEKKÜRLER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TÜRKİYE ARI YETİŞTİRİCİLİĞİNDE  ERZURUM İLİNİN  YERİ VE ÖNEMİ</dc:title>
  <dc:creator>user</dc:creator>
  <cp:lastModifiedBy>user</cp:lastModifiedBy>
  <cp:revision>17</cp:revision>
  <dcterms:created xsi:type="dcterms:W3CDTF">2014-01-09T12:15:33Z</dcterms:created>
  <dcterms:modified xsi:type="dcterms:W3CDTF">2014-01-10T13:41:09Z</dcterms:modified>
</cp:coreProperties>
</file>