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1" r:id="rId5"/>
    <p:sldId id="260" r:id="rId6"/>
    <p:sldId id="261" r:id="rId7"/>
    <p:sldId id="273" r:id="rId8"/>
    <p:sldId id="262" r:id="rId9"/>
    <p:sldId id="263" r:id="rId10"/>
    <p:sldId id="264" r:id="rId11"/>
    <p:sldId id="265" r:id="rId12"/>
    <p:sldId id="272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cover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cover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cover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09.01.2014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cover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09.01.2014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cover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09.01.2014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cover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09.01.2014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cover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09.01.2014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cover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09.01.2014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cover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cover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cover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09.01.2014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over dir="r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3" descr="C:\Users\HP\Desktop\resimmler\power-point-presentation-templates-baground-animasi-bagrounds-997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0" y="1844824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600" b="1" dirty="0" smtClean="0">
                <a:solidFill>
                  <a:srgbClr val="800000"/>
                </a:solidFill>
                <a:latin typeface="Arial Black" pitchFamily="34" charset="0"/>
                <a:cs typeface="Times New Roman" pitchFamily="18" charset="0"/>
              </a:rPr>
              <a:t>TÜRKİYE’ DE ÇEVRE SORUNLARI</a:t>
            </a:r>
          </a:p>
          <a:p>
            <a:pPr algn="ctr"/>
            <a:endParaRPr lang="tr-TR" sz="3600" b="1" dirty="0" smtClean="0">
              <a:solidFill>
                <a:srgbClr val="800000"/>
              </a:solidFill>
              <a:latin typeface="Arial Black" pitchFamily="34" charset="0"/>
              <a:cs typeface="Times New Roman" pitchFamily="18" charset="0"/>
            </a:endParaRPr>
          </a:p>
          <a:p>
            <a:pPr algn="ctr"/>
            <a:endParaRPr lang="tr-TR" sz="3600" b="1" dirty="0" smtClean="0">
              <a:solidFill>
                <a:srgbClr val="800000"/>
              </a:solidFill>
              <a:latin typeface="Arial Black" pitchFamily="34" charset="0"/>
              <a:cs typeface="Times New Roman" pitchFamily="18" charset="0"/>
            </a:endParaRPr>
          </a:p>
          <a:p>
            <a:pPr algn="ctr"/>
            <a:r>
              <a:rPr lang="tr-TR" sz="3600" b="1" dirty="0" smtClean="0">
                <a:solidFill>
                  <a:srgbClr val="800000"/>
                </a:solidFill>
                <a:latin typeface="Arial Black" pitchFamily="34" charset="0"/>
                <a:cs typeface="Times New Roman" pitchFamily="18" charset="0"/>
              </a:rPr>
              <a:t>Muharrem Arif AKINCI</a:t>
            </a:r>
          </a:p>
          <a:p>
            <a:pPr algn="ctr"/>
            <a:r>
              <a:rPr lang="tr-TR" sz="3600" b="1" dirty="0" smtClean="0">
                <a:solidFill>
                  <a:srgbClr val="800000"/>
                </a:solidFill>
                <a:latin typeface="Arial Black" pitchFamily="34" charset="0"/>
                <a:cs typeface="Times New Roman" pitchFamily="18" charset="0"/>
              </a:rPr>
              <a:t>13041310001</a:t>
            </a: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3" descr="C:\Users\HP\Desktop\resimmler\cevre-kirliligi-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6" name="5 Metin kutusu"/>
          <p:cNvSpPr txBox="1"/>
          <p:nvPr/>
        </p:nvSpPr>
        <p:spPr>
          <a:xfrm>
            <a:off x="179512" y="692696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200" dirty="0" smtClean="0">
                <a:solidFill>
                  <a:srgbClr val="FF0000"/>
                </a:solidFill>
                <a:latin typeface="Arial Black" pitchFamily="34" charset="0"/>
              </a:rPr>
              <a:t>Çevre,</a:t>
            </a:r>
            <a:r>
              <a:rPr lang="tr-TR" sz="3200" dirty="0" smtClean="0">
                <a:latin typeface="Arial Black" pitchFamily="34" charset="0"/>
              </a:rPr>
              <a:t> en genel anlamıyla bir canlının yaşam ortamı olarak tanımlanmaktadır.</a:t>
            </a:r>
          </a:p>
          <a:p>
            <a:pPr>
              <a:lnSpc>
                <a:spcPct val="150000"/>
              </a:lnSpc>
            </a:pPr>
            <a:r>
              <a:rPr lang="tr-TR" sz="3200" dirty="0" smtClean="0">
                <a:latin typeface="Arial Black" pitchFamily="34" charset="0"/>
              </a:rPr>
              <a:t>Dolayısıyla canlı bir varlık olan doğanın canlı bir varlık olan insan ile sürekli birlikte olması gerekmektedir.</a:t>
            </a: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2" descr="C:\Users\HP\Desktop\resimmler\457827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pic>
        <p:nvPicPr>
          <p:cNvPr id="5" name="4 Resim" descr="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"/>
            <a:ext cx="2339752" cy="6858000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51520" y="476672"/>
            <a:ext cx="6894512" cy="5186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200" dirty="0" smtClean="0">
                <a:solidFill>
                  <a:schemeClr val="bg1"/>
                </a:solidFill>
                <a:latin typeface="Arial Black" pitchFamily="34" charset="0"/>
              </a:rPr>
              <a:t>Çevre sorunları, yaşamla ilgili gereksinimlerin karşılanmasını güçleştiren veya olanaksızlaştıran engellere ilişkin sorunlardır. Bu engellere </a:t>
            </a:r>
            <a:r>
              <a:rPr lang="tr-TR" sz="3200" dirty="0" smtClean="0">
                <a:solidFill>
                  <a:srgbClr val="FF0000"/>
                </a:solidFill>
                <a:latin typeface="Arial Black" pitchFamily="34" charset="0"/>
              </a:rPr>
              <a:t>çevre kirliliği </a:t>
            </a:r>
            <a:r>
              <a:rPr lang="tr-TR" sz="3200" dirty="0" smtClean="0">
                <a:solidFill>
                  <a:schemeClr val="bg1"/>
                </a:solidFill>
                <a:latin typeface="Arial Black" pitchFamily="34" charset="0"/>
              </a:rPr>
              <a:t>denilmektedir </a:t>
            </a:r>
            <a:r>
              <a:rPr lang="tr-TR" sz="1400" dirty="0" smtClean="0">
                <a:solidFill>
                  <a:schemeClr val="bg1"/>
                </a:solidFill>
                <a:latin typeface="Arial Black" pitchFamily="34" charset="0"/>
              </a:rPr>
              <a:t>(Çevre Bakanlığı, 1991, 47).</a:t>
            </a:r>
            <a:endParaRPr lang="tr-TR" sz="14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0"/>
            <a:ext cx="2915816" cy="671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Dikdörtgen"/>
          <p:cNvSpPr/>
          <p:nvPr/>
        </p:nvSpPr>
        <p:spPr>
          <a:xfrm>
            <a:off x="179512" y="692696"/>
            <a:ext cx="693000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200" b="1" dirty="0" smtClean="0">
                <a:latin typeface="Arial Black" pitchFamily="34" charset="0"/>
              </a:rPr>
              <a:t>Çevre, yaşamlarını devam ettirmek için ona muhtaç olan insanlar tarafından tahrip edilmektedir. İnsanlar çevreye zarar vererek ne kadar büyük bir yanlışın içinde olduğunun farkında bile değillerdir.</a:t>
            </a: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2" descr="C:\Users\HP\Desktop\resimmler\0_5bb09_ae6fd04a_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8" descr="C:\Users\HP\Desktop\resimmler\belgeler_cevre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89040"/>
            <a:ext cx="9144000" cy="3068960"/>
          </a:xfrm>
          <a:prstGeom prst="rect">
            <a:avLst/>
          </a:prstGeom>
          <a:noFill/>
        </p:spPr>
      </p:pic>
      <p:sp>
        <p:nvSpPr>
          <p:cNvPr id="6" name="5 Dikdörtgen"/>
          <p:cNvSpPr/>
          <p:nvPr/>
        </p:nvSpPr>
        <p:spPr>
          <a:xfrm>
            <a:off x="179512" y="0"/>
            <a:ext cx="871296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tr-TR" sz="3200" b="1" dirty="0" smtClean="0">
                <a:solidFill>
                  <a:srgbClr val="FFFF0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Ülkemizdeki Başlıca Çevre Sorunları</a:t>
            </a:r>
            <a:endParaRPr lang="tr-TR" sz="3200" b="1" dirty="0" smtClean="0">
              <a:solidFill>
                <a:srgbClr val="FFFF00"/>
              </a:solidFill>
              <a:latin typeface="Arial Black" pitchFamily="34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tr-TR" sz="3200" b="1" dirty="0" smtClean="0">
                <a:solidFill>
                  <a:schemeClr val="bg1"/>
                </a:solidFill>
                <a:latin typeface="Arial Black" pitchFamily="34" charset="0"/>
              </a:rPr>
              <a:t>Dünya Doğayı Koruma Vakfının (WWF) yaptığı araştırmaya göre çevre kirliliğinin %50 si son 35 yılda oluşmuştur.</a:t>
            </a:r>
            <a:endParaRPr lang="tr-TR" sz="3200" dirty="0"/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7" descr="C:\Users\HP\Desktop\resimmler\Temiz-Çevr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431032" y="1052736"/>
            <a:ext cx="8712968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200" b="1" dirty="0" smtClean="0">
                <a:solidFill>
                  <a:schemeClr val="bg1"/>
                </a:solidFill>
                <a:latin typeface="Arial Black" pitchFamily="34" charset="0"/>
              </a:rPr>
              <a:t>Dolayısıyla ülkemizin hali hazırda devam eden çevre sorunları ileride daha da büyüyerek devam edecektir.</a:t>
            </a:r>
          </a:p>
          <a:p>
            <a:pPr>
              <a:lnSpc>
                <a:spcPct val="150000"/>
              </a:lnSpc>
            </a:pPr>
            <a:r>
              <a:rPr lang="tr-TR" sz="3200" dirty="0" smtClean="0">
                <a:solidFill>
                  <a:schemeClr val="bg1"/>
                </a:solidFill>
                <a:latin typeface="Arial Black" pitchFamily="34" charset="0"/>
              </a:rPr>
              <a:t>Bu durumun en büyük göstergesi ortaya çıkan plansız kentleşme ve plansız sanayileşmedir.</a:t>
            </a:r>
          </a:p>
          <a:p>
            <a:pPr>
              <a:lnSpc>
                <a:spcPct val="150000"/>
              </a:lnSpc>
            </a:pPr>
            <a:endParaRPr lang="tr-TR" sz="32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lnSpc>
                <a:spcPct val="150000"/>
              </a:lnSpc>
            </a:pPr>
            <a:endParaRPr lang="tr-TR" sz="32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lnSpc>
                <a:spcPct val="150000"/>
              </a:lnSpc>
            </a:pPr>
            <a:endParaRPr lang="tr-TR" sz="32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lnSpc>
                <a:spcPct val="150000"/>
              </a:lnSpc>
            </a:pPr>
            <a:r>
              <a:rPr lang="tr-TR" sz="3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37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5333" y="3645024"/>
            <a:ext cx="4318667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645024"/>
            <a:ext cx="4860032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2" descr="C:\Users\HP\Desktop\resimmler\cevre-kirlilig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179512" y="1052736"/>
            <a:ext cx="89644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200" b="1" dirty="0" smtClean="0">
                <a:solidFill>
                  <a:srgbClr val="FF0000"/>
                </a:solidFill>
                <a:latin typeface="Arial Black" pitchFamily="34" charset="0"/>
              </a:rPr>
              <a:t>Hava kirliliği,</a:t>
            </a:r>
            <a:r>
              <a:rPr lang="tr-TR" sz="3200" b="1" dirty="0" smtClean="0">
                <a:solidFill>
                  <a:schemeClr val="bg1"/>
                </a:solidFill>
                <a:latin typeface="Arial Black" pitchFamily="34" charset="0"/>
              </a:rPr>
              <a:t>canlıların sağlığını olumsuz yönde etkileyen ve maddi zararlar meydana getiren havadaki yabancı maddelerin, normalin üzerinde miktar ve yoğunluğa ulaşmasıdır.</a:t>
            </a:r>
            <a:endParaRPr lang="tr-T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6" descr="C:\Users\HP\Desktop\resimmler\457827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4 Resim" descr="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89040"/>
            <a:ext cx="9144000" cy="3068960"/>
          </a:xfrm>
          <a:prstGeom prst="rect">
            <a:avLst/>
          </a:prstGeom>
          <a:noFill/>
          <a:ln w="19050" algn="ctr">
            <a:solidFill>
              <a:srgbClr val="FF9900"/>
            </a:solidFill>
            <a:miter lim="800000"/>
            <a:headEnd/>
            <a:tailEnd/>
          </a:ln>
        </p:spPr>
      </p:pic>
      <p:sp>
        <p:nvSpPr>
          <p:cNvPr id="7" name="6 Dikdörtgen"/>
          <p:cNvSpPr/>
          <p:nvPr/>
        </p:nvSpPr>
        <p:spPr>
          <a:xfrm>
            <a:off x="179512" y="0"/>
            <a:ext cx="89644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200" dirty="0" smtClean="0">
                <a:solidFill>
                  <a:srgbClr val="FF0000"/>
                </a:solidFill>
                <a:latin typeface="Arial Black" pitchFamily="34" charset="0"/>
              </a:rPr>
              <a:t>Su kirliliği</a:t>
            </a:r>
            <a:r>
              <a:rPr lang="tr-TR" sz="3200" dirty="0" smtClean="0">
                <a:solidFill>
                  <a:schemeClr val="bg1"/>
                </a:solidFill>
                <a:latin typeface="Arial Black" pitchFamily="34" charset="0"/>
              </a:rPr>
              <a:t> denince akla suyun kullanılmayacak derecede bozulması gelir. Yani bununla suya inorganik, organik, radyoaktif maddelerin karışması söylenmektedir. </a:t>
            </a:r>
            <a:endParaRPr lang="tr-TR" sz="32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1" descr="C:\Users\HP\Desktop\resimmler\S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611560" y="908720"/>
            <a:ext cx="8280920" cy="4447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200" dirty="0" smtClean="0">
                <a:solidFill>
                  <a:schemeClr val="bg1"/>
                </a:solidFill>
                <a:latin typeface="Arial Black" pitchFamily="34" charset="0"/>
              </a:rPr>
              <a:t>Ancak çeşitli çevre problemleri su kirliliğini de tetiklemektedir.Su kirliliğiyle ilgili çok önemli çalışmalar yapılmaktadır, hatta 2013 yılı Birleşmiş milletler tarafından ‘Su yılı’ ilan edilmiştir. </a:t>
            </a:r>
            <a:endParaRPr lang="tr-TR" sz="3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2" descr="C:\Users\HP\Desktop\resimmler\0_5bb09_ae6fd04a_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3" descr="C:\Users\HP\Desktop\resimmler\soil-pollution-35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61048"/>
            <a:ext cx="9144000" cy="2996952"/>
          </a:xfrm>
          <a:prstGeom prst="rect">
            <a:avLst/>
          </a:prstGeom>
          <a:noFill/>
        </p:spPr>
      </p:pic>
      <p:sp>
        <p:nvSpPr>
          <p:cNvPr id="6" name="5 Dikdörtgen"/>
          <p:cNvSpPr/>
          <p:nvPr/>
        </p:nvSpPr>
        <p:spPr>
          <a:xfrm>
            <a:off x="827584" y="692696"/>
            <a:ext cx="83164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200" dirty="0" smtClean="0">
                <a:solidFill>
                  <a:srgbClr val="FFFF00"/>
                </a:solidFill>
                <a:latin typeface="Arial Black" pitchFamily="34" charset="0"/>
              </a:rPr>
              <a:t>Toprak kirliliği,</a:t>
            </a:r>
            <a:r>
              <a:rPr lang="tr-TR" sz="3200" dirty="0" smtClean="0">
                <a:solidFill>
                  <a:schemeClr val="bg1"/>
                </a:solidFill>
                <a:latin typeface="Arial Black" pitchFamily="34" charset="0"/>
              </a:rPr>
              <a:t>insan etkinlikleri sonucunda, toprağın fiziksel, kimyasal, biyolojik ve jeolojik yapısının bozulmasıdır. </a:t>
            </a:r>
            <a:endParaRPr lang="tr-TR" sz="3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Dikdörtgen"/>
          <p:cNvSpPr/>
          <p:nvPr/>
        </p:nvSpPr>
        <p:spPr>
          <a:xfrm>
            <a:off x="251520" y="1412776"/>
            <a:ext cx="88924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200" dirty="0" smtClean="0">
                <a:latin typeface="Arial Black" pitchFamily="34" charset="0"/>
              </a:rPr>
              <a:t>Söz konusu kirliliğin, toprakta yanlış tarım teknikleri ve fazla gübre ile tarımsal mücadele ilaçları kullanma, zehirli ve tehlikeli maddeleri toprağa bırakma sonucunda ortaya çıktığı belirtilmektedir</a:t>
            </a:r>
            <a:r>
              <a:rPr lang="tr-TR" dirty="0" smtClean="0">
                <a:latin typeface="Arial Black" pitchFamily="34" charset="0"/>
              </a:rPr>
              <a:t> </a:t>
            </a:r>
            <a:r>
              <a:rPr lang="tr-TR" sz="1600" dirty="0" smtClean="0">
                <a:latin typeface="Arial Black" pitchFamily="34" charset="0"/>
              </a:rPr>
              <a:t>(Türküm,2003,10).</a:t>
            </a:r>
            <a:endParaRPr lang="tr-TR" sz="1600" dirty="0"/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2" descr="C:\Users\HP\Desktop\resimmler\4290_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323528" y="0"/>
            <a:ext cx="856895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200" dirty="0" smtClean="0">
                <a:solidFill>
                  <a:schemeClr val="bg1"/>
                </a:solidFill>
                <a:latin typeface="Arial Black" pitchFamily="34" charset="0"/>
              </a:rPr>
              <a:t>Sonuç olarak; daha rahat bir yaşam sürme uğruna yapılan sorumsuzluklar hem doğaya hem de gelecek nesillere yapılan bir haksızlıktır. Çevre sorunları ve çevre kirliliği insanların tek güvencesi olan doğayı yok etmektedir.</a:t>
            </a:r>
          </a:p>
          <a:p>
            <a:pPr>
              <a:lnSpc>
                <a:spcPct val="150000"/>
              </a:lnSpc>
            </a:pPr>
            <a:endParaRPr lang="tr-TR" sz="3200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2" descr="C:\Users\HP\Desktop\resimmler\Yeni Power Point Arka Plan Resimleri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251520" y="980728"/>
            <a:ext cx="88924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200" dirty="0" smtClean="0">
                <a:solidFill>
                  <a:schemeClr val="bg1"/>
                </a:solidFill>
                <a:latin typeface="Arial Black" pitchFamily="34" charset="0"/>
              </a:rPr>
              <a:t>Bu sadece kişisel değil küresel bir probleme dönüşmüştür.Bu problem ancak ve ancak insanların bu konuda bilinçlenip duyarlı davrandıklarında çözüme kavuşacaktır.</a:t>
            </a:r>
          </a:p>
          <a:p>
            <a:pPr>
              <a:lnSpc>
                <a:spcPct val="150000"/>
              </a:lnSpc>
            </a:pPr>
            <a:endParaRPr lang="tr-TR" sz="3200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2" descr="C:\Users\HP\Desktop\resimmler\_temzcevre_kirli_cevre_herodevyapilir5_hayalkatibi.com_herodevyapilir.com_20131219-1139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941808" y="3244334"/>
            <a:ext cx="726038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5400" dirty="0" smtClean="0">
                <a:latin typeface="Arial Black" pitchFamily="34" charset="0"/>
              </a:rPr>
              <a:t>Teşekkür Ederim…</a:t>
            </a: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323</Words>
  <Application>Microsoft Office PowerPoint</Application>
  <PresentationFormat>Ekran Gösterisi (4:3)</PresentationFormat>
  <Paragraphs>25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6" baseType="lpstr">
      <vt:lpstr>Ofis Teması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arif</dc:creator>
  <cp:lastModifiedBy>arif</cp:lastModifiedBy>
  <cp:revision>21</cp:revision>
  <dcterms:created xsi:type="dcterms:W3CDTF">2014-01-07T17:36:51Z</dcterms:created>
  <dcterms:modified xsi:type="dcterms:W3CDTF">2014-01-09T04:56:59Z</dcterms:modified>
</cp:coreProperties>
</file>