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6" r:id="rId5"/>
    <p:sldId id="264" r:id="rId6"/>
    <p:sldId id="286" r:id="rId7"/>
    <p:sldId id="265" r:id="rId8"/>
    <p:sldId id="266" r:id="rId9"/>
    <p:sldId id="293" r:id="rId10"/>
    <p:sldId id="267" r:id="rId11"/>
    <p:sldId id="269" r:id="rId12"/>
    <p:sldId id="268" r:id="rId13"/>
    <p:sldId id="270" r:id="rId14"/>
    <p:sldId id="283" r:id="rId15"/>
    <p:sldId id="262" r:id="rId16"/>
    <p:sldId id="291" r:id="rId17"/>
    <p:sldId id="271" r:id="rId18"/>
    <p:sldId id="272" r:id="rId19"/>
    <p:sldId id="287" r:id="rId20"/>
    <p:sldId id="274" r:id="rId21"/>
    <p:sldId id="288" r:id="rId22"/>
    <p:sldId id="289" r:id="rId23"/>
    <p:sldId id="275" r:id="rId24"/>
    <p:sldId id="285" r:id="rId25"/>
    <p:sldId id="292" r:id="rId26"/>
    <p:sldId id="290" r:id="rId27"/>
    <p:sldId id="294" r:id="rId28"/>
    <p:sldId id="278" r:id="rId29"/>
    <p:sldId id="279" r:id="rId30"/>
    <p:sldId id="280" r:id="rId31"/>
    <p:sldId id="281" r:id="rId32"/>
    <p:sldId id="295" r:id="rId33"/>
    <p:sldId id="282" r:id="rId3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2296" autoAdjust="0"/>
  </p:normalViewPr>
  <p:slideViewPr>
    <p:cSldViewPr>
      <p:cViewPr>
        <p:scale>
          <a:sx n="70" d="100"/>
          <a:sy n="70" d="100"/>
        </p:scale>
        <p:origin x="-138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5F17F-7C0A-4D64-B14A-16C0BDE10431}" type="datetimeFigureOut">
              <a:rPr lang="tr-TR" smtClean="0"/>
              <a:pPr/>
              <a:t>15.01.2014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B0D8D-F968-42F4-9289-C9EB241EC988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 rot="10800000" flipV="1">
            <a:off x="685800" y="4869160"/>
            <a:ext cx="5326360" cy="1584176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EFTADE PINAR GÜR</a:t>
            </a:r>
            <a:br>
              <a:rPr lang="tr-TR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13041310016</a:t>
            </a:r>
            <a:br>
              <a:rPr lang="tr-TR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Organik Kimya</a:t>
            </a:r>
            <a:endParaRPr lang="tr-TR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620688"/>
            <a:ext cx="6400800" cy="4320480"/>
          </a:xfrm>
        </p:spPr>
        <p:txBody>
          <a:bodyPr>
            <a:normAutofit/>
          </a:bodyPr>
          <a:lstStyle/>
          <a:p>
            <a:r>
              <a:rPr lang="tr-TR" sz="6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onsole" pitchFamily="49" charset="0"/>
                <a:cs typeface="Aharoni" pitchFamily="2" charset="-79"/>
              </a:rPr>
              <a:t>GENETİĞİ DEĞİŞTİRİLMİŞ </a:t>
            </a:r>
          </a:p>
          <a:p>
            <a:r>
              <a:rPr lang="tr-TR" sz="6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onsole" pitchFamily="49" charset="0"/>
                <a:cs typeface="Aharoni" pitchFamily="2" charset="-79"/>
              </a:rPr>
              <a:t>ORGANİZMALAR</a:t>
            </a:r>
          </a:p>
          <a:p>
            <a:r>
              <a:rPr lang="tr-TR" sz="6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onsole" pitchFamily="49" charset="0"/>
                <a:cs typeface="Aharoni" pitchFamily="2" charset="-79"/>
              </a:rPr>
              <a:t>(GDO) </a:t>
            </a:r>
            <a:endParaRPr lang="tr-TR" sz="6000" b="1" dirty="0">
              <a:latin typeface="Lucida Console" pitchFamily="49" charset="0"/>
              <a:cs typeface="Aharoni" pitchFamily="2" charset="-79"/>
            </a:endParaRPr>
          </a:p>
        </p:txBody>
      </p:sp>
      <p:pic>
        <p:nvPicPr>
          <p:cNvPr id="4" name="Picture 4" descr="Genleri değiştirilmiş bitki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005064"/>
            <a:ext cx="2786633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0346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Dünya nüfusunda sürekli bir artış görülmektedir. Bu artış gıdaya olan ihtiyacı da arttırmaktadır. Gıda ile ilgili araştırmalar yapılmış ve yeni teknolojiler geliştirilmiştir. </a:t>
            </a:r>
          </a:p>
          <a:p>
            <a:endParaRPr lang="tr-TR" dirty="0" smtClean="0"/>
          </a:p>
          <a:p>
            <a:endParaRPr lang="tr-TR" b="1" dirty="0" smtClean="0"/>
          </a:p>
          <a:p>
            <a:pPr>
              <a:buNone/>
            </a:pPr>
            <a:endParaRPr lang="tr-TR" dirty="0"/>
          </a:p>
        </p:txBody>
      </p:sp>
      <p:pic>
        <p:nvPicPr>
          <p:cNvPr id="1029" name="Picture 5" descr="C:\Users\USER\Desktop\gdo rsm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32656"/>
            <a:ext cx="6696744" cy="28575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Dünya Sağlık Örgütünün endişelerinden biri de gıda ile ilgili yeni teknolojiler olduğunu belirtmektedir.</a:t>
            </a:r>
          </a:p>
          <a:p>
            <a:endParaRPr lang="tr-TR" dirty="0"/>
          </a:p>
        </p:txBody>
      </p:sp>
      <p:pic>
        <p:nvPicPr>
          <p:cNvPr id="2058" name="Picture 10" descr="C:\Users\USER\Desktop\gdo rsm\083e28d3bd51b_57f471c3c1a0f0262e63915d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501008"/>
            <a:ext cx="5832648" cy="29523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Calibri" pitchFamily="34" charset="0"/>
                <a:cs typeface="Arial" charset="0"/>
              </a:rPr>
              <a:t>Gen teknolojisi akıl almaz bir hızla ilerlemektedir. Artık sadece bir araştırma alanı olmaktan çıkmıştır. Gen teknolojisinin en ses getiren meyvesi </a:t>
            </a:r>
            <a:r>
              <a:rPr lang="tr-TR" b="1" dirty="0" smtClean="0">
                <a:latin typeface="Calibri" pitchFamily="34" charset="0"/>
                <a:cs typeface="Arial" charset="0"/>
              </a:rPr>
              <a:t>genetiği değiştirilmiş organizmalar (GDO) </a:t>
            </a:r>
            <a:r>
              <a:rPr lang="tr-TR" dirty="0" smtClean="0">
                <a:latin typeface="Calibri" pitchFamily="34" charset="0"/>
                <a:cs typeface="Arial" charset="0"/>
              </a:rPr>
              <a:t>dır.</a:t>
            </a:r>
            <a:endParaRPr lang="tr-TR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4800" b="1" dirty="0" smtClean="0"/>
              <a:t/>
            </a:r>
            <a:br>
              <a:rPr lang="tr-TR" sz="4800" b="1" dirty="0" smtClean="0"/>
            </a:br>
            <a:r>
              <a:rPr lang="tr-TR" sz="4800" b="1" dirty="0" smtClean="0">
                <a:solidFill>
                  <a:srgbClr val="C00000"/>
                </a:solidFill>
                <a:latin typeface="Arial Black" pitchFamily="34" charset="0"/>
              </a:rPr>
              <a:t>GDO NEDİR? </a:t>
            </a:r>
            <a:r>
              <a:rPr lang="tr-TR" sz="4800" dirty="0" smtClean="0">
                <a:solidFill>
                  <a:schemeClr val="accent2"/>
                </a:solidFill>
              </a:rPr>
              <a:t/>
            </a:r>
            <a:br>
              <a:rPr lang="tr-TR" sz="4800" dirty="0" smtClean="0">
                <a:solidFill>
                  <a:schemeClr val="accent2"/>
                </a:solidFill>
              </a:rPr>
            </a:br>
            <a:endParaRPr lang="tr-TR" sz="4800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Bir canlının gen diziliminin değiştirilmesi ya da</a:t>
            </a:r>
          </a:p>
          <a:p>
            <a:pPr>
              <a:buNone/>
            </a:pP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ona kendi doğasında bulunmayan bambaşka bir  karakter kazandırılması yoluyla elde edilen canlı  organizmalara "Genetiği Değiştirilmiş  Organizmalar", kısaca </a:t>
            </a:r>
            <a:r>
              <a:rPr lang="tr-TR" dirty="0" smtClean="0">
                <a:solidFill>
                  <a:srgbClr val="FF0000"/>
                </a:solidFill>
              </a:rPr>
              <a:t>GDO</a:t>
            </a:r>
            <a:r>
              <a:rPr lang="tr-TR" dirty="0" smtClean="0"/>
              <a:t> 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adı verilir.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  <a:p>
            <a:endParaRPr lang="tr-TR" dirty="0"/>
          </a:p>
        </p:txBody>
      </p:sp>
      <p:pic>
        <p:nvPicPr>
          <p:cNvPr id="1026" name="Picture 2" descr="C:\Users\USER\Desktop\gdo resimler\gdo-misir-mu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293096"/>
            <a:ext cx="5112568" cy="24003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2" name="Picture 2" descr="C:\Users\USER\Desktop\gdo rsm\87489_gdolu_urunl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356992"/>
            <a:ext cx="4525963" cy="2985195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611560" y="1124744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10000"/>
              <a:buFont typeface="Wingdings" pitchFamily="2" charset="2"/>
              <a:buChar char="v"/>
            </a:pPr>
            <a:r>
              <a:rPr lang="tr-TR" sz="3200" dirty="0" smtClean="0">
                <a:cs typeface="Arial" charset="0"/>
              </a:rPr>
              <a:t>Bu ürünlere ayrıca </a:t>
            </a:r>
            <a:r>
              <a:rPr lang="tr-TR" sz="3200" b="1" dirty="0" err="1" smtClean="0">
                <a:cs typeface="Arial" charset="0"/>
              </a:rPr>
              <a:t>transgenik</a:t>
            </a:r>
            <a:r>
              <a:rPr lang="tr-TR" sz="3200" b="1" dirty="0" smtClean="0">
                <a:cs typeface="Arial" charset="0"/>
              </a:rPr>
              <a:t> ürünler</a:t>
            </a:r>
            <a:r>
              <a:rPr lang="tr-TR" sz="3200" dirty="0" smtClean="0">
                <a:cs typeface="Arial" charset="0"/>
              </a:rPr>
              <a:t>, bu teknolojiye </a:t>
            </a:r>
            <a:r>
              <a:rPr lang="tr-TR" sz="3200" b="1" dirty="0" err="1" smtClean="0">
                <a:cs typeface="Arial" charset="0"/>
              </a:rPr>
              <a:t>rekombinant</a:t>
            </a:r>
            <a:r>
              <a:rPr lang="tr-TR" sz="3200" b="1" dirty="0" smtClean="0">
                <a:cs typeface="Arial" charset="0"/>
              </a:rPr>
              <a:t> DNA teknolojisi </a:t>
            </a:r>
            <a:r>
              <a:rPr lang="tr-TR" sz="3200" dirty="0" smtClean="0">
                <a:cs typeface="Arial" charset="0"/>
              </a:rPr>
              <a:t>denir.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l_fi" descr="http://4.bp.blogspot.com/_xydttS_IEaE/S8iB-Y_w5GI/AAAAAAAAAHs/1IBYjGRQMOo/s1600/straw_1606811c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0"/>
            <a:ext cx="7056784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tr-TR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Canlıdan diğerine gen aktarımı, bir çeşit kesme,yapıştırma ve çoğaltma işlemi olur. 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Bu işlem genetik mühendisleri tarafından uygulanır. </a:t>
            </a:r>
          </a:p>
          <a:p>
            <a:endParaRPr lang="tr-TR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r>
              <a:rPr lang="tr-TR" dirty="0" smtClean="0"/>
              <a:t>Aktarılacak gen önce bulunduğu canlının DNA </a:t>
            </a:r>
            <a:r>
              <a:rPr lang="tr-TR" dirty="0" err="1" smtClean="0"/>
              <a:t>sından</a:t>
            </a:r>
            <a:r>
              <a:rPr lang="tr-TR" dirty="0" smtClean="0"/>
              <a:t> kesilerek çıkarılır. Sonra vektör adı verilen taşıyıcı virüs ile bu gen DNA molekülüne yapıştırılır. </a:t>
            </a:r>
            <a:endParaRPr lang="tr-TR" dirty="0"/>
          </a:p>
        </p:txBody>
      </p:sp>
      <p:pic>
        <p:nvPicPr>
          <p:cNvPr id="4" name="Picture 6" descr="C:\Documents and Settings\budu\Desktop\117844-004-46c4f162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420888"/>
            <a:ext cx="6696744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GDO’nun</a:t>
            </a:r>
            <a:r>
              <a:rPr lang="tr-TR" sz="4000" b="1" dirty="0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tr-TR" sz="4000" b="1" dirty="0" err="1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yararIarı</a:t>
            </a:r>
            <a:endParaRPr lang="tr-TR" sz="4000" dirty="0">
              <a:solidFill>
                <a:srgbClr val="C0000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785395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3500" dirty="0" smtClean="0"/>
              <a:t>İstenilmeyen durumlarda müdahale daha kolaydır. </a:t>
            </a:r>
          </a:p>
          <a:p>
            <a:pPr lvl="0">
              <a:buFont typeface="Wingdings" pitchFamily="2" charset="2"/>
              <a:buChar char="Ø"/>
            </a:pPr>
            <a:r>
              <a:rPr lang="tr-TR" sz="3500" dirty="0" smtClean="0"/>
              <a:t>Böcek ilaçlarının kullanılmasını azaltır. </a:t>
            </a:r>
          </a:p>
          <a:p>
            <a:pPr lvl="0">
              <a:buFont typeface="Wingdings" pitchFamily="2" charset="2"/>
              <a:buChar char="Ø"/>
            </a:pPr>
            <a:r>
              <a:rPr lang="tr-TR" sz="3500" dirty="0" smtClean="0"/>
              <a:t>Oldukça çok ve sıkı test edilir. </a:t>
            </a:r>
          </a:p>
          <a:p>
            <a:pPr lvl="0">
              <a:buFont typeface="Wingdings" pitchFamily="2" charset="2"/>
              <a:buChar char="Ø"/>
            </a:pPr>
            <a:r>
              <a:rPr lang="tr-TR" sz="3500" dirty="0" smtClean="0"/>
              <a:t>Şirketler müşteri isteği ve güvenliğine göre hareket etmek zorundadır.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tr-TR" dirty="0" smtClean="0"/>
              <a:t>Genetik mühendislik ürünlerin besleyiciliğini artırır.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Böceklere ve hastalıklara karşı daha dayanıklı ürünler elde edilir. 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Daha bol miktarda ürün elde edilmesi mümkündür.</a:t>
            </a:r>
            <a:endParaRPr lang="tr-TR" dirty="0"/>
          </a:p>
        </p:txBody>
      </p:sp>
      <p:pic>
        <p:nvPicPr>
          <p:cNvPr id="2050" name="Picture 2" descr="C:\Users\USER\Desktop\gdo resimler\images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4509120"/>
            <a:ext cx="3672408" cy="23488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C00000"/>
                </a:solidFill>
                <a:latin typeface="Arial Black" pitchFamily="34" charset="0"/>
              </a:rPr>
              <a:t>GDO’nun</a:t>
            </a:r>
            <a:r>
              <a:rPr lang="tr-TR" sz="40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tr-TR" sz="4000" b="1" dirty="0" err="1" smtClean="0">
                <a:solidFill>
                  <a:srgbClr val="C00000"/>
                </a:solidFill>
                <a:latin typeface="Arial Black" pitchFamily="34" charset="0"/>
              </a:rPr>
              <a:t>zararIarı</a:t>
            </a:r>
            <a:endParaRPr lang="tr-TR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Böceklerin olumsuz 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etkilenmesiyle tüm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ekosistem</a:t>
            </a:r>
            <a:r>
              <a:rPr lang="tr-TR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çökebilir. 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err="1" smtClean="0">
                <a:solidFill>
                  <a:schemeClr val="bg2">
                    <a:lumMod val="10000"/>
                  </a:schemeClr>
                </a:solidFill>
              </a:rPr>
              <a:t>Biyoçeşitliliği</a:t>
            </a:r>
            <a:endParaRPr lang="tr-TR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tehlikeye sokar. 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Biyolojik kirliliğe 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neden olur. 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Tüm insanlığa ait olan 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bir materyal olan DNA’nın özelleştirilmesi endişe yaratır.</a:t>
            </a:r>
          </a:p>
          <a:p>
            <a:endParaRPr lang="tr-TR" dirty="0"/>
          </a:p>
        </p:txBody>
      </p:sp>
      <p:pic>
        <p:nvPicPr>
          <p:cNvPr id="4099" name="Picture 3" descr="C:\Users\USER\Desktop\gdo resimler\GMO-corn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24744"/>
            <a:ext cx="4932040" cy="36724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Pek çok bilim adamına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göre insan sağlığına zararlıdır.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Büyük şirketler küçük çitçilerin 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İflasına neden olabilir.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Hedef olan ürün hariç  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diğerlerinde nasıl 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bir etki yaptığı bilinmez. </a:t>
            </a:r>
          </a:p>
          <a:p>
            <a:endParaRPr lang="tr-TR" dirty="0"/>
          </a:p>
        </p:txBody>
      </p:sp>
      <p:pic>
        <p:nvPicPr>
          <p:cNvPr id="4" name="6 Resim" descr="gaz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916832"/>
            <a:ext cx="2857500" cy="420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Geleneksel </a:t>
            </a:r>
            <a:r>
              <a:rPr lang="tr-TR" dirty="0" err="1" smtClean="0">
                <a:solidFill>
                  <a:schemeClr val="bg2">
                    <a:lumMod val="10000"/>
                  </a:schemeClr>
                </a:solidFill>
              </a:rPr>
              <a:t>metodlar</a:t>
            </a:r>
            <a:endParaRPr lang="tr-TR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pratik olarak halen başarılı 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olarak görülür. 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err="1" smtClean="0">
                <a:solidFill>
                  <a:schemeClr val="bg2">
                    <a:lumMod val="10000"/>
                  </a:schemeClr>
                </a:solidFill>
              </a:rPr>
              <a:t>GDO’lu</a:t>
            </a: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ürünlerin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tohumları çevreye karışıp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doğal ürünlerin </a:t>
            </a:r>
          </a:p>
          <a:p>
            <a:pPr lvl="0">
              <a:buNone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yapısını bozabilir. </a:t>
            </a:r>
          </a:p>
          <a:p>
            <a:endParaRPr lang="tr-TR" dirty="0"/>
          </a:p>
        </p:txBody>
      </p:sp>
      <p:pic>
        <p:nvPicPr>
          <p:cNvPr id="3074" name="Picture 2" descr="C:\Users\USER\Desktop\gdo resimler\images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916832"/>
            <a:ext cx="3562350" cy="30963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20688"/>
            <a:ext cx="661035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1475656" y="5229492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Doğal Yöntemlerle Yetiştirilmiş Domates. Dört hafta boyunca oda</a:t>
            </a:r>
          </a:p>
          <a:p>
            <a:r>
              <a:rPr lang="tr-TR" dirty="0" smtClean="0"/>
              <a:t>sıcaklığında bekletilmiş </a:t>
            </a:r>
            <a:r>
              <a:rPr lang="tr-TR" dirty="0" err="1" smtClean="0"/>
              <a:t>GDO’lu</a:t>
            </a:r>
            <a:r>
              <a:rPr lang="tr-TR" dirty="0" smtClean="0"/>
              <a:t> domates (solda).</a:t>
            </a:r>
            <a:endParaRPr lang="tr-TR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 descr="C:\Users\USER\Desktop\gdo rsm\n_ca0c8297b396039_85b6af6d03be6fd274df3e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848871" cy="53285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GDO’lu</a:t>
            </a:r>
            <a:r>
              <a:rPr lang="tr-TR" b="1" dirty="0" smtClean="0">
                <a:solidFill>
                  <a:srgbClr val="C00000"/>
                </a:solidFill>
              </a:rPr>
              <a:t> ürünü nasıl  anlarız?</a:t>
            </a:r>
            <a:r>
              <a:rPr lang="tr-TR" b="1" dirty="0" smtClean="0">
                <a:solidFill>
                  <a:schemeClr val="accent2"/>
                </a:solidFill>
              </a:rPr>
              <a:t/>
            </a:r>
            <a:br>
              <a:rPr lang="tr-TR" b="1" dirty="0" smtClean="0">
                <a:solidFill>
                  <a:schemeClr val="accent2"/>
                </a:solidFill>
              </a:rPr>
            </a:b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tr-TR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Orijinalinin mevsimine göre zamansız piyasaya çıkarlar.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Daha iridirler ve üzerlerinde yumrular halinde şekil bozukluğu vardır.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Tatları saman gibidir kokuları yoktur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>
                <a:solidFill>
                  <a:schemeClr val="bg2">
                    <a:lumMod val="10000"/>
                  </a:schemeClr>
                </a:solidFill>
              </a:rPr>
              <a:t> İçleri beyaz süngerimsi kıvamdadır.</a:t>
            </a:r>
          </a:p>
          <a:p>
            <a:endParaRPr lang="tr-TR" dirty="0"/>
          </a:p>
        </p:txBody>
      </p:sp>
      <p:pic>
        <p:nvPicPr>
          <p:cNvPr id="5122" name="Picture 2" descr="C:\Users\USER\Desktop\gdo resimler\gdo-elma1[1].h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653136"/>
            <a:ext cx="3214886" cy="188024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96144"/>
          </a:xfrm>
        </p:spPr>
        <p:txBody>
          <a:bodyPr>
            <a:noAutofit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GDO'lu</a:t>
            </a:r>
            <a:r>
              <a:rPr lang="tr-TR" b="1" dirty="0" smtClean="0">
                <a:solidFill>
                  <a:srgbClr val="C00000"/>
                </a:solidFill>
              </a:rPr>
              <a:t> ürünleri tanımanın ve kaçınmanın yolları var mıdır?</a:t>
            </a:r>
            <a:r>
              <a:rPr lang="tr-TR" dirty="0" smtClean="0">
                <a:solidFill>
                  <a:srgbClr val="C00000"/>
                </a:solidFill>
              </a:rPr>
              <a:t/>
            </a:r>
            <a:br>
              <a:rPr lang="tr-TR" dirty="0" smtClean="0">
                <a:solidFill>
                  <a:srgbClr val="C00000"/>
                </a:solidFill>
              </a:rPr>
            </a:br>
            <a:endParaRPr lang="tr-TR" i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i="1" dirty="0" smtClean="0">
                <a:solidFill>
                  <a:schemeClr val="accent2"/>
                </a:solidFill>
              </a:rPr>
              <a:t>      </a:t>
            </a:r>
            <a:endParaRPr lang="tr-TR" sz="4400" dirty="0"/>
          </a:p>
        </p:txBody>
      </p:sp>
      <p:pic>
        <p:nvPicPr>
          <p:cNvPr id="4" name="3 İçerik Yer Tutucusu" descr="http://static.pudra.com/generated/7741/610x345/gdo-mkle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060848"/>
            <a:ext cx="662473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 descr="C:\Users\USER\Desktop\gdo rsm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005064"/>
            <a:ext cx="5328592" cy="2448272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323528" y="1412776"/>
            <a:ext cx="84249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tr-TR" sz="3200" dirty="0" err="1" smtClean="0">
                <a:solidFill>
                  <a:schemeClr val="bg2">
                    <a:lumMod val="10000"/>
                  </a:schemeClr>
                </a:solidFill>
              </a:rPr>
              <a:t>GDO'lu</a:t>
            </a:r>
            <a:r>
              <a:rPr lang="tr-TR" sz="3200" dirty="0" smtClean="0">
                <a:solidFill>
                  <a:schemeClr val="bg2">
                    <a:lumMod val="10000"/>
                  </a:schemeClr>
                </a:solidFill>
              </a:rPr>
              <a:t> ürünleri tanımanın ve kaçınmanın bazı </a:t>
            </a:r>
          </a:p>
          <a:p>
            <a:pPr>
              <a:buNone/>
            </a:pPr>
            <a:r>
              <a:rPr lang="tr-TR" sz="3200" dirty="0" smtClean="0">
                <a:solidFill>
                  <a:schemeClr val="bg2">
                    <a:lumMod val="10000"/>
                  </a:schemeClr>
                </a:solidFill>
              </a:rPr>
              <a:t>yolları bulunmaktadır.</a:t>
            </a:r>
            <a:br>
              <a:rPr lang="tr-TR" sz="3200" dirty="0" smtClean="0">
                <a:solidFill>
                  <a:schemeClr val="bg2">
                    <a:lumMod val="10000"/>
                  </a:schemeClr>
                </a:solidFill>
              </a:rPr>
            </a:br>
            <a:endParaRPr lang="tr-TR" sz="3200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tr-TR" sz="3200" dirty="0" smtClean="0">
                <a:solidFill>
                  <a:srgbClr val="C00000"/>
                </a:solidFill>
              </a:rPr>
              <a:t>Organik ürünler satın alın: </a:t>
            </a:r>
            <a:r>
              <a:rPr lang="tr-TR" sz="3200" dirty="0" smtClean="0">
                <a:solidFill>
                  <a:schemeClr val="bg2">
                    <a:lumMod val="10000"/>
                  </a:schemeClr>
                </a:solidFill>
              </a:rPr>
              <a:t>Sertifikalı organik</a:t>
            </a:r>
          </a:p>
          <a:p>
            <a:pPr marL="514350" indent="-514350">
              <a:buNone/>
            </a:pPr>
            <a:r>
              <a:rPr lang="tr-TR" sz="3200" dirty="0" smtClean="0">
                <a:solidFill>
                  <a:schemeClr val="bg2">
                    <a:lumMod val="10000"/>
                  </a:schemeClr>
                </a:solidFill>
              </a:rPr>
              <a:t> ürünler GDO içeremezler. 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ü"/>
            </a:pPr>
            <a:r>
              <a:rPr lang="tr-TR" sz="3200" dirty="0" smtClean="0">
                <a:solidFill>
                  <a:srgbClr val="C00000"/>
                </a:solidFill>
              </a:rPr>
              <a:t>Riskli içerikli ürünlerden kaçının: </a:t>
            </a:r>
            <a:r>
              <a:rPr lang="tr-T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Genetiği </a:t>
            </a:r>
          </a:p>
          <a:p>
            <a:pPr lvl="1">
              <a:buNone/>
            </a:pPr>
            <a:r>
              <a:rPr lang="tr-T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değiştirilmiş herhangi bir mahsul içeren</a:t>
            </a:r>
          </a:p>
          <a:p>
            <a:pPr lvl="1">
              <a:buNone/>
            </a:pPr>
            <a:r>
              <a:rPr lang="tr-T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ürünlerden kaçının.</a:t>
            </a:r>
          </a:p>
        </p:txBody>
      </p:sp>
      <p:pic>
        <p:nvPicPr>
          <p:cNvPr id="6146" name="Picture 2" descr="C:\Users\USER\Desktop\gdo resimler\images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212976"/>
            <a:ext cx="2664296" cy="30243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SOYA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9218" name="Picture 2" descr="C:\Users\USER\Desktop\gdo rsm\fft99_mf2850153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183495">
            <a:off x="342259" y="886522"/>
            <a:ext cx="2376253" cy="1861747"/>
          </a:xfrm>
          <a:prstGeom prst="rect">
            <a:avLst/>
          </a:prstGeom>
          <a:noFill/>
        </p:spPr>
      </p:pic>
      <p:pic>
        <p:nvPicPr>
          <p:cNvPr id="9219" name="Picture 3" descr="C:\Users\USER\Desktop\gdo rsm\fistik_ezmesi_hakkinda_bilmeniz_gereken_bes_sey_ma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340768"/>
            <a:ext cx="2449116" cy="1809775"/>
          </a:xfrm>
          <a:prstGeom prst="rect">
            <a:avLst/>
          </a:prstGeom>
          <a:noFill/>
        </p:spPr>
      </p:pic>
      <p:pic>
        <p:nvPicPr>
          <p:cNvPr id="9220" name="Picture 4" descr="C:\Users\USER\Desktop\gdo rsm\fıstık-ezmesi-vs-fındık-ezmesi_985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85944">
            <a:off x="264045" y="3866103"/>
            <a:ext cx="2580285" cy="1933536"/>
          </a:xfrm>
          <a:prstGeom prst="rect">
            <a:avLst/>
          </a:prstGeom>
          <a:noFill/>
        </p:spPr>
      </p:pic>
      <p:pic>
        <p:nvPicPr>
          <p:cNvPr id="9221" name="Picture 5" descr="C:\Users\USER\Desktop\gdo rsm\sb10065877cm_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35226">
            <a:off x="6319109" y="731506"/>
            <a:ext cx="2444874" cy="1923281"/>
          </a:xfrm>
          <a:prstGeom prst="rect">
            <a:avLst/>
          </a:prstGeom>
          <a:noFill/>
        </p:spPr>
      </p:pic>
      <p:pic>
        <p:nvPicPr>
          <p:cNvPr id="9222" name="Picture 6" descr="C:\Users\USER\Desktop\gdo rsm\maggi-etsu-12-et-suyu-tableti-120-gr 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4149080"/>
            <a:ext cx="2711202" cy="2133228"/>
          </a:xfrm>
          <a:prstGeom prst="rect">
            <a:avLst/>
          </a:prstGeom>
          <a:noFill/>
        </p:spPr>
      </p:pic>
      <p:pic>
        <p:nvPicPr>
          <p:cNvPr id="9223" name="Picture 7" descr="C:\Users\USER\Desktop\gdo rsm\turkish-flour-yeast-ingredients-promotion-group-industry-spotlight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316115">
            <a:off x="6501046" y="3851585"/>
            <a:ext cx="2329542" cy="215818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MISIR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10243" name="Picture 3" descr="C:\Users\USER\Desktop\gdo rsm\indir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501427">
            <a:off x="395536" y="1124744"/>
            <a:ext cx="2592288" cy="2368674"/>
          </a:xfrm>
          <a:prstGeom prst="rect">
            <a:avLst/>
          </a:prstGeom>
          <a:noFill/>
        </p:spPr>
      </p:pic>
      <p:pic>
        <p:nvPicPr>
          <p:cNvPr id="10244" name="Picture 4" descr="C:\Users\USER\Desktop\gdo rsm\images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412776"/>
            <a:ext cx="1743075" cy="2619375"/>
          </a:xfrm>
          <a:prstGeom prst="rect">
            <a:avLst/>
          </a:prstGeom>
          <a:noFill/>
        </p:spPr>
      </p:pic>
      <p:pic>
        <p:nvPicPr>
          <p:cNvPr id="10245" name="Picture 5" descr="C:\Users\USER\Desktop\gdo rsm\bebelac-sutlac-1-ma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30781">
            <a:off x="6126970" y="1239554"/>
            <a:ext cx="2472012" cy="2472012"/>
          </a:xfrm>
          <a:prstGeom prst="rect">
            <a:avLst/>
          </a:prstGeom>
          <a:noFill/>
        </p:spPr>
      </p:pic>
      <p:pic>
        <p:nvPicPr>
          <p:cNvPr id="10246" name="Picture 6" descr="C:\Users\USER\Desktop\gdo rsm\Knorr_corbala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293096"/>
            <a:ext cx="3314700" cy="2232248"/>
          </a:xfrm>
          <a:prstGeom prst="rect">
            <a:avLst/>
          </a:prstGeom>
          <a:noFill/>
        </p:spPr>
      </p:pic>
      <p:pic>
        <p:nvPicPr>
          <p:cNvPr id="10247" name="Picture 7" descr="C:\Users\USER\Desktop\gdo rsm\gazoz_3727730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4365104"/>
            <a:ext cx="3810000" cy="21907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Genetiği Değiştirilmiş (</a:t>
            </a:r>
            <a:r>
              <a:rPr lang="tr-TR" sz="3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Transgenik</a:t>
            </a:r>
            <a:r>
              <a:rPr lang="tr-TR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 </a:t>
            </a:r>
            <a:br>
              <a:rPr lang="tr-TR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tr-TR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Hayvanlar</a:t>
            </a:r>
            <a:endParaRPr lang="tr-TR" sz="3600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err="1" smtClean="0"/>
              <a:t>Transgenik</a:t>
            </a:r>
            <a:r>
              <a:rPr lang="tr-TR" dirty="0" smtClean="0"/>
              <a:t> hayvanlar, genomlarında kendilerine ait olmayan bir geni taşıyan hayvanlar olarak tanımlanır.</a:t>
            </a:r>
          </a:p>
          <a:p>
            <a:endParaRPr lang="tr-TR" dirty="0"/>
          </a:p>
        </p:txBody>
      </p:sp>
      <p:pic>
        <p:nvPicPr>
          <p:cNvPr id="4" name="Picture 2" descr="C:\Documents and Settings\budu\Desktop\800px-Cloned_mice_with_different_DNA_methylat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645024"/>
            <a:ext cx="612068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Niçin </a:t>
            </a:r>
            <a:r>
              <a:rPr lang="tr-TR" dirty="0" err="1" smtClean="0">
                <a:solidFill>
                  <a:srgbClr val="C00000"/>
                </a:solidFill>
              </a:rPr>
              <a:t>transgenik</a:t>
            </a:r>
            <a:r>
              <a:rPr lang="tr-TR" dirty="0" smtClean="0">
                <a:solidFill>
                  <a:srgbClr val="C00000"/>
                </a:solidFill>
              </a:rPr>
              <a:t> hayvanlar?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			</a:t>
            </a:r>
            <a:endParaRPr lang="tr-TR" sz="3500" dirty="0" smtClean="0"/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tr-TR" sz="3500" dirty="0" smtClean="0"/>
              <a:t> Yeni bilgilerin kazandırılması,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tr-TR" sz="3500" dirty="0" smtClean="0"/>
              <a:t> Genetik şifrenin çözülmesi,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tr-TR" sz="3500" dirty="0" smtClean="0"/>
              <a:t> Fizyolojik sistemlerin genetik kodunun belirlenmesi,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tr-TR" sz="3500" dirty="0" smtClean="0"/>
              <a:t> Genetik olarak hastalık modellerinin geliştirilmesi,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tr-TR" sz="3500" dirty="0" smtClean="0"/>
              <a:t> Yeni özellikli hayvanların üretilmesi,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tr-TR" sz="3500" dirty="0" smtClean="0"/>
              <a:t> Yeni hayvansal ürünlerin üretilmesidir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Transgenik</a:t>
            </a:r>
            <a:r>
              <a:rPr lang="tr-TR" dirty="0" smtClean="0"/>
              <a:t> hayvanlar ayrıca organ naklinde gen tedavisinde kullanılması düşünülen bazı vektörlerin araştırılmasında ve tıbbi öneme sahip </a:t>
            </a:r>
            <a:r>
              <a:rPr lang="tr-TR" dirty="0" err="1" smtClean="0"/>
              <a:t>rekombinant</a:t>
            </a:r>
            <a:r>
              <a:rPr lang="tr-TR" dirty="0" smtClean="0"/>
              <a:t> proteinlerin süt, idrar ve kan gibi çeşitli dokularda üretilmesinde de kullanılmaktadır. </a:t>
            </a:r>
            <a:endParaRPr lang="tr-TR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7" name="Picture 3" descr="C:\Users\USER\Desktop\gdo rsm\weird-deformed-animals-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869655">
            <a:off x="635032" y="1768994"/>
            <a:ext cx="3810000" cy="4043941"/>
          </a:xfrm>
          <a:prstGeom prst="rect">
            <a:avLst/>
          </a:prstGeom>
          <a:noFill/>
        </p:spPr>
      </p:pic>
      <p:pic>
        <p:nvPicPr>
          <p:cNvPr id="11268" name="Picture 4" descr="C:\Users\USER\Desktop\gdo rsm\genetik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794">
            <a:off x="5389698" y="1557470"/>
            <a:ext cx="3101330" cy="42484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Çeşitli GDO Ürünleri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Kutuplarda yaşayan bir tür balıktan izole edilen anti-</a:t>
            </a:r>
            <a:r>
              <a:rPr lang="tr-TR" dirty="0" err="1" smtClean="0"/>
              <a:t>freeze</a:t>
            </a:r>
            <a:r>
              <a:rPr lang="tr-TR" dirty="0" smtClean="0"/>
              <a:t> (yani bitki dokularında donmayı engelleyen) geni domates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smtClean="0"/>
              <a:t>ve çilek gibi bitkilere aktarılarak soğuğa dirençli GD domatesler ve çilekler (geliştirilme aşamasında) geliştirilmektedir.</a:t>
            </a:r>
          </a:p>
          <a:p>
            <a:endParaRPr lang="tr-TR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Autofit/>
          </a:bodyPr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  <p:pic>
        <p:nvPicPr>
          <p:cNvPr id="4" name="Picture 4" descr="C:\Documents and Settings\budu\Desktop\4190200906030924084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42973">
            <a:off x="539552" y="1412776"/>
            <a:ext cx="360040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gdo makaleler\gdo resimler\90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70894">
            <a:off x="4932040" y="1412776"/>
            <a:ext cx="3505572" cy="39604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48680"/>
            <a:ext cx="6624736" cy="39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2286000" y="4869161"/>
            <a:ext cx="4572000" cy="167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tr-TR" sz="2400" b="1" dirty="0" smtClean="0">
                <a:latin typeface="Arial" charset="0"/>
                <a:cs typeface="Arial" charset="0"/>
              </a:rPr>
              <a:t>Değiştirilmemiş beyaz pirinç (solda)</a:t>
            </a:r>
          </a:p>
          <a:p>
            <a:pPr algn="ctr">
              <a:lnSpc>
                <a:spcPct val="90000"/>
              </a:lnSpc>
            </a:pPr>
            <a:r>
              <a:rPr lang="tr-TR" sz="2400" b="1" dirty="0" smtClean="0">
                <a:latin typeface="Arial" charset="0"/>
                <a:cs typeface="Arial" charset="0"/>
              </a:rPr>
              <a:t> ve genetik </a:t>
            </a:r>
            <a:r>
              <a:rPr lang="tr-TR" sz="2400" b="1" dirty="0" err="1" smtClean="0">
                <a:latin typeface="Arial" charset="0"/>
                <a:cs typeface="Arial" charset="0"/>
              </a:rPr>
              <a:t>modifiye</a:t>
            </a:r>
            <a:r>
              <a:rPr lang="tr-TR" sz="2400" b="1" dirty="0" smtClean="0">
                <a:latin typeface="Arial" charset="0"/>
                <a:cs typeface="Arial" charset="0"/>
              </a:rPr>
              <a:t> edilmiş altın pirinç (sağda)</a:t>
            </a:r>
            <a:r>
              <a:rPr lang="en-US" b="1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/>
            </a:r>
            <a:br>
              <a:rPr lang="en-US" b="1" dirty="0" smtClean="0">
                <a:solidFill>
                  <a:schemeClr val="accent1"/>
                </a:solidFill>
                <a:latin typeface="Arial" charset="0"/>
                <a:cs typeface="Arial" charset="0"/>
              </a:rPr>
            </a:br>
            <a:endParaRPr lang="tr-TR" b="1" dirty="0" smtClean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tr-TR" dirty="0" smtClean="0"/>
              <a:t>                                           Zararlı bitkilerle </a:t>
            </a:r>
          </a:p>
          <a:p>
            <a:pPr algn="ctr">
              <a:lnSpc>
                <a:spcPct val="90000"/>
              </a:lnSpc>
              <a:buNone/>
            </a:pPr>
            <a:r>
              <a:rPr lang="tr-TR" dirty="0" smtClean="0"/>
              <a:t>                                         savaşmada       kullanılan </a:t>
            </a:r>
          </a:p>
          <a:p>
            <a:pPr algn="ctr">
              <a:lnSpc>
                <a:spcPct val="90000"/>
              </a:lnSpc>
              <a:buNone/>
            </a:pPr>
            <a:r>
              <a:rPr lang="tr-TR" dirty="0" smtClean="0"/>
              <a:t>                                        ilaçlara karşı dayanıklı </a:t>
            </a:r>
          </a:p>
          <a:p>
            <a:pPr algn="ctr">
              <a:lnSpc>
                <a:spcPct val="90000"/>
              </a:lnSpc>
              <a:buNone/>
            </a:pPr>
            <a:r>
              <a:rPr lang="tr-TR" dirty="0" smtClean="0"/>
              <a:t>                                        hale getirilmiş </a:t>
            </a:r>
            <a:r>
              <a:rPr lang="tr-TR" b="1" dirty="0" smtClean="0"/>
              <a:t>soya</a:t>
            </a:r>
          </a:p>
          <a:p>
            <a:pPr algn="ctr">
              <a:lnSpc>
                <a:spcPct val="90000"/>
              </a:lnSpc>
              <a:buNone/>
            </a:pPr>
            <a:r>
              <a:rPr lang="tr-TR" b="1" dirty="0" smtClean="0"/>
              <a:t>                             fasulyesi, koza, </a:t>
            </a:r>
            <a:r>
              <a:rPr lang="tr-TR" b="1" dirty="0" err="1" smtClean="0"/>
              <a:t>kanola</a:t>
            </a:r>
            <a:r>
              <a:rPr lang="tr-TR" b="1" dirty="0" smtClean="0"/>
              <a:t>, mısır</a:t>
            </a:r>
            <a:r>
              <a:rPr lang="tr-TR" dirty="0" smtClean="0"/>
              <a:t> ve </a:t>
            </a:r>
          </a:p>
          <a:p>
            <a:pPr algn="ctr">
              <a:lnSpc>
                <a:spcPct val="90000"/>
              </a:lnSpc>
              <a:buNone/>
            </a:pPr>
            <a:r>
              <a:rPr lang="tr-TR" b="1" dirty="0" smtClean="0"/>
              <a:t>                                    pamuk bitkileri </a:t>
            </a:r>
            <a:r>
              <a:rPr lang="tr-TR" dirty="0" smtClean="0"/>
              <a:t>de var.</a:t>
            </a:r>
          </a:p>
          <a:p>
            <a:endParaRPr lang="tr-TR" dirty="0"/>
          </a:p>
        </p:txBody>
      </p:sp>
      <p:pic>
        <p:nvPicPr>
          <p:cNvPr id="4" name="Picture 4" descr="main_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93096"/>
            <a:ext cx="3514725" cy="236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56792"/>
            <a:ext cx="2351087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latin typeface="Arial" charset="0"/>
                <a:cs typeface="Arial" charset="0"/>
              </a:rPr>
              <a:t>Amino asit içeriği yükseltilmiş</a:t>
            </a:r>
            <a:br>
              <a:rPr lang="tr-TR" sz="4000" b="1" dirty="0" smtClean="0">
                <a:latin typeface="Arial" charset="0"/>
                <a:cs typeface="Arial" charset="0"/>
              </a:rPr>
            </a:br>
            <a:r>
              <a:rPr lang="tr-TR" sz="4000" b="1" dirty="0" smtClean="0">
                <a:latin typeface="Arial" charset="0"/>
                <a:cs typeface="Arial" charset="0"/>
              </a:rPr>
              <a:t> tahıl ve patatesler.</a:t>
            </a:r>
            <a:r>
              <a:rPr lang="tr-TR" dirty="0" smtClean="0">
                <a:latin typeface="Arial" charset="0"/>
                <a:cs typeface="Arial" charset="0"/>
              </a:rPr>
              <a:t/>
            </a:r>
            <a:br>
              <a:rPr lang="tr-TR" dirty="0" smtClean="0">
                <a:latin typeface="Arial" charset="0"/>
                <a:cs typeface="Arial" charset="0"/>
              </a:rPr>
            </a:br>
            <a:endParaRPr lang="tr-TR" dirty="0"/>
          </a:p>
        </p:txBody>
      </p:sp>
      <p:pic>
        <p:nvPicPr>
          <p:cNvPr id="4" name="Picture 4" descr="C:\Documents and Settings\budu\Desktop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04864"/>
            <a:ext cx="44767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patate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204864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tr-TR" sz="3600" dirty="0" smtClean="0">
                <a:solidFill>
                  <a:srgbClr val="C00000"/>
                </a:solidFill>
              </a:rPr>
              <a:t>	</a:t>
            </a:r>
            <a:r>
              <a:rPr lang="tr-TR" sz="3900" dirty="0" smtClean="0">
                <a:solidFill>
                  <a:srgbClr val="C00000"/>
                </a:solidFill>
              </a:rPr>
              <a:t>Sonuç</a:t>
            </a:r>
          </a:p>
          <a:p>
            <a:pPr>
              <a:buNone/>
            </a:pPr>
            <a:r>
              <a:rPr lang="tr-TR" sz="3600" dirty="0" smtClean="0"/>
              <a:t>	</a:t>
            </a:r>
            <a:r>
              <a:rPr lang="tr-TR" sz="3500" dirty="0" smtClean="0"/>
              <a:t>GDO uygulaması görüldüğü gibi  hem olumlu  hem de olumsuz özelliklere sahiptir. Önemli olan olumlu özelliklerin en iyi şekilde değerlendirilmesi ve olumsuz özelliklere karşı insanların bilinçlendirilmesidir.  </a:t>
            </a:r>
          </a:p>
          <a:p>
            <a:pPr>
              <a:buNone/>
            </a:pPr>
            <a:r>
              <a:rPr lang="tr-TR" sz="3600" dirty="0" smtClean="0">
                <a:solidFill>
                  <a:srgbClr val="C00000"/>
                </a:solidFill>
              </a:rPr>
              <a:t>	</a:t>
            </a:r>
            <a:r>
              <a:rPr lang="tr-TR" sz="3600" dirty="0" smtClean="0"/>
              <a:t> </a:t>
            </a:r>
          </a:p>
          <a:p>
            <a:pPr>
              <a:buNone/>
            </a:pPr>
            <a:r>
              <a:rPr lang="tr-TR" sz="3600" dirty="0" smtClean="0"/>
              <a:t>	</a:t>
            </a:r>
          </a:p>
          <a:p>
            <a:pPr>
              <a:buNone/>
            </a:pPr>
            <a:endParaRPr lang="tr-TR" sz="36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10800000" flipV="1">
            <a:off x="457200" y="4869160"/>
            <a:ext cx="8229600" cy="1512168"/>
          </a:xfrm>
        </p:spPr>
        <p:txBody>
          <a:bodyPr/>
          <a:lstStyle/>
          <a:p>
            <a:r>
              <a:rPr lang="tr-TR" dirty="0" smtClean="0">
                <a:latin typeface="Franklin Gothic Heavy" pitchFamily="34" charset="0"/>
                <a:cs typeface="Aharoni" pitchFamily="2" charset="-79"/>
              </a:rPr>
              <a:t>DİNLEDİĞİNİZ İÇİN TEŞEKKÜR EDERİM</a:t>
            </a:r>
            <a:endParaRPr lang="tr-TR" dirty="0">
              <a:latin typeface="Franklin Gothic Heavy" pitchFamily="34" charset="0"/>
              <a:cs typeface="Aharoni" pitchFamily="2" charset="-79"/>
            </a:endParaRPr>
          </a:p>
        </p:txBody>
      </p:sp>
      <p:pic>
        <p:nvPicPr>
          <p:cNvPr id="4" name="11 Resim" descr="akre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71600" y="476672"/>
            <a:ext cx="676875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</TotalTime>
  <Words>537</Words>
  <Application>Microsoft Office PowerPoint</Application>
  <PresentationFormat>Ekran Gösterisi (4:3)</PresentationFormat>
  <Paragraphs>98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4" baseType="lpstr">
      <vt:lpstr>Ofis Teması</vt:lpstr>
      <vt:lpstr>EFTADE PINAR GÜR 13041310016 Organik Kimya</vt:lpstr>
      <vt:lpstr>Slayt 2</vt:lpstr>
      <vt:lpstr>Slayt 3</vt:lpstr>
      <vt:lpstr>Slayt 4</vt:lpstr>
      <vt:lpstr> GDO NEDİR?  </vt:lpstr>
      <vt:lpstr>Slayt 6</vt:lpstr>
      <vt:lpstr>Slayt 7</vt:lpstr>
      <vt:lpstr>Slayt 8</vt:lpstr>
      <vt:lpstr>Slayt 9</vt:lpstr>
      <vt:lpstr>GDO’nun yararIarı</vt:lpstr>
      <vt:lpstr>Slayt 11</vt:lpstr>
      <vt:lpstr>GDO’nun zararIarı</vt:lpstr>
      <vt:lpstr>Slayt 13</vt:lpstr>
      <vt:lpstr>Slayt 14</vt:lpstr>
      <vt:lpstr>Slayt 15</vt:lpstr>
      <vt:lpstr>Slayt 16</vt:lpstr>
      <vt:lpstr>GDO’lu ürünü nasıl  anlarız? </vt:lpstr>
      <vt:lpstr>GDO'lu ürünleri tanımanın ve kaçınmanın yolları var mıdır? </vt:lpstr>
      <vt:lpstr>Slayt 19</vt:lpstr>
      <vt:lpstr>Slayt 20</vt:lpstr>
      <vt:lpstr>SOYA</vt:lpstr>
      <vt:lpstr>MISIR</vt:lpstr>
      <vt:lpstr>Genetiği Değiştirilmiş (Transgenik)  Hayvanlar</vt:lpstr>
      <vt:lpstr>Niçin transgenik hayvanlar?</vt:lpstr>
      <vt:lpstr>Slayt 25</vt:lpstr>
      <vt:lpstr>Slayt 26</vt:lpstr>
      <vt:lpstr>Çeşitli GDO Ürünleri</vt:lpstr>
      <vt:lpstr> </vt:lpstr>
      <vt:lpstr>Slayt 29</vt:lpstr>
      <vt:lpstr>Slayt 30</vt:lpstr>
      <vt:lpstr>Amino asit içeriği yükseltilmiş  tahıl ve patatesler. </vt:lpstr>
      <vt:lpstr>Slayt 32</vt:lpstr>
      <vt:lpstr>DİNLEDİĞİNİZ İÇİN TEŞEKKÜR EDERİM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USER</dc:creator>
  <cp:lastModifiedBy>USER</cp:lastModifiedBy>
  <cp:revision>52</cp:revision>
  <dcterms:created xsi:type="dcterms:W3CDTF">2014-01-01T20:31:37Z</dcterms:created>
  <dcterms:modified xsi:type="dcterms:W3CDTF">2014-01-15T20:20:28Z</dcterms:modified>
</cp:coreProperties>
</file>