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6" r:id="rId2"/>
    <p:sldId id="260" r:id="rId3"/>
    <p:sldId id="257" r:id="rId4"/>
    <p:sldId id="258" r:id="rId5"/>
    <p:sldId id="261" r:id="rId6"/>
    <p:sldId id="262" r:id="rId7"/>
    <p:sldId id="263" r:id="rId8"/>
    <p:sldId id="264" r:id="rId9"/>
    <p:sldId id="266" r:id="rId10"/>
    <p:sldId id="265" r:id="rId11"/>
    <p:sldId id="268" r:id="rId12"/>
    <p:sldId id="267" r:id="rId13"/>
    <p:sldId id="269" r:id="rId14"/>
    <p:sldId id="271" r:id="rId15"/>
    <p:sldId id="270" r:id="rId16"/>
    <p:sldId id="272" r:id="rId17"/>
    <p:sldId id="273" r:id="rId18"/>
    <p:sldId id="274" r:id="rId19"/>
    <p:sldId id="275" r:id="rId20"/>
    <p:sldId id="277" r:id="rId21"/>
    <p:sldId id="278" r:id="rId22"/>
    <p:sldId id="279" r:id="rId23"/>
    <p:sldId id="281"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1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30C8C2A-95CE-4D4F-9219-C8CC4ACAE19F}" type="datetimeFigureOut">
              <a:rPr lang="tr-TR"/>
              <a:pPr>
                <a:defRPr/>
              </a:pPr>
              <a:t>07.01.2012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9BB81E7-6A19-4845-8FFF-7270258D6B05}"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Slayt Görüntüsü Yer Tutucusu"/>
          <p:cNvSpPr>
            <a:spLocks noGrp="1" noRot="1" noChangeAspect="1"/>
          </p:cNvSpPr>
          <p:nvPr>
            <p:ph type="sldImg"/>
          </p:nvPr>
        </p:nvSpPr>
        <p:spPr bwMode="auto">
          <a:noFill/>
          <a:ln>
            <a:solidFill>
              <a:srgbClr val="000000"/>
            </a:solidFill>
            <a:miter lim="800000"/>
            <a:headEnd/>
            <a:tailEnd/>
          </a:ln>
        </p:spPr>
      </p:sp>
      <p:sp>
        <p:nvSpPr>
          <p:cNvPr id="26626"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5603" name="3 Slayt Numarası Yer Tutucusu"/>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BDA08E-0AD0-417D-A05D-0AB89EF6FBB2}" type="slidenum">
              <a:rPr lang="tr-TR">
                <a:cs typeface="Arial" charset="0"/>
              </a:rPr>
              <a:pPr fontAlgn="base">
                <a:spcBef>
                  <a:spcPct val="0"/>
                </a:spcBef>
                <a:spcAft>
                  <a:spcPct val="0"/>
                </a:spcAft>
                <a:defRPr/>
              </a:pPr>
              <a:t>12</a:t>
            </a:fld>
            <a:endParaRPr lang="tr-TR">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Slayt Görüntüsü Yer Tutucusu"/>
          <p:cNvSpPr>
            <a:spLocks noGrp="1" noRot="1" noChangeAspect="1"/>
          </p:cNvSpPr>
          <p:nvPr>
            <p:ph type="sldImg"/>
          </p:nvPr>
        </p:nvSpPr>
        <p:spPr bwMode="auto">
          <a:noFill/>
          <a:ln>
            <a:solidFill>
              <a:srgbClr val="000000"/>
            </a:solidFill>
            <a:miter lim="800000"/>
            <a:headEnd/>
            <a:tailEnd/>
          </a:ln>
        </p:spPr>
      </p:sp>
      <p:sp>
        <p:nvSpPr>
          <p:cNvPr id="30722"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a:p>
            <a:pPr eaLnBrk="1" hangingPunct="1">
              <a:spcBef>
                <a:spcPct val="0"/>
              </a:spcBef>
            </a:pPr>
            <a:endParaRPr lang="tr-TR" smtClean="0"/>
          </a:p>
          <a:p>
            <a:pPr eaLnBrk="1" hangingPunct="1">
              <a:spcBef>
                <a:spcPct val="0"/>
              </a:spcBef>
            </a:pPr>
            <a:endParaRPr lang="tr-TR" smtClean="0"/>
          </a:p>
        </p:txBody>
      </p:sp>
      <p:sp>
        <p:nvSpPr>
          <p:cNvPr id="29699" name="3 Slayt Numarası Yer Tutucusu"/>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06374E-2D7C-4D0E-B8DE-501F8A373741}" type="slidenum">
              <a:rPr lang="tr-TR">
                <a:cs typeface="Arial" charset="0"/>
              </a:rPr>
              <a:pPr fontAlgn="base">
                <a:spcBef>
                  <a:spcPct val="0"/>
                </a:spcBef>
                <a:spcAft>
                  <a:spcPct val="0"/>
                </a:spcAft>
                <a:defRPr/>
              </a:pPr>
              <a:t>15</a:t>
            </a:fld>
            <a:endParaRPr lang="tr-TR">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5B23D6F9-F0BB-4E5C-A902-A3D496DEC93D}" type="datetimeFigureOut">
              <a:rPr lang="tr-TR"/>
              <a:pPr>
                <a:defRPr/>
              </a:pPr>
              <a:t>07.01.2012</a:t>
            </a:fld>
            <a:endParaRPr lang="tr-TR" dirty="0"/>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0594C69-32E8-465A-A46A-E65B185A243A}" type="slidenum">
              <a:rPr lang="tr-TR"/>
              <a:pPr>
                <a:defRPr/>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86A6AB8F-CA81-4943-AF38-C9A793761F7B}" type="datetimeFigureOut">
              <a:rPr lang="tr-TR"/>
              <a:pPr>
                <a:defRPr/>
              </a:pPr>
              <a:t>07.01.2012</a:t>
            </a:fld>
            <a:endParaRPr lang="tr-TR" dirty="0"/>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028235EB-20E6-4646-A9DC-F14FDD9BA885}" type="slidenum">
              <a:rPr lang="tr-TR"/>
              <a:pPr>
                <a:defRPr/>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7B3128DE-4F08-4B1A-9F92-A2F644ECFBFD}" type="datetimeFigureOut">
              <a:rPr lang="tr-TR"/>
              <a:pPr>
                <a:defRPr/>
              </a:pPr>
              <a:t>07.01.2012</a:t>
            </a:fld>
            <a:endParaRPr lang="tr-TR" dirty="0"/>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0876052B-7F86-4E49-AE11-047F7E9AAA47}" type="slidenum">
              <a:rPr lang="tr-TR"/>
              <a:pPr>
                <a:defRPr/>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0C1D71AA-A80D-4048-A64F-FAEAD505EE4B}" type="datetimeFigureOut">
              <a:rPr lang="tr-TR"/>
              <a:pPr>
                <a:defRPr/>
              </a:pPr>
              <a:t>07.01.2012</a:t>
            </a:fld>
            <a:endParaRPr lang="tr-TR" dirty="0"/>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11836C23-A684-48C6-A4DB-9177C1B1FA23}" type="slidenum">
              <a:rPr lang="tr-TR"/>
              <a:pPr>
                <a:defRPr/>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8C179785-C0B5-436A-AE44-415281DAEF25}" type="datetimeFigureOut">
              <a:rPr lang="tr-TR"/>
              <a:pPr>
                <a:defRPr/>
              </a:pPr>
              <a:t>07.01.2012</a:t>
            </a:fld>
            <a:endParaRPr lang="tr-TR" dirty="0"/>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A83000AF-2D11-4932-BC59-194B12B4FEBC}" type="slidenum">
              <a:rPr lang="tr-TR"/>
              <a:pPr>
                <a:defRPr/>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A99B6AB-35F7-4660-B6EE-4F2185CAA4F8}" type="datetimeFigureOut">
              <a:rPr lang="tr-TR"/>
              <a:pPr>
                <a:defRPr/>
              </a:pPr>
              <a:t>07.01.2012</a:t>
            </a:fld>
            <a:endParaRPr lang="tr-TR" dirty="0"/>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3BADF324-2F80-4E6C-A21C-8D06D51A40CA}" type="slidenum">
              <a:rPr lang="tr-TR"/>
              <a:pPr>
                <a:defRPr/>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2288167-98C9-47C9-AD54-1C9DB7121EB5}" type="datetimeFigureOut">
              <a:rPr lang="tr-TR"/>
              <a:pPr>
                <a:defRPr/>
              </a:pPr>
              <a:t>07.01.2012</a:t>
            </a:fld>
            <a:endParaRPr lang="tr-TR" dirty="0"/>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9780FC29-1186-43FB-A733-AF374D112DFB}" type="slidenum">
              <a:rPr lang="tr-TR"/>
              <a:pPr>
                <a:defRPr/>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1079758B-DF50-4315-A1D1-BDC94DCB4F73}" type="datetimeFigureOut">
              <a:rPr lang="tr-TR"/>
              <a:pPr>
                <a:defRPr/>
              </a:pPr>
              <a:t>07.01.2012</a:t>
            </a:fld>
            <a:endParaRPr lang="tr-TR" dirty="0"/>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B89001EE-6293-485B-A934-1F0D68537D2F}" type="slidenum">
              <a:rPr lang="tr-TR"/>
              <a:pPr>
                <a:defRPr/>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B3C0E91B-1A73-4B59-97E3-470F63819BB2}" type="datetimeFigureOut">
              <a:rPr lang="tr-TR"/>
              <a:pPr>
                <a:defRPr/>
              </a:pPr>
              <a:t>07.01.2012</a:t>
            </a:fld>
            <a:endParaRPr lang="tr-TR" dirty="0"/>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31E35D3F-3F99-4F07-87A0-B1A9121B72F9}" type="slidenum">
              <a:rPr lang="tr-TR"/>
              <a:pPr>
                <a:defRPr/>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3E60DDD7-A6BE-4148-BE63-2956094E66D7}" type="datetimeFigureOut">
              <a:rPr lang="tr-TR"/>
              <a:pPr>
                <a:defRPr/>
              </a:pPr>
              <a:t>07.01.2012</a:t>
            </a:fld>
            <a:endParaRPr lang="tr-TR" dirty="0"/>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2C38893-9B95-48AB-A24C-9DEDE2B65BCE}" type="slidenum">
              <a:rPr lang="tr-TR"/>
              <a:pPr>
                <a:defRPr/>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6D1523BE-294D-402B-AB8E-8BE617DF0546}" type="datetimeFigureOut">
              <a:rPr lang="tr-TR"/>
              <a:pPr>
                <a:defRPr/>
              </a:pPr>
              <a:t>07.01.2012</a:t>
            </a:fld>
            <a:endParaRPr lang="tr-TR" dirty="0"/>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B3780E7-C001-40A7-9F7E-22FF447E000E}" type="slidenum">
              <a:rPr lang="tr-TR"/>
              <a:pPr>
                <a:defRPr/>
              </a:pPr>
              <a:t>‹#›</a:t>
            </a:fld>
            <a:endParaRPr lang="tr-T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73BC1B3-FEB0-4D08-8F77-FC97B9F36294}" type="datetimeFigureOut">
              <a:rPr lang="tr-TR"/>
              <a:pPr>
                <a:defRPr/>
              </a:pPr>
              <a:t>07.01.2012</a:t>
            </a:fld>
            <a:endParaRPr lang="tr-TR" dirty="0"/>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5747E90-9DDB-42FD-A20F-28361B9B0B26}" type="slidenum">
              <a:rPr lang="tr-TR"/>
              <a:pPr>
                <a:defRPr/>
              </a:pPr>
              <a:t>‹#›</a:t>
            </a:fld>
            <a:endParaRPr lang="tr-TR"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3"/>
          <p:cNvSpPr>
            <a:spLocks noGrp="1"/>
          </p:cNvSpPr>
          <p:nvPr>
            <p:ph type="body" idx="1"/>
          </p:nvPr>
        </p:nvSpPr>
        <p:spPr>
          <a:xfrm>
            <a:off x="250825" y="1557338"/>
            <a:ext cx="8229600" cy="4248150"/>
          </a:xfrm>
        </p:spPr>
        <p:txBody>
          <a:bodyPr/>
          <a:lstStyle/>
          <a:p>
            <a:pPr eaLnBrk="1" hangingPunct="1">
              <a:buFont typeface="Arial" charset="0"/>
              <a:buNone/>
            </a:pPr>
            <a:r>
              <a:rPr lang="tr-TR" smtClean="0">
                <a:latin typeface="Arial" charset="0"/>
              </a:rPr>
              <a:t>FATMA   MUTLU</a:t>
            </a:r>
          </a:p>
          <a:p>
            <a:pPr eaLnBrk="1" hangingPunct="1">
              <a:buFont typeface="Arial" charset="0"/>
              <a:buNone/>
            </a:pPr>
            <a:r>
              <a:rPr lang="tr-TR" smtClean="0">
                <a:latin typeface="Arial" charset="0"/>
              </a:rPr>
              <a:t>10040909004</a:t>
            </a:r>
          </a:p>
          <a:p>
            <a:pPr eaLnBrk="1" hangingPunct="1">
              <a:buFont typeface="Arial" charset="0"/>
              <a:buNone/>
            </a:pPr>
            <a:r>
              <a:rPr lang="tr-TR" smtClean="0">
                <a:latin typeface="Arial" charset="0"/>
              </a:rPr>
              <a:t>KATIHAL FİZİĞİ TEZLİ YÜKSEK LİSANSI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Başlık"/>
          <p:cNvSpPr>
            <a:spLocks noGrp="1"/>
          </p:cNvSpPr>
          <p:nvPr>
            <p:ph type="title"/>
          </p:nvPr>
        </p:nvSpPr>
        <p:spPr/>
        <p:txBody>
          <a:bodyPr/>
          <a:lstStyle/>
          <a:p>
            <a:pPr eaLnBrk="1" hangingPunct="1"/>
            <a:r>
              <a:rPr lang="tr-TR" smtClean="0"/>
              <a:t>WEB OF SCİENCE</a:t>
            </a:r>
          </a:p>
        </p:txBody>
      </p:sp>
      <p:sp>
        <p:nvSpPr>
          <p:cNvPr id="3" name="2 İçerik Yer Tutucusu"/>
          <p:cNvSpPr>
            <a:spLocks noGrp="1"/>
          </p:cNvSpPr>
          <p:nvPr>
            <p:ph idx="1"/>
          </p:nvPr>
        </p:nvSpPr>
        <p:spPr/>
        <p:txBody>
          <a:bodyPr rtlCol="0">
            <a:normAutofit fontScale="55000" lnSpcReduction="20000"/>
          </a:bodyPr>
          <a:lstStyle/>
          <a:p>
            <a:pPr eaLnBrk="1" fontAlgn="auto" hangingPunct="1">
              <a:spcAft>
                <a:spcPts val="0"/>
              </a:spcAft>
              <a:buFont typeface="Arial" pitchFamily="34" charset="0"/>
              <a:buNone/>
              <a:defRPr/>
            </a:pPr>
            <a:r>
              <a:rPr lang="tr-TR" dirty="0" smtClean="0"/>
              <a:t>1.Web of </a:t>
            </a:r>
            <a:r>
              <a:rPr lang="tr-TR" dirty="0" err="1" smtClean="0"/>
              <a:t>science</a:t>
            </a:r>
            <a:endParaRPr lang="tr-TR" dirty="0" smtClean="0"/>
          </a:p>
          <a:p>
            <a:pPr eaLnBrk="1" fontAlgn="auto" hangingPunct="1">
              <a:spcAft>
                <a:spcPts val="0"/>
              </a:spcAft>
              <a:buFont typeface="Arial" pitchFamily="34" charset="0"/>
              <a:buNone/>
              <a:defRPr/>
            </a:pPr>
            <a:r>
              <a:rPr lang="tr-TR" dirty="0" smtClean="0"/>
              <a:t>2.Kişiselleştirme</a:t>
            </a:r>
          </a:p>
          <a:p>
            <a:pPr eaLnBrk="1" fontAlgn="auto" hangingPunct="1">
              <a:spcAft>
                <a:spcPts val="0"/>
              </a:spcAft>
              <a:buFont typeface="Arial" pitchFamily="34" charset="0"/>
              <a:buNone/>
              <a:defRPr/>
            </a:pPr>
            <a:r>
              <a:rPr lang="tr-TR" dirty="0" smtClean="0"/>
              <a:t>3.Çapraz tarama ve hızlı tarama</a:t>
            </a:r>
          </a:p>
          <a:p>
            <a:pPr eaLnBrk="1" fontAlgn="auto" hangingPunct="1">
              <a:spcAft>
                <a:spcPts val="0"/>
              </a:spcAft>
              <a:buFont typeface="Arial" pitchFamily="34" charset="0"/>
              <a:buNone/>
              <a:defRPr/>
            </a:pPr>
            <a:r>
              <a:rPr lang="tr-TR" dirty="0" smtClean="0"/>
              <a:t>4.Genel tarama </a:t>
            </a:r>
          </a:p>
          <a:p>
            <a:pPr eaLnBrk="1" fontAlgn="auto" hangingPunct="1">
              <a:spcAft>
                <a:spcPts val="0"/>
              </a:spcAft>
              <a:buFont typeface="Arial" pitchFamily="34" charset="0"/>
              <a:buNone/>
              <a:defRPr/>
            </a:pPr>
            <a:r>
              <a:rPr lang="tr-TR" dirty="0" smtClean="0"/>
              <a:t>5.Tarama sonuçları ve sonuçların analizi</a:t>
            </a:r>
          </a:p>
          <a:p>
            <a:pPr eaLnBrk="1" fontAlgn="auto" hangingPunct="1">
              <a:spcAft>
                <a:spcPts val="0"/>
              </a:spcAft>
              <a:buFont typeface="Arial" pitchFamily="34" charset="0"/>
              <a:buNone/>
              <a:defRPr/>
            </a:pPr>
            <a:r>
              <a:rPr lang="tr-TR" dirty="0" smtClean="0"/>
              <a:t>6.Bir web of </a:t>
            </a:r>
            <a:r>
              <a:rPr lang="tr-TR" dirty="0" err="1" smtClean="0"/>
              <a:t>science</a:t>
            </a:r>
            <a:r>
              <a:rPr lang="tr-TR" dirty="0" smtClean="0"/>
              <a:t> kaydının parçaları</a:t>
            </a:r>
          </a:p>
          <a:p>
            <a:pPr eaLnBrk="1" fontAlgn="auto" hangingPunct="1">
              <a:spcAft>
                <a:spcPts val="0"/>
              </a:spcAft>
              <a:buFont typeface="Arial" pitchFamily="34" charset="0"/>
              <a:buNone/>
              <a:defRPr/>
            </a:pPr>
            <a:r>
              <a:rPr lang="tr-TR" dirty="0" smtClean="0"/>
              <a:t>7.Atıf kaydı,atıf kaydının bileşenleri,atıf uyarılar</a:t>
            </a:r>
          </a:p>
          <a:p>
            <a:pPr eaLnBrk="1" fontAlgn="auto" hangingPunct="1">
              <a:spcAft>
                <a:spcPts val="0"/>
              </a:spcAft>
              <a:buFont typeface="Arial" pitchFamily="34" charset="0"/>
              <a:buNone/>
              <a:defRPr/>
            </a:pPr>
            <a:r>
              <a:rPr lang="tr-TR" dirty="0" smtClean="0"/>
              <a:t>8.İlişkili kayıtlar, atıf sayısı</a:t>
            </a:r>
          </a:p>
          <a:p>
            <a:pPr eaLnBrk="1" fontAlgn="auto" hangingPunct="1">
              <a:spcAft>
                <a:spcPts val="0"/>
              </a:spcAft>
              <a:buFont typeface="Arial" pitchFamily="34" charset="0"/>
              <a:buNone/>
              <a:defRPr/>
            </a:pPr>
            <a:r>
              <a:rPr lang="tr-TR" dirty="0" smtClean="0"/>
              <a:t>9.Atıf taraması, atıf indeksi</a:t>
            </a:r>
          </a:p>
          <a:p>
            <a:pPr eaLnBrk="1" fontAlgn="auto" hangingPunct="1">
              <a:spcAft>
                <a:spcPts val="0"/>
              </a:spcAft>
              <a:buFont typeface="Arial" pitchFamily="34" charset="0"/>
              <a:buNone/>
              <a:defRPr/>
            </a:pPr>
            <a:r>
              <a:rPr lang="tr-TR" dirty="0" smtClean="0"/>
              <a:t>10. Tarama Uygulamaları Geçmiş Dosyasının Ve Uyarıların Kaydedilmesi</a:t>
            </a:r>
          </a:p>
          <a:p>
            <a:pPr eaLnBrk="1" fontAlgn="auto" hangingPunct="1">
              <a:spcAft>
                <a:spcPts val="0"/>
              </a:spcAft>
              <a:buFont typeface="Arial" pitchFamily="34" charset="0"/>
              <a:buNone/>
              <a:defRPr/>
            </a:pPr>
            <a:r>
              <a:rPr lang="tr-TR" dirty="0" smtClean="0"/>
              <a:t>11. Geçmiş Dosyasının Ve Uyarıların Yönetimi</a:t>
            </a:r>
          </a:p>
          <a:p>
            <a:pPr eaLnBrk="1" fontAlgn="auto" hangingPunct="1">
              <a:spcAft>
                <a:spcPts val="0"/>
              </a:spcAft>
              <a:buFont typeface="Arial" pitchFamily="34" charset="0"/>
              <a:buNone/>
              <a:defRPr/>
            </a:pPr>
            <a:r>
              <a:rPr lang="tr-TR" dirty="0" smtClean="0"/>
              <a:t>12. Kayıtların işaretlenmesi Ve işlenmesi</a:t>
            </a:r>
          </a:p>
          <a:p>
            <a:pPr eaLnBrk="1" fontAlgn="auto" hangingPunct="1">
              <a:spcAft>
                <a:spcPts val="0"/>
              </a:spcAft>
              <a:buFont typeface="Arial" pitchFamily="34" charset="0"/>
              <a:buNone/>
              <a:defRPr/>
            </a:pPr>
            <a:r>
              <a:rPr lang="tr-TR" dirty="0" smtClean="0"/>
              <a:t>13.Sonuçların analizi ve İlişkisel kayıtlar</a:t>
            </a:r>
          </a:p>
          <a:p>
            <a:pPr eaLnBrk="1" fontAlgn="auto" hangingPunct="1">
              <a:spcAft>
                <a:spcPts val="0"/>
              </a:spcAft>
              <a:buFont typeface="Arial" pitchFamily="34" charset="0"/>
              <a:buNone/>
              <a:defRPr/>
            </a:pPr>
            <a:r>
              <a:rPr lang="tr-TR" dirty="0" smtClean="0"/>
              <a:t>14. Sonuçların analizi</a:t>
            </a:r>
          </a:p>
          <a:p>
            <a:pPr eaLnBrk="1" fontAlgn="auto" hangingPunct="1">
              <a:spcAft>
                <a:spcPts val="0"/>
              </a:spcAft>
              <a:buFont typeface="Arial" pitchFamily="34" charset="0"/>
              <a:buNone/>
              <a:defRPr/>
            </a:pPr>
            <a:r>
              <a:rPr lang="tr-TR" dirty="0" smtClean="0"/>
              <a:t>15.Atıfta bulunan makaleler</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913"/>
            <a:ext cx="8820150" cy="1511300"/>
          </a:xfrm>
        </p:spPr>
        <p:txBody>
          <a:bodyPr rtlCol="0">
            <a:normAutofit fontScale="90000"/>
          </a:bodyPr>
          <a:lstStyle/>
          <a:p>
            <a:pPr eaLnBrk="1" fontAlgn="auto" hangingPunct="1">
              <a:spcAft>
                <a:spcPts val="0"/>
              </a:spcAft>
              <a:defRPr/>
            </a:pPr>
            <a:r>
              <a:rPr lang="tr-TR" b="1" dirty="0" smtClean="0">
                <a:solidFill>
                  <a:schemeClr val="tx2">
                    <a:lumMod val="60000"/>
                    <a:lumOff val="40000"/>
                  </a:schemeClr>
                </a:solidFill>
              </a:rPr>
              <a:t>Güçlü Atıf Taramasına ve Disiplinler arası İçeriğe Erişim </a:t>
            </a:r>
            <a:br>
              <a:rPr lang="tr-TR" b="1" dirty="0" smtClean="0">
                <a:solidFill>
                  <a:schemeClr val="tx2">
                    <a:lumMod val="60000"/>
                    <a:lumOff val="40000"/>
                  </a:schemeClr>
                </a:solidFill>
              </a:rPr>
            </a:br>
            <a:endParaRPr lang="tr-TR" dirty="0">
              <a:solidFill>
                <a:schemeClr val="tx2">
                  <a:lumMod val="60000"/>
                  <a:lumOff val="40000"/>
                </a:schemeClr>
              </a:solidFill>
            </a:endParaRPr>
          </a:p>
        </p:txBody>
      </p:sp>
      <p:sp>
        <p:nvSpPr>
          <p:cNvPr id="16386" name="2 İçerik Yer Tutucusu"/>
          <p:cNvSpPr>
            <a:spLocks noGrp="1"/>
          </p:cNvSpPr>
          <p:nvPr>
            <p:ph idx="1"/>
          </p:nvPr>
        </p:nvSpPr>
        <p:spPr>
          <a:xfrm>
            <a:off x="-180975" y="1700213"/>
            <a:ext cx="9144000" cy="5157787"/>
          </a:xfrm>
        </p:spPr>
        <p:txBody>
          <a:bodyPr/>
          <a:lstStyle/>
          <a:p>
            <a:pPr eaLnBrk="1" hangingPunct="1">
              <a:buFont typeface="Arial" charset="0"/>
              <a:buNone/>
            </a:pPr>
            <a:r>
              <a:rPr lang="tr-TR" smtClean="0"/>
              <a:t>       Web of Science SCIE, SSCI, ve AHCI’e – ve Index Chemicus* (yeni bileşikler için) ile Current Chemical Reactions* (yeni tepkimeler için) üzerinden derin kimya bilgisine site genelinde kesintisiz erişim sağlar. Kullanıcı güncel bilgilerle beraber 1900’lere kadar geri giden arşivsel bilgiye erişebilir. Bu zengin disiplinler arası bilgi dünyanın en prestijli yaklaşık 8500 araştırma dergisinden derlenmektedir.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8313" y="333375"/>
            <a:ext cx="8229600" cy="5865813"/>
          </a:xfrm>
        </p:spPr>
        <p:txBody>
          <a:bodyPr rtlCol="0">
            <a:normAutofit fontScale="85000" lnSpcReduction="20000"/>
          </a:bodyPr>
          <a:lstStyle/>
          <a:p>
            <a:pPr eaLnBrk="1" fontAlgn="auto" hangingPunct="1">
              <a:spcAft>
                <a:spcPts val="0"/>
              </a:spcAft>
              <a:buFont typeface="Arial" pitchFamily="34" charset="0"/>
              <a:buNone/>
              <a:defRPr/>
            </a:pPr>
            <a:r>
              <a:rPr lang="tr-TR" dirty="0" smtClean="0"/>
              <a:t>       Araştırmacılar bu değerli bilgiye atıf taraması gibi güçlü tarama özellikleri ile hızlı ve etkili bir şekilde ulaşabilmektedirler. Bu  tarama metodu kullanıcının araştırmalarına uygun bilgiyi ararken tüm disiplin ve zaman aralıklarını tarayarak literatürde ileri geri dolaşımına imkân verir.</a:t>
            </a:r>
          </a:p>
          <a:p>
            <a:pPr eaLnBrk="1" fontAlgn="auto" hangingPunct="1">
              <a:spcAft>
                <a:spcPts val="0"/>
              </a:spcAft>
              <a:buFont typeface="Arial" pitchFamily="34" charset="0"/>
              <a:buNone/>
              <a:defRPr/>
            </a:pPr>
            <a:r>
              <a:rPr lang="tr-TR" dirty="0" smtClean="0"/>
              <a:t>      Atıf taraması yaparak araştırmacı:</a:t>
            </a:r>
          </a:p>
          <a:p>
            <a:pPr eaLnBrk="1" fontAlgn="auto" hangingPunct="1">
              <a:spcAft>
                <a:spcPts val="0"/>
              </a:spcAft>
              <a:buFont typeface="Arial" pitchFamily="34" charset="0"/>
              <a:buNone/>
              <a:defRPr/>
            </a:pPr>
            <a:r>
              <a:rPr lang="tr-TR" dirty="0" smtClean="0"/>
              <a:t>• Araştırmanıza kimin atıf yaptığını ve güncel araştırmaları desteklemekte nasıl kullanıldığını keşfedebilir;</a:t>
            </a:r>
          </a:p>
          <a:p>
            <a:pPr eaLnBrk="1" fontAlgn="auto" hangingPunct="1">
              <a:spcAft>
                <a:spcPts val="0"/>
              </a:spcAft>
              <a:buFont typeface="Arial" pitchFamily="34" charset="0"/>
              <a:buNone/>
              <a:defRPr/>
            </a:pPr>
            <a:r>
              <a:rPr lang="tr-TR" dirty="0" smtClean="0"/>
              <a:t>• Meslektaşların ve rakiplerin araştırma faaliyetlerini takip edebilir;</a:t>
            </a:r>
          </a:p>
          <a:p>
            <a:pPr eaLnBrk="1" fontAlgn="auto" hangingPunct="1">
              <a:spcAft>
                <a:spcPts val="0"/>
              </a:spcAft>
              <a:buFont typeface="Arial" pitchFamily="34" charset="0"/>
              <a:buNone/>
              <a:defRPr/>
            </a:pPr>
            <a:r>
              <a:rPr lang="tr-TR" dirty="0" smtClean="0"/>
              <a:t>• İlk ortaya çıkışından bugüne bir fikrin ve ya bir metodun tarihçesini takip edebilir;</a:t>
            </a:r>
          </a:p>
          <a:p>
            <a:pPr eaLnBrk="1" fontAlgn="auto" hangingPunct="1">
              <a:spcAft>
                <a:spcPts val="0"/>
              </a:spcAft>
              <a:buFont typeface="Arial" pitchFamily="34" charset="0"/>
              <a:buNone/>
              <a:defRPr/>
            </a:pPr>
            <a:r>
              <a:rPr lang="tr-TR" dirty="0" smtClean="0"/>
              <a:t>• Birkaç anahtar kelime ile tanımlanamayacak konular üzerine yazılmış makalelerin bulabilir.</a:t>
            </a:r>
          </a:p>
          <a:p>
            <a:pPr eaLnBrk="1" fontAlgn="auto" hangingPunct="1">
              <a:spcAft>
                <a:spcPts val="0"/>
              </a:spcAft>
              <a:buFont typeface="Arial" pitchFamily="34" charset="0"/>
              <a:buNone/>
              <a:defRPr/>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p:nvPr>
        </p:nvSpPr>
        <p:spPr/>
        <p:txBody>
          <a:bodyPr/>
          <a:lstStyle/>
          <a:p>
            <a:pPr eaLnBrk="1" hangingPunct="1"/>
            <a:r>
              <a:rPr lang="tr-TR" smtClean="0"/>
              <a:t>KİŞİSELLEŞTİRME</a:t>
            </a:r>
          </a:p>
        </p:txBody>
      </p:sp>
      <p:sp>
        <p:nvSpPr>
          <p:cNvPr id="3" name="2 İçerik Yer Tutucusu"/>
          <p:cNvSpPr>
            <a:spLocks noGrp="1"/>
          </p:cNvSpPr>
          <p:nvPr>
            <p:ph sz="half" idx="1"/>
          </p:nvPr>
        </p:nvSpPr>
        <p:spPr/>
        <p:txBody>
          <a:bodyPr rtlCol="0">
            <a:normAutofit fontScale="85000" lnSpcReduction="10000"/>
          </a:bodyPr>
          <a:lstStyle/>
          <a:p>
            <a:pPr eaLnBrk="1" fontAlgn="auto" hangingPunct="1">
              <a:spcAft>
                <a:spcPts val="0"/>
              </a:spcAft>
              <a:buFont typeface="Arial" pitchFamily="34" charset="0"/>
              <a:buChar char="•"/>
              <a:defRPr/>
            </a:pPr>
            <a:r>
              <a:rPr lang="tr-TR" b="1" dirty="0" smtClean="0"/>
              <a:t>Kayıt Olma</a:t>
            </a:r>
          </a:p>
          <a:p>
            <a:pPr eaLnBrk="1" fontAlgn="auto" hangingPunct="1">
              <a:spcAft>
                <a:spcPts val="0"/>
              </a:spcAft>
              <a:buFont typeface="Arial" pitchFamily="34" charset="0"/>
              <a:buNone/>
              <a:defRPr/>
            </a:pPr>
            <a:r>
              <a:rPr lang="tr-TR" dirty="0" smtClean="0"/>
              <a:t>       Kayıt olmanın kullanıcıya pek çok getirisi vardır. Kayıt olarak Web of </a:t>
            </a:r>
            <a:r>
              <a:rPr lang="tr-TR" dirty="0" err="1" smtClean="0"/>
              <a:t>Science’ın</a:t>
            </a:r>
            <a:r>
              <a:rPr lang="tr-TR" dirty="0" smtClean="0"/>
              <a:t> pek çok özelliğini daha Derinlemesine kullanabilirsiniz. Örneğin Tarama Uyarısı, İçindekiler Uyarısı ve atıf Uyarısı gibi e-posta uyarıları yaratabilir ve kaydedebilirsiniz. Bu uyarılar kurumsal aboneliklerinize bağlıdır.</a:t>
            </a:r>
            <a:endParaRPr lang="tr-TR" dirty="0"/>
          </a:p>
        </p:txBody>
      </p:sp>
      <p:pic>
        <p:nvPicPr>
          <p:cNvPr id="18435" name="Picture 2"/>
          <p:cNvPicPr>
            <a:picLocks noGrp="1" noChangeAspect="1" noChangeArrowheads="1"/>
          </p:cNvPicPr>
          <p:nvPr>
            <p:ph sz="half" idx="2"/>
          </p:nvPr>
        </p:nvPicPr>
        <p:blipFill>
          <a:blip r:embed="rId2"/>
          <a:srcRect/>
          <a:stretch>
            <a:fillRect/>
          </a:stretch>
        </p:blipFill>
        <p:spPr>
          <a:xfrm>
            <a:off x="4500563" y="1773238"/>
            <a:ext cx="4643437" cy="2303462"/>
          </a:xfrm>
        </p:spPr>
      </p:pic>
      <p:pic>
        <p:nvPicPr>
          <p:cNvPr id="18436" name="Picture 4"/>
          <p:cNvPicPr>
            <a:picLocks noChangeAspect="1" noChangeArrowheads="1"/>
          </p:cNvPicPr>
          <p:nvPr/>
        </p:nvPicPr>
        <p:blipFill>
          <a:blip r:embed="rId3"/>
          <a:srcRect/>
          <a:stretch>
            <a:fillRect/>
          </a:stretch>
        </p:blipFill>
        <p:spPr bwMode="auto">
          <a:xfrm>
            <a:off x="4500563" y="4076700"/>
            <a:ext cx="4643437" cy="219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Başlık"/>
          <p:cNvSpPr>
            <a:spLocks noGrp="1"/>
          </p:cNvSpPr>
          <p:nvPr>
            <p:ph type="title"/>
          </p:nvPr>
        </p:nvSpPr>
        <p:spPr/>
        <p:txBody>
          <a:bodyPr/>
          <a:lstStyle/>
          <a:p>
            <a:pPr eaLnBrk="1" hangingPunct="1"/>
            <a:endParaRPr lang="tr-TR" smtClean="0"/>
          </a:p>
        </p:txBody>
      </p:sp>
      <p:sp>
        <p:nvSpPr>
          <p:cNvPr id="3" name="2 İçerik Yer Tutucusu"/>
          <p:cNvSpPr>
            <a:spLocks noGrp="1"/>
          </p:cNvSpPr>
          <p:nvPr>
            <p:ph sz="half" idx="1"/>
          </p:nvPr>
        </p:nvSpPr>
        <p:spPr/>
        <p:txBody>
          <a:bodyPr rtlCol="0">
            <a:normAutofit fontScale="92500" lnSpcReduction="20000"/>
          </a:bodyPr>
          <a:lstStyle/>
          <a:p>
            <a:pPr eaLnBrk="1" fontAlgn="auto" hangingPunct="1">
              <a:spcAft>
                <a:spcPts val="0"/>
              </a:spcAft>
              <a:buFont typeface="Arial" pitchFamily="34" charset="0"/>
              <a:buChar char="•"/>
              <a:defRPr/>
            </a:pPr>
            <a:r>
              <a:rPr lang="tr-TR" dirty="0" smtClean="0"/>
              <a:t>Uyarıların en önemli avantajı </a:t>
            </a:r>
            <a:r>
              <a:rPr lang="tr-TR" dirty="0" err="1" smtClean="0"/>
              <a:t>Thomsan</a:t>
            </a:r>
            <a:r>
              <a:rPr lang="tr-TR" dirty="0" smtClean="0"/>
              <a:t> </a:t>
            </a:r>
            <a:r>
              <a:rPr lang="tr-TR" dirty="0" err="1" smtClean="0"/>
              <a:t>Scientific</a:t>
            </a:r>
            <a:r>
              <a:rPr lang="tr-TR" dirty="0" smtClean="0"/>
              <a:t> sunucusunda size yer ayrılmasıdır. Kurumunuzun erişime açık IP aralığında olmak kaydı ile nereden bağlanırsanız bağlanın taramalarınız hep sizinle olacaktır. Ayrıca nereye Kaydettiğinizi Düşünmeniz gerekmeyecektir.</a:t>
            </a:r>
            <a:endParaRPr lang="tr-TR" dirty="0"/>
          </a:p>
        </p:txBody>
      </p:sp>
      <p:pic>
        <p:nvPicPr>
          <p:cNvPr id="19459" name="Picture 2"/>
          <p:cNvPicPr>
            <a:picLocks noGrp="1" noChangeAspect="1" noChangeArrowheads="1"/>
          </p:cNvPicPr>
          <p:nvPr>
            <p:ph sz="half" idx="2"/>
          </p:nvPr>
        </p:nvPicPr>
        <p:blipFill>
          <a:blip r:embed="rId2"/>
          <a:srcRect/>
          <a:stretch>
            <a:fillRect/>
          </a:stretch>
        </p:blipFill>
        <p:spPr>
          <a:xfrm>
            <a:off x="4716463" y="1557338"/>
            <a:ext cx="4038600" cy="3887787"/>
          </a:xfrm>
        </p:spPr>
      </p:pic>
      <p:pic>
        <p:nvPicPr>
          <p:cNvPr id="19460" name="Picture 3"/>
          <p:cNvPicPr>
            <a:picLocks noChangeAspect="1" noChangeArrowheads="1"/>
          </p:cNvPicPr>
          <p:nvPr/>
        </p:nvPicPr>
        <p:blipFill>
          <a:blip r:embed="rId3"/>
          <a:srcRect/>
          <a:stretch>
            <a:fillRect/>
          </a:stretch>
        </p:blipFill>
        <p:spPr bwMode="auto">
          <a:xfrm>
            <a:off x="4716463" y="5445125"/>
            <a:ext cx="4032250" cy="576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Başlık"/>
          <p:cNvSpPr>
            <a:spLocks noGrp="1"/>
          </p:cNvSpPr>
          <p:nvPr>
            <p:ph type="title"/>
          </p:nvPr>
        </p:nvSpPr>
        <p:spPr/>
        <p:txBody>
          <a:bodyPr/>
          <a:lstStyle/>
          <a:p>
            <a:pPr eaLnBrk="1" hangingPunct="1"/>
            <a:r>
              <a:rPr lang="tr-TR" smtClean="0"/>
              <a:t>ÇAPRAZ TARAMA</a:t>
            </a:r>
          </a:p>
        </p:txBody>
      </p:sp>
      <p:sp>
        <p:nvSpPr>
          <p:cNvPr id="20482" name="2 İçerik Yer Tutucusu"/>
          <p:cNvSpPr>
            <a:spLocks noGrp="1"/>
          </p:cNvSpPr>
          <p:nvPr>
            <p:ph sz="half" idx="1"/>
          </p:nvPr>
        </p:nvSpPr>
        <p:spPr/>
        <p:txBody>
          <a:bodyPr/>
          <a:lstStyle/>
          <a:p>
            <a:pPr eaLnBrk="1" hangingPunct="1"/>
            <a:r>
              <a:rPr lang="tr-TR" b="1" smtClean="0"/>
              <a:t>Web of Knowledge üzerinden erişilebilen diğer veritabanlarına erişmek için menüden seçin. Veya ekrandaki “GO” butonuna tıklayın.</a:t>
            </a:r>
            <a:endParaRPr lang="tr-TR" smtClean="0"/>
          </a:p>
        </p:txBody>
      </p:sp>
      <p:pic>
        <p:nvPicPr>
          <p:cNvPr id="20483" name="Picture 3"/>
          <p:cNvPicPr>
            <a:picLocks noGrp="1" noChangeAspect="1" noChangeArrowheads="1"/>
          </p:cNvPicPr>
          <p:nvPr>
            <p:ph sz="half" idx="2"/>
          </p:nvPr>
        </p:nvPicPr>
        <p:blipFill>
          <a:blip r:embed="rId2"/>
          <a:srcRect/>
          <a:stretch>
            <a:fillRect/>
          </a:stretch>
        </p:blipFill>
        <p:spPr>
          <a:xfrm>
            <a:off x="4211638" y="1628775"/>
            <a:ext cx="4752975" cy="2087563"/>
          </a:xfrm>
        </p:spPr>
      </p:pic>
      <p:pic>
        <p:nvPicPr>
          <p:cNvPr id="20484" name="Picture 4"/>
          <p:cNvPicPr>
            <a:picLocks noChangeAspect="1" noChangeArrowheads="1"/>
          </p:cNvPicPr>
          <p:nvPr/>
        </p:nvPicPr>
        <p:blipFill>
          <a:blip r:embed="rId3"/>
          <a:srcRect/>
          <a:stretch>
            <a:fillRect/>
          </a:stretch>
        </p:blipFill>
        <p:spPr bwMode="auto">
          <a:xfrm>
            <a:off x="4211638" y="3716338"/>
            <a:ext cx="4752975" cy="2233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Başlık"/>
          <p:cNvSpPr>
            <a:spLocks noGrp="1"/>
          </p:cNvSpPr>
          <p:nvPr>
            <p:ph type="title"/>
          </p:nvPr>
        </p:nvSpPr>
        <p:spPr/>
        <p:txBody>
          <a:bodyPr/>
          <a:lstStyle/>
          <a:p>
            <a:pPr eaLnBrk="1" hangingPunct="1"/>
            <a:r>
              <a:rPr lang="tr-TR" smtClean="0"/>
              <a:t>ÇAPRAZ TARAMA </a:t>
            </a:r>
          </a:p>
        </p:txBody>
      </p:sp>
      <p:sp>
        <p:nvSpPr>
          <p:cNvPr id="3" name="2 İçerik Yer Tutucusu"/>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tr-TR" b="1" dirty="0" smtClean="0"/>
              <a:t>Çapraz tarama ile abone </a:t>
            </a:r>
            <a:r>
              <a:rPr lang="tr-TR" dirty="0" smtClean="0"/>
              <a:t>olduğunuz veri tabanları ile beraber ücretsiz olarak erişiminize açık olan veri tabanlarına da eşzamanlı olarak erişebilirsiniz.</a:t>
            </a:r>
          </a:p>
          <a:p>
            <a:pPr eaLnBrk="1" fontAlgn="auto" hangingPunct="1">
              <a:spcAft>
                <a:spcPts val="0"/>
              </a:spcAft>
              <a:buFont typeface="Arial" pitchFamily="34" charset="0"/>
              <a:buChar char="•"/>
              <a:defRPr/>
            </a:pPr>
            <a:r>
              <a:rPr lang="tr-TR" b="1" dirty="0" smtClean="0"/>
              <a:t>Biyoloji, Tıp, Tarım - </a:t>
            </a:r>
            <a:r>
              <a:rPr lang="tr-TR" dirty="0" err="1" smtClean="0"/>
              <a:t>Agricola</a:t>
            </a:r>
            <a:r>
              <a:rPr lang="tr-TR" dirty="0" smtClean="0"/>
              <a:t>, </a:t>
            </a:r>
            <a:r>
              <a:rPr lang="tr-TR" dirty="0" err="1" smtClean="0"/>
              <a:t>PubMed</a:t>
            </a:r>
            <a:r>
              <a:rPr lang="tr-TR" dirty="0" smtClean="0"/>
              <a:t>, </a:t>
            </a:r>
            <a:r>
              <a:rPr lang="tr-TR" dirty="0" err="1" smtClean="0"/>
              <a:t>The</a:t>
            </a:r>
            <a:r>
              <a:rPr lang="tr-TR" dirty="0" smtClean="0"/>
              <a:t> </a:t>
            </a:r>
            <a:r>
              <a:rPr lang="tr-TR" dirty="0" err="1" smtClean="0"/>
              <a:t>Cochrane</a:t>
            </a:r>
            <a:r>
              <a:rPr lang="tr-TR" dirty="0" smtClean="0"/>
              <a:t> </a:t>
            </a:r>
            <a:r>
              <a:rPr lang="tr-TR" dirty="0" err="1" smtClean="0"/>
              <a:t>Library</a:t>
            </a:r>
            <a:r>
              <a:rPr lang="tr-TR" dirty="0" smtClean="0"/>
              <a:t> </a:t>
            </a:r>
            <a:r>
              <a:rPr lang="tr-TR" dirty="0" err="1" smtClean="0"/>
              <a:t>and</a:t>
            </a:r>
            <a:r>
              <a:rPr lang="tr-TR" dirty="0" smtClean="0"/>
              <a:t> </a:t>
            </a:r>
            <a:r>
              <a:rPr lang="tr-TR" dirty="0" err="1" smtClean="0"/>
              <a:t>arXiv</a:t>
            </a:r>
            <a:r>
              <a:rPr lang="tr-TR" dirty="0" smtClean="0"/>
              <a:t>.org </a:t>
            </a:r>
            <a:r>
              <a:rPr lang="tr-TR" dirty="0" err="1" smtClean="0"/>
              <a:t>Quantitative</a:t>
            </a:r>
            <a:r>
              <a:rPr lang="tr-TR" dirty="0" smtClean="0"/>
              <a:t> </a:t>
            </a:r>
            <a:r>
              <a:rPr lang="tr-TR" dirty="0" err="1" smtClean="0"/>
              <a:t>Biology</a:t>
            </a:r>
            <a:r>
              <a:rPr lang="tr-TR" dirty="0" smtClean="0"/>
              <a:t> </a:t>
            </a:r>
            <a:r>
              <a:rPr lang="tr-TR" dirty="0" err="1" smtClean="0"/>
              <a:t>archive</a:t>
            </a:r>
            <a:r>
              <a:rPr lang="tr-TR" dirty="0" smtClean="0"/>
              <a:t>.</a:t>
            </a:r>
          </a:p>
          <a:p>
            <a:pPr eaLnBrk="1" fontAlgn="auto" hangingPunct="1">
              <a:spcAft>
                <a:spcPts val="0"/>
              </a:spcAft>
              <a:buFont typeface="Arial" pitchFamily="34" charset="0"/>
              <a:buChar char="•"/>
              <a:defRPr/>
            </a:pPr>
            <a:r>
              <a:rPr lang="tr-TR" b="1" dirty="0" smtClean="0"/>
              <a:t>Mühendislik, Bilgisayar Bilimleri &amp; Fizik- AIIA </a:t>
            </a:r>
            <a:r>
              <a:rPr lang="tr-TR" b="1" dirty="0" err="1" smtClean="0"/>
              <a:t>Meeting</a:t>
            </a:r>
            <a:r>
              <a:rPr lang="tr-TR" b="1" dirty="0" smtClean="0"/>
              <a:t> </a:t>
            </a:r>
            <a:r>
              <a:rPr lang="tr-TR" dirty="0" err="1" smtClean="0"/>
              <a:t>Papers</a:t>
            </a:r>
            <a:r>
              <a:rPr lang="tr-TR" dirty="0" smtClean="0"/>
              <a:t>, </a:t>
            </a:r>
            <a:r>
              <a:rPr lang="tr-TR" dirty="0" err="1" smtClean="0"/>
              <a:t>arXiv</a:t>
            </a:r>
            <a:r>
              <a:rPr lang="tr-TR" dirty="0" smtClean="0"/>
              <a:t>.org e-</a:t>
            </a:r>
            <a:r>
              <a:rPr lang="tr-TR" dirty="0" err="1" smtClean="0"/>
              <a:t>print</a:t>
            </a:r>
            <a:r>
              <a:rPr lang="tr-TR" dirty="0" smtClean="0"/>
              <a:t> </a:t>
            </a:r>
            <a:r>
              <a:rPr lang="tr-TR" dirty="0" err="1" smtClean="0"/>
              <a:t>archives</a:t>
            </a:r>
            <a:r>
              <a:rPr lang="tr-TR" dirty="0" smtClean="0"/>
              <a:t> (</a:t>
            </a:r>
            <a:r>
              <a:rPr lang="tr-TR" dirty="0" err="1" smtClean="0"/>
              <a:t>Computer</a:t>
            </a:r>
            <a:r>
              <a:rPr lang="tr-TR" dirty="0" smtClean="0"/>
              <a:t> </a:t>
            </a:r>
            <a:r>
              <a:rPr lang="tr-TR" dirty="0" err="1" smtClean="0"/>
              <a:t>Science</a:t>
            </a:r>
            <a:r>
              <a:rPr lang="tr-TR" dirty="0" smtClean="0"/>
              <a:t>, </a:t>
            </a:r>
            <a:r>
              <a:rPr lang="tr-TR" dirty="0" err="1" smtClean="0"/>
              <a:t>Mathematics</a:t>
            </a:r>
            <a:r>
              <a:rPr lang="tr-TR" dirty="0" smtClean="0"/>
              <a:t>, </a:t>
            </a:r>
            <a:r>
              <a:rPr lang="tr-TR" dirty="0" err="1" smtClean="0"/>
              <a:t>Nonlinear</a:t>
            </a:r>
            <a:r>
              <a:rPr lang="tr-TR" dirty="0" smtClean="0"/>
              <a:t> </a:t>
            </a:r>
            <a:r>
              <a:rPr lang="tr-TR" dirty="0" err="1" smtClean="0"/>
              <a:t>Sciences</a:t>
            </a:r>
            <a:r>
              <a:rPr lang="tr-TR" dirty="0" smtClean="0"/>
              <a:t>, </a:t>
            </a:r>
            <a:r>
              <a:rPr lang="tr-TR" dirty="0" err="1" smtClean="0"/>
              <a:t>Physics</a:t>
            </a:r>
            <a:r>
              <a:rPr lang="tr-TR" dirty="0" smtClean="0"/>
              <a:t>) ASCE </a:t>
            </a:r>
            <a:r>
              <a:rPr lang="tr-TR" dirty="0" err="1" smtClean="0"/>
              <a:t>Civil</a:t>
            </a:r>
            <a:r>
              <a:rPr lang="tr-TR" dirty="0" smtClean="0"/>
              <a:t> </a:t>
            </a:r>
            <a:r>
              <a:rPr lang="tr-TR" dirty="0" err="1" smtClean="0"/>
              <a:t>Engineering</a:t>
            </a:r>
            <a:r>
              <a:rPr lang="tr-TR" dirty="0" smtClean="0"/>
              <a:t> </a:t>
            </a:r>
            <a:r>
              <a:rPr lang="tr-TR" dirty="0" err="1" smtClean="0"/>
              <a:t>Database</a:t>
            </a:r>
            <a:r>
              <a:rPr lang="tr-TR" dirty="0" smtClean="0"/>
              <a:t>, NASA </a:t>
            </a:r>
            <a:r>
              <a:rPr lang="tr-TR" dirty="0" err="1" smtClean="0"/>
              <a:t>Astrophysics</a:t>
            </a:r>
            <a:r>
              <a:rPr lang="tr-TR" dirty="0" smtClean="0"/>
              <a:t> Data </a:t>
            </a:r>
            <a:r>
              <a:rPr lang="tr-TR" dirty="0" err="1" smtClean="0"/>
              <a:t>System</a:t>
            </a:r>
            <a:r>
              <a:rPr lang="tr-TR" dirty="0" smtClean="0"/>
              <a:t> (ADS) </a:t>
            </a:r>
            <a:r>
              <a:rPr lang="tr-TR" dirty="0" err="1" smtClean="0"/>
              <a:t>and</a:t>
            </a:r>
            <a:r>
              <a:rPr lang="tr-TR" dirty="0" smtClean="0"/>
              <a:t> NTIS </a:t>
            </a:r>
            <a:r>
              <a:rPr lang="tr-TR" dirty="0" err="1" smtClean="0"/>
              <a:t>Library</a:t>
            </a:r>
            <a:endParaRPr lang="tr-TR" dirty="0" smtClean="0"/>
          </a:p>
          <a:p>
            <a:pPr eaLnBrk="1" fontAlgn="auto" hangingPunct="1">
              <a:spcAft>
                <a:spcPts val="0"/>
              </a:spcAft>
              <a:buFont typeface="Arial" pitchFamily="34" charset="0"/>
              <a:buChar char="•"/>
              <a:defRPr/>
            </a:pPr>
            <a:r>
              <a:rPr lang="tr-TR" b="1" dirty="0" smtClean="0"/>
              <a:t>Sosyal Bilimler ve Davranış Bilimleri - </a:t>
            </a:r>
            <a:r>
              <a:rPr lang="tr-TR" dirty="0" smtClean="0"/>
              <a:t>Popline, </a:t>
            </a:r>
            <a:r>
              <a:rPr lang="tr-TR" dirty="0" err="1" smtClean="0"/>
              <a:t>The</a:t>
            </a:r>
            <a:r>
              <a:rPr lang="tr-TR" dirty="0" smtClean="0"/>
              <a:t> </a:t>
            </a:r>
            <a:r>
              <a:rPr lang="tr-TR" dirty="0" err="1" smtClean="0"/>
              <a:t>Educator's</a:t>
            </a:r>
            <a:r>
              <a:rPr lang="tr-TR" dirty="0" smtClean="0"/>
              <a:t> </a:t>
            </a:r>
            <a:r>
              <a:rPr lang="tr-TR" dirty="0" err="1" smtClean="0"/>
              <a:t>Reference</a:t>
            </a:r>
            <a:r>
              <a:rPr lang="tr-TR" dirty="0" smtClean="0"/>
              <a:t> </a:t>
            </a:r>
            <a:r>
              <a:rPr lang="tr-TR" dirty="0" err="1" smtClean="0"/>
              <a:t>Desk</a:t>
            </a:r>
            <a:r>
              <a:rPr lang="tr-TR" dirty="0" smtClean="0"/>
              <a:t> (Ask </a:t>
            </a:r>
            <a:r>
              <a:rPr lang="tr-TR" dirty="0" err="1" smtClean="0"/>
              <a:t>Eric</a:t>
            </a:r>
            <a:r>
              <a:rPr lang="tr-TR" dirty="0" smtClean="0"/>
              <a:t>)</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Başlık"/>
          <p:cNvSpPr>
            <a:spLocks noGrp="1"/>
          </p:cNvSpPr>
          <p:nvPr>
            <p:ph type="title"/>
          </p:nvPr>
        </p:nvSpPr>
        <p:spPr/>
        <p:txBody>
          <a:bodyPr/>
          <a:lstStyle/>
          <a:p>
            <a:pPr eaLnBrk="1" hangingPunct="1"/>
            <a:r>
              <a:rPr lang="tr-TR" smtClean="0"/>
              <a:t>HIZLI TARAMA</a:t>
            </a:r>
          </a:p>
        </p:txBody>
      </p:sp>
      <p:sp>
        <p:nvSpPr>
          <p:cNvPr id="22530" name="2 İçerik Yer Tutucusu"/>
          <p:cNvSpPr>
            <a:spLocks noGrp="1"/>
          </p:cNvSpPr>
          <p:nvPr>
            <p:ph sz="half" idx="1"/>
          </p:nvPr>
        </p:nvSpPr>
        <p:spPr/>
        <p:txBody>
          <a:bodyPr/>
          <a:lstStyle/>
          <a:p>
            <a:pPr eaLnBrk="1" hangingPunct="1"/>
            <a:r>
              <a:rPr lang="tr-TR" b="1" smtClean="0"/>
              <a:t>Hızlı Arama ile başlık, özet ve anahtar kelime alanlarında tarama gerçekleştirilir.</a:t>
            </a:r>
          </a:p>
          <a:p>
            <a:pPr eaLnBrk="1" hangingPunct="1"/>
            <a:r>
              <a:rPr lang="tr-TR" b="1" smtClean="0"/>
              <a:t>Taramanın gerçekleşeceği içerik hususunda dizin ve zaman sınırlaması bu bölümlerdeki seçimler ile gerçekleştirilir.</a:t>
            </a:r>
            <a:endParaRPr lang="tr-TR" smtClean="0"/>
          </a:p>
        </p:txBody>
      </p:sp>
      <p:pic>
        <p:nvPicPr>
          <p:cNvPr id="22531" name="Picture 2"/>
          <p:cNvPicPr>
            <a:picLocks noGrp="1" noChangeAspect="1" noChangeArrowheads="1"/>
          </p:cNvPicPr>
          <p:nvPr>
            <p:ph sz="half" idx="2"/>
          </p:nvPr>
        </p:nvPicPr>
        <p:blipFill>
          <a:blip r:embed="rId2"/>
          <a:srcRect/>
          <a:stretch>
            <a:fillRect/>
          </a:stretch>
        </p:blipFill>
        <p:spPr>
          <a:xfrm>
            <a:off x="4643438" y="1125538"/>
            <a:ext cx="4500562" cy="3743325"/>
          </a:xfrm>
        </p:spPr>
      </p:pic>
      <p:pic>
        <p:nvPicPr>
          <p:cNvPr id="22532" name="Picture 3"/>
          <p:cNvPicPr>
            <a:picLocks noChangeAspect="1" noChangeArrowheads="1"/>
          </p:cNvPicPr>
          <p:nvPr/>
        </p:nvPicPr>
        <p:blipFill>
          <a:blip r:embed="rId3"/>
          <a:srcRect/>
          <a:stretch>
            <a:fillRect/>
          </a:stretch>
        </p:blipFill>
        <p:spPr bwMode="auto">
          <a:xfrm>
            <a:off x="4643438" y="4868863"/>
            <a:ext cx="4500562" cy="1754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Başlık"/>
          <p:cNvSpPr>
            <a:spLocks noGrp="1"/>
          </p:cNvSpPr>
          <p:nvPr>
            <p:ph type="title"/>
          </p:nvPr>
        </p:nvSpPr>
        <p:spPr/>
        <p:txBody>
          <a:bodyPr/>
          <a:lstStyle/>
          <a:p>
            <a:pPr eaLnBrk="1" hangingPunct="1"/>
            <a:r>
              <a:rPr lang="tr-TR" smtClean="0"/>
              <a:t>HIZLI TARAMA</a:t>
            </a:r>
          </a:p>
        </p:txBody>
      </p:sp>
      <p:sp>
        <p:nvSpPr>
          <p:cNvPr id="3" name="2 İçerik Yer Tutucusu"/>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tr-TR" dirty="0" smtClean="0"/>
              <a:t>       Hızlı tarama makalenin başlığında, özetinde, ve anahtar kelimelerinde gerçekleştirilir. </a:t>
            </a:r>
            <a:r>
              <a:rPr lang="tr-TR" dirty="0" err="1" smtClean="0"/>
              <a:t>Boolean</a:t>
            </a:r>
            <a:r>
              <a:rPr lang="tr-TR" dirty="0" smtClean="0"/>
              <a:t> işlemcileri </a:t>
            </a:r>
            <a:r>
              <a:rPr lang="sv-SE" dirty="0" smtClean="0"/>
              <a:t>kullanılarak ard arda en çok</a:t>
            </a:r>
            <a:r>
              <a:rPr lang="tr-TR" dirty="0" smtClean="0"/>
              <a:t> 50 tümcecik girişi yapılabilir. Bu Genel Tarama altında Konu taraması için geçerlidir. Web of </a:t>
            </a:r>
            <a:r>
              <a:rPr lang="tr-TR" dirty="0" err="1" smtClean="0"/>
              <a:t>Science</a:t>
            </a:r>
            <a:r>
              <a:rPr lang="tr-TR" dirty="0" smtClean="0"/>
              <a:t> aboneliğiniz kapsamında kimya veri tabanları da varsa, kimyasal yapıları taramak ve görüntülemek için gerekli uyumlu eki (</a:t>
            </a:r>
            <a:r>
              <a:rPr lang="tr-TR" dirty="0" err="1" smtClean="0"/>
              <a:t>plug</a:t>
            </a:r>
            <a:r>
              <a:rPr lang="tr-TR" dirty="0" smtClean="0"/>
              <a:t>-in’i) </a:t>
            </a:r>
            <a:r>
              <a:rPr lang="tr-TR" dirty="0" err="1" smtClean="0"/>
              <a:t>makinanıza</a:t>
            </a:r>
            <a:r>
              <a:rPr lang="tr-TR" dirty="0" smtClean="0"/>
              <a:t> indirmeniz gerekmektedir.</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Başlık"/>
          <p:cNvSpPr>
            <a:spLocks noGrp="1"/>
          </p:cNvSpPr>
          <p:nvPr>
            <p:ph type="title"/>
          </p:nvPr>
        </p:nvSpPr>
        <p:spPr/>
        <p:txBody>
          <a:bodyPr/>
          <a:lstStyle/>
          <a:p>
            <a:pPr eaLnBrk="1" hangingPunct="1"/>
            <a:r>
              <a:rPr lang="tr-TR" smtClean="0"/>
              <a:t>GENEL TARAMA</a:t>
            </a:r>
          </a:p>
        </p:txBody>
      </p:sp>
      <p:sp>
        <p:nvSpPr>
          <p:cNvPr id="3" name="2 İçerik Yer Tutucusu"/>
          <p:cNvSpPr>
            <a:spLocks noGrp="1"/>
          </p:cNvSpPr>
          <p:nvPr>
            <p:ph sz="half" idx="1"/>
          </p:nvPr>
        </p:nvSpPr>
        <p:spPr/>
        <p:txBody>
          <a:bodyPr rtlCol="0">
            <a:normAutofit fontScale="85000" lnSpcReduction="20000"/>
          </a:bodyPr>
          <a:lstStyle/>
          <a:p>
            <a:pPr eaLnBrk="1" fontAlgn="auto" hangingPunct="1">
              <a:spcAft>
                <a:spcPts val="0"/>
              </a:spcAft>
              <a:buFont typeface="Arial" pitchFamily="34" charset="0"/>
              <a:buNone/>
              <a:defRPr/>
            </a:pPr>
            <a:r>
              <a:rPr lang="tr-TR" dirty="0" smtClean="0"/>
              <a:t>          CO2 emisyonunun azaltılması konusundaki makaleleri taramak için aşağıdaki konu taramasını kullanabilirsiniz: </a:t>
            </a:r>
            <a:r>
              <a:rPr lang="en-US" b="1" dirty="0" smtClean="0"/>
              <a:t>((co2 or carbon dioxide) same</a:t>
            </a:r>
            <a:r>
              <a:rPr lang="tr-TR" b="1" dirty="0" smtClean="0"/>
              <a:t> </a:t>
            </a:r>
            <a:r>
              <a:rPr lang="tr-TR" b="1" dirty="0" err="1" smtClean="0"/>
              <a:t>emission</a:t>
            </a:r>
            <a:r>
              <a:rPr lang="tr-TR" b="1" dirty="0" smtClean="0"/>
              <a:t>*) </a:t>
            </a:r>
            <a:r>
              <a:rPr lang="tr-TR" b="1" dirty="0" err="1" smtClean="0"/>
              <a:t>and</a:t>
            </a:r>
            <a:r>
              <a:rPr lang="tr-TR" b="1" dirty="0" smtClean="0"/>
              <a:t> </a:t>
            </a:r>
            <a:r>
              <a:rPr lang="en-US" b="1" dirty="0" smtClean="0"/>
              <a:t>(</a:t>
            </a:r>
            <a:r>
              <a:rPr lang="en-US" b="1" dirty="0" err="1" smtClean="0"/>
              <a:t>reduc</a:t>
            </a:r>
            <a:r>
              <a:rPr lang="en-US" b="1" dirty="0" smtClean="0"/>
              <a:t>* or </a:t>
            </a:r>
            <a:r>
              <a:rPr lang="en-US" b="1" dirty="0" err="1" smtClean="0"/>
              <a:t>mitigat</a:t>
            </a:r>
            <a:r>
              <a:rPr lang="en-US" b="1" dirty="0" smtClean="0"/>
              <a:t>* or </a:t>
            </a:r>
            <a:r>
              <a:rPr lang="en-US" b="1" dirty="0" err="1" smtClean="0"/>
              <a:t>abat</a:t>
            </a:r>
            <a:r>
              <a:rPr lang="en-US" b="1" dirty="0" smtClean="0"/>
              <a:t>*)</a:t>
            </a:r>
            <a:r>
              <a:rPr lang="tr-TR" dirty="0" smtClean="0"/>
              <a:t>     </a:t>
            </a:r>
          </a:p>
          <a:p>
            <a:pPr eaLnBrk="1" fontAlgn="auto" hangingPunct="1">
              <a:spcAft>
                <a:spcPts val="0"/>
              </a:spcAft>
              <a:buFont typeface="Arial" pitchFamily="34" charset="0"/>
              <a:buNone/>
              <a:defRPr/>
            </a:pPr>
            <a:r>
              <a:rPr lang="tr-TR" dirty="0" smtClean="0"/>
              <a:t>         Taramanızı bir ya da daha çok </a:t>
            </a:r>
            <a:r>
              <a:rPr lang="tr-TR" dirty="0" err="1" smtClean="0"/>
              <a:t>dileve</a:t>
            </a:r>
            <a:r>
              <a:rPr lang="tr-TR" dirty="0" smtClean="0"/>
              <a:t>/veya belge türüne sınırlayabilirsiniz. Örnek: belli bir araştırma konusunda sadece inceleme makalelerinin taranması.</a:t>
            </a:r>
            <a:endParaRPr lang="tr-TR" dirty="0"/>
          </a:p>
        </p:txBody>
      </p:sp>
      <p:pic>
        <p:nvPicPr>
          <p:cNvPr id="24579" name="Picture 2"/>
          <p:cNvPicPr>
            <a:picLocks noGrp="1" noChangeAspect="1" noChangeArrowheads="1"/>
          </p:cNvPicPr>
          <p:nvPr>
            <p:ph sz="half" idx="2"/>
          </p:nvPr>
        </p:nvPicPr>
        <p:blipFill>
          <a:blip r:embed="rId2"/>
          <a:srcRect/>
          <a:stretch>
            <a:fillRect/>
          </a:stretch>
        </p:blipFill>
        <p:spPr>
          <a:xfrm>
            <a:off x="4500563" y="1125538"/>
            <a:ext cx="4464050" cy="1943100"/>
          </a:xfrm>
        </p:spPr>
      </p:pic>
      <p:pic>
        <p:nvPicPr>
          <p:cNvPr id="24580" name="Picture 3"/>
          <p:cNvPicPr>
            <a:picLocks noChangeAspect="1" noChangeArrowheads="1"/>
          </p:cNvPicPr>
          <p:nvPr/>
        </p:nvPicPr>
        <p:blipFill>
          <a:blip r:embed="rId3"/>
          <a:srcRect/>
          <a:stretch>
            <a:fillRect/>
          </a:stretch>
        </p:blipFill>
        <p:spPr bwMode="auto">
          <a:xfrm>
            <a:off x="4500563" y="3068638"/>
            <a:ext cx="4464050" cy="3290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Başlık"/>
          <p:cNvSpPr>
            <a:spLocks noGrp="1"/>
          </p:cNvSpPr>
          <p:nvPr>
            <p:ph type="title"/>
          </p:nvPr>
        </p:nvSpPr>
        <p:spPr/>
        <p:txBody>
          <a:bodyPr/>
          <a:lstStyle/>
          <a:p>
            <a:pPr eaLnBrk="1" hangingPunct="1"/>
            <a:r>
              <a:rPr lang="tr-TR" smtClean="0"/>
              <a:t>GENEL TARAMA</a:t>
            </a:r>
          </a:p>
        </p:txBody>
      </p:sp>
      <p:sp>
        <p:nvSpPr>
          <p:cNvPr id="3" name="2 İçerik Yer Tutucusu"/>
          <p:cNvSpPr>
            <a:spLocks noGrp="1"/>
          </p:cNvSpPr>
          <p:nvPr>
            <p:ph idx="1"/>
          </p:nvPr>
        </p:nvSpPr>
        <p:spPr/>
        <p:txBody>
          <a:bodyPr rtlCol="0">
            <a:normAutofit fontScale="55000" lnSpcReduction="20000"/>
          </a:bodyPr>
          <a:lstStyle/>
          <a:p>
            <a:pPr eaLnBrk="1" fontAlgn="auto" hangingPunct="1">
              <a:spcAft>
                <a:spcPts val="0"/>
              </a:spcAft>
              <a:buFont typeface="Arial" pitchFamily="34" charset="0"/>
              <a:buNone/>
              <a:defRPr/>
            </a:pPr>
            <a:r>
              <a:rPr lang="tr-TR" b="1" dirty="0" smtClean="0"/>
              <a:t>       </a:t>
            </a:r>
            <a:r>
              <a:rPr lang="tr-TR" b="1" dirty="0" err="1" smtClean="0"/>
              <a:t>Truncation</a:t>
            </a:r>
            <a:endParaRPr lang="tr-TR" b="1" dirty="0" smtClean="0"/>
          </a:p>
          <a:p>
            <a:pPr eaLnBrk="1" fontAlgn="auto" hangingPunct="1">
              <a:spcAft>
                <a:spcPts val="0"/>
              </a:spcAft>
              <a:buFont typeface="Arial" pitchFamily="34" charset="0"/>
              <a:buNone/>
              <a:defRPr/>
            </a:pPr>
            <a:r>
              <a:rPr lang="tr-TR" dirty="0" smtClean="0"/>
              <a:t>Aşağıdaki </a:t>
            </a:r>
            <a:r>
              <a:rPr lang="tr-TR" dirty="0" err="1" smtClean="0"/>
              <a:t>wildcard</a:t>
            </a:r>
            <a:r>
              <a:rPr lang="tr-TR" dirty="0" smtClean="0"/>
              <a:t> sembolleri terimlerin farklı biçimlerini bulmada kullanılır</a:t>
            </a:r>
          </a:p>
          <a:p>
            <a:pPr eaLnBrk="1" fontAlgn="auto" hangingPunct="1">
              <a:spcAft>
                <a:spcPts val="0"/>
              </a:spcAft>
              <a:buFont typeface="Arial" pitchFamily="34" charset="0"/>
              <a:buNone/>
              <a:defRPr/>
            </a:pPr>
            <a:r>
              <a:rPr lang="es-ES" dirty="0" smtClean="0"/>
              <a:t>• * - 0, 1, ya da çok</a:t>
            </a:r>
            <a:r>
              <a:rPr lang="tr-TR" dirty="0" smtClean="0"/>
              <a:t> sayıda karakter</a:t>
            </a:r>
          </a:p>
          <a:p>
            <a:pPr eaLnBrk="1" fontAlgn="auto" hangingPunct="1">
              <a:spcAft>
                <a:spcPts val="0"/>
              </a:spcAft>
              <a:buFont typeface="Arial" pitchFamily="34" charset="0"/>
              <a:buNone/>
              <a:defRPr/>
            </a:pPr>
            <a:r>
              <a:rPr lang="tr-TR" dirty="0" smtClean="0"/>
              <a:t>• ? - bir karakter</a:t>
            </a:r>
          </a:p>
          <a:p>
            <a:pPr eaLnBrk="1" fontAlgn="auto" hangingPunct="1">
              <a:spcAft>
                <a:spcPts val="0"/>
              </a:spcAft>
              <a:buFont typeface="Arial" pitchFamily="34" charset="0"/>
              <a:buNone/>
              <a:defRPr/>
            </a:pPr>
            <a:r>
              <a:rPr lang="tr-TR" dirty="0" smtClean="0"/>
              <a:t>• $ - sıfır ya da bir karakter</a:t>
            </a:r>
          </a:p>
          <a:p>
            <a:pPr eaLnBrk="1" fontAlgn="auto" hangingPunct="1">
              <a:spcAft>
                <a:spcPts val="0"/>
              </a:spcAft>
              <a:buFont typeface="Arial" pitchFamily="34" charset="0"/>
              <a:buNone/>
              <a:defRPr/>
            </a:pPr>
            <a:r>
              <a:rPr lang="tr-TR" dirty="0" smtClean="0"/>
              <a:t>       </a:t>
            </a:r>
            <a:r>
              <a:rPr lang="tr-TR" dirty="0" err="1" smtClean="0"/>
              <a:t>Boolean</a:t>
            </a:r>
            <a:r>
              <a:rPr lang="tr-TR" dirty="0" smtClean="0"/>
              <a:t> işlemcileri</a:t>
            </a:r>
          </a:p>
          <a:p>
            <a:pPr eaLnBrk="1" fontAlgn="auto" hangingPunct="1">
              <a:spcAft>
                <a:spcPts val="0"/>
              </a:spcAft>
              <a:buFont typeface="Arial" pitchFamily="34" charset="0"/>
              <a:buNone/>
              <a:defRPr/>
            </a:pPr>
            <a:r>
              <a:rPr lang="tr-TR" dirty="0" smtClean="0"/>
              <a:t>          Aşağıda verilen işlemciler tarama terimlerini ya da sonuç kümelerini birleştirmekte kullanılır ve öncelik sıralarına göre verilmişlerdir. Parantezler kullanılarak bu sıra değiştirilebilir.</a:t>
            </a:r>
          </a:p>
          <a:p>
            <a:pPr eaLnBrk="1" fontAlgn="auto" hangingPunct="1">
              <a:spcAft>
                <a:spcPts val="0"/>
              </a:spcAft>
              <a:buFont typeface="Arial" pitchFamily="34" charset="0"/>
              <a:buNone/>
              <a:defRPr/>
            </a:pPr>
            <a:r>
              <a:rPr lang="tr-TR" dirty="0" smtClean="0"/>
              <a:t>SAME</a:t>
            </a:r>
          </a:p>
          <a:p>
            <a:pPr eaLnBrk="1" fontAlgn="auto" hangingPunct="1">
              <a:spcAft>
                <a:spcPts val="0"/>
              </a:spcAft>
              <a:buFont typeface="Arial" pitchFamily="34" charset="0"/>
              <a:buNone/>
              <a:defRPr/>
            </a:pPr>
            <a:r>
              <a:rPr lang="tr-TR" dirty="0" smtClean="0"/>
              <a:t>NOT</a:t>
            </a:r>
          </a:p>
          <a:p>
            <a:pPr eaLnBrk="1" fontAlgn="auto" hangingPunct="1">
              <a:spcAft>
                <a:spcPts val="0"/>
              </a:spcAft>
              <a:buFont typeface="Arial" pitchFamily="34" charset="0"/>
              <a:buNone/>
              <a:defRPr/>
            </a:pPr>
            <a:r>
              <a:rPr lang="tr-TR" dirty="0" smtClean="0"/>
              <a:t>AND</a:t>
            </a:r>
          </a:p>
          <a:p>
            <a:pPr eaLnBrk="1" fontAlgn="auto" hangingPunct="1">
              <a:spcAft>
                <a:spcPts val="0"/>
              </a:spcAft>
              <a:buFont typeface="Arial" pitchFamily="34" charset="0"/>
              <a:buNone/>
              <a:defRPr/>
            </a:pPr>
            <a:r>
              <a:rPr lang="tr-TR" dirty="0" smtClean="0"/>
              <a:t>OR</a:t>
            </a:r>
          </a:p>
          <a:p>
            <a:pPr eaLnBrk="1" fontAlgn="auto" hangingPunct="1">
              <a:spcAft>
                <a:spcPts val="0"/>
              </a:spcAft>
              <a:buFont typeface="Arial" pitchFamily="34" charset="0"/>
              <a:buNone/>
              <a:defRPr/>
            </a:pPr>
            <a:r>
              <a:rPr lang="tr-TR" dirty="0" smtClean="0"/>
              <a:t>SAME işlemcisi aynı tümce </a:t>
            </a:r>
            <a:r>
              <a:rPr lang="es-ES" dirty="0" smtClean="0"/>
              <a:t>ya da terim tümceciğinde yer</a:t>
            </a:r>
            <a:r>
              <a:rPr lang="tr-TR" dirty="0" smtClean="0"/>
              <a:t> alan terimleri bulur. </a:t>
            </a:r>
            <a:r>
              <a:rPr lang="tr-TR" dirty="0" err="1" smtClean="0"/>
              <a:t>Arayüz</a:t>
            </a:r>
            <a:r>
              <a:rPr lang="tr-TR" dirty="0" smtClean="0"/>
              <a:t> Büyük Küçük Harfe Duyarlı değildir. Terimleri büyük, küçük ya da karışık harflerle yazabilirisiniz</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Başlık"/>
          <p:cNvSpPr>
            <a:spLocks noGrp="1"/>
          </p:cNvSpPr>
          <p:nvPr>
            <p:ph type="title"/>
          </p:nvPr>
        </p:nvSpPr>
        <p:spPr/>
        <p:txBody>
          <a:bodyPr/>
          <a:lstStyle/>
          <a:p>
            <a:pPr eaLnBrk="1" hangingPunct="1"/>
            <a:r>
              <a:rPr lang="tr-TR" smtClean="0"/>
              <a:t>GENEL TARAMA</a:t>
            </a:r>
          </a:p>
        </p:txBody>
      </p:sp>
      <p:sp>
        <p:nvSpPr>
          <p:cNvPr id="3" name="2 İçerik Yer Tutucusu"/>
          <p:cNvSpPr>
            <a:spLocks noGrp="1"/>
          </p:cNvSpPr>
          <p:nvPr>
            <p:ph idx="1"/>
          </p:nvPr>
        </p:nvSpPr>
        <p:spPr/>
        <p:txBody>
          <a:bodyPr rtlCol="0">
            <a:normAutofit fontScale="55000" lnSpcReduction="20000"/>
          </a:bodyPr>
          <a:lstStyle/>
          <a:p>
            <a:pPr eaLnBrk="1" fontAlgn="auto" hangingPunct="1">
              <a:spcAft>
                <a:spcPts val="0"/>
              </a:spcAft>
              <a:buFont typeface="Arial" pitchFamily="34" charset="0"/>
              <a:buNone/>
              <a:defRPr/>
            </a:pPr>
            <a:r>
              <a:rPr lang="tr-TR" dirty="0" smtClean="0"/>
              <a:t>          Yazar – Web of </a:t>
            </a:r>
            <a:r>
              <a:rPr lang="tr-TR" dirty="0" err="1" smtClean="0"/>
              <a:t>Science’da</a:t>
            </a:r>
            <a:r>
              <a:rPr lang="tr-TR" dirty="0" smtClean="0"/>
              <a:t> tüm yazar isimleri taranabilir. Soyadını yazdıktan sonra boşluk bırakınız ve ilk 5 harfini yazınız. Örnek: G.A.T. </a:t>
            </a:r>
            <a:r>
              <a:rPr lang="tr-TR" dirty="0" err="1" smtClean="0"/>
              <a:t>McVean</a:t>
            </a:r>
            <a:r>
              <a:rPr lang="tr-TR" dirty="0" smtClean="0"/>
              <a:t> </a:t>
            </a:r>
            <a:r>
              <a:rPr lang="en-US" dirty="0" err="1" smtClean="0"/>
              <a:t>Giriş</a:t>
            </a:r>
            <a:r>
              <a:rPr lang="en-US" dirty="0" smtClean="0"/>
              <a:t>: </a:t>
            </a:r>
            <a:r>
              <a:rPr lang="en-US" b="1" dirty="0" err="1" smtClean="0"/>
              <a:t>mcvean</a:t>
            </a:r>
            <a:r>
              <a:rPr lang="en-US" b="1" dirty="0" smtClean="0"/>
              <a:t> gat (or </a:t>
            </a:r>
            <a:r>
              <a:rPr lang="en-US" b="1" dirty="0" err="1" smtClean="0"/>
              <a:t>mcvean</a:t>
            </a:r>
            <a:r>
              <a:rPr lang="en-US" b="1" dirty="0" smtClean="0"/>
              <a:t> g*</a:t>
            </a:r>
            <a:endParaRPr lang="tr-TR" b="1" dirty="0" smtClean="0"/>
          </a:p>
          <a:p>
            <a:pPr eaLnBrk="1" fontAlgn="auto" hangingPunct="1">
              <a:spcAft>
                <a:spcPts val="0"/>
              </a:spcAft>
              <a:buFont typeface="Arial" pitchFamily="34" charset="0"/>
              <a:buNone/>
              <a:defRPr/>
            </a:pPr>
            <a:r>
              <a:rPr lang="tr-TR" b="1" dirty="0" smtClean="0"/>
              <a:t>                </a:t>
            </a:r>
            <a:r>
              <a:rPr lang="tr-TR" dirty="0" smtClean="0"/>
              <a:t>Bileşik isim olması durumunda hem birleşik hem de ayrı yazılmış şekillerini için tarama yapınız. Örnek: M. </a:t>
            </a:r>
            <a:r>
              <a:rPr lang="tr-TR" dirty="0" err="1" smtClean="0"/>
              <a:t>D’Angelo</a:t>
            </a:r>
            <a:r>
              <a:rPr lang="tr-TR" dirty="0" smtClean="0"/>
              <a:t> </a:t>
            </a:r>
            <a:r>
              <a:rPr lang="en-US" dirty="0" err="1" smtClean="0"/>
              <a:t>Giriş</a:t>
            </a:r>
            <a:r>
              <a:rPr lang="en-US" dirty="0" smtClean="0"/>
              <a:t>: </a:t>
            </a:r>
            <a:r>
              <a:rPr lang="en-US" b="1" dirty="0" err="1" smtClean="0"/>
              <a:t>dangelo</a:t>
            </a:r>
            <a:r>
              <a:rPr lang="en-US" b="1" dirty="0" smtClean="0"/>
              <a:t> m* or d </a:t>
            </a:r>
            <a:r>
              <a:rPr lang="en-US" b="1" dirty="0" err="1" smtClean="0"/>
              <a:t>angelo</a:t>
            </a:r>
            <a:r>
              <a:rPr lang="en-US" b="1" dirty="0" smtClean="0"/>
              <a:t> m*</a:t>
            </a:r>
          </a:p>
          <a:p>
            <a:pPr eaLnBrk="1" fontAlgn="auto" hangingPunct="1">
              <a:spcAft>
                <a:spcPts val="0"/>
              </a:spcAft>
              <a:buFont typeface="Arial" pitchFamily="34" charset="0"/>
              <a:buNone/>
              <a:defRPr/>
            </a:pPr>
            <a:r>
              <a:rPr lang="tr-TR" dirty="0" smtClean="0"/>
              <a:t>            Yazar Grubu – Yazar Grup adının farklı biçimleri için tarama yapınız. Örneğin grubun hem tam adını, hem de varsa kısaltmasını yazınız. Grup adlarının tespitinde Yardım alanından faydalanabilirsiniz </a:t>
            </a:r>
            <a:r>
              <a:rPr lang="en-US" dirty="0" err="1" smtClean="0"/>
              <a:t>Örnek</a:t>
            </a:r>
            <a:r>
              <a:rPr lang="en-US" dirty="0" smtClean="0"/>
              <a:t>: The Women and Infants Transmission Study</a:t>
            </a:r>
            <a:r>
              <a:rPr lang="tr-TR" dirty="0" smtClean="0"/>
              <a:t> </a:t>
            </a:r>
            <a:r>
              <a:rPr lang="en-US" dirty="0" err="1" smtClean="0"/>
              <a:t>Giriş</a:t>
            </a:r>
            <a:r>
              <a:rPr lang="en-US" dirty="0" smtClean="0"/>
              <a:t>: women infants transmission stud* or wits*</a:t>
            </a:r>
          </a:p>
          <a:p>
            <a:pPr eaLnBrk="1" fontAlgn="auto" hangingPunct="1">
              <a:spcAft>
                <a:spcPts val="0"/>
              </a:spcAft>
              <a:buFont typeface="Arial" pitchFamily="34" charset="0"/>
              <a:buNone/>
              <a:defRPr/>
            </a:pPr>
            <a:r>
              <a:rPr lang="tr-TR" dirty="0" smtClean="0"/>
              <a:t>              Kaynak başlığı – Bu alan tümcecik olarak indekslenmiştir. Doğru sonuçlara ulaşabilmek için kaynak başlık listesinden yararlanabilirsiniz. Listeden ilgili başlığı kopyalayıp bütün olarak kullanabilir ya da ilk bir kaç kelimesinden sonra sağdan </a:t>
            </a:r>
            <a:r>
              <a:rPr lang="tr-TR" b="1" dirty="0" err="1" smtClean="0"/>
              <a:t>truncation</a:t>
            </a:r>
            <a:r>
              <a:rPr lang="tr-TR" b="1" dirty="0" smtClean="0"/>
              <a:t> uygulayabilirsiniz. </a:t>
            </a:r>
            <a:r>
              <a:rPr lang="en-US" dirty="0" err="1" smtClean="0"/>
              <a:t>Örnek</a:t>
            </a:r>
            <a:r>
              <a:rPr lang="en-US" dirty="0" smtClean="0"/>
              <a:t>: Example: Journal of Nursing Education</a:t>
            </a:r>
            <a:r>
              <a:rPr lang="tr-TR" dirty="0" smtClean="0"/>
              <a:t> </a:t>
            </a:r>
            <a:r>
              <a:rPr lang="en-US" dirty="0" err="1" smtClean="0"/>
              <a:t>Giriş</a:t>
            </a:r>
            <a:r>
              <a:rPr lang="en-US" dirty="0" smtClean="0"/>
              <a:t>: journal of nursing </a:t>
            </a:r>
            <a:r>
              <a:rPr lang="en-US" dirty="0" err="1" smtClean="0"/>
              <a:t>ed</a:t>
            </a:r>
            <a:r>
              <a:rPr lang="en-US" dirty="0" smtClean="0"/>
              <a:t>*</a:t>
            </a:r>
          </a:p>
          <a:p>
            <a:pPr eaLnBrk="1" fontAlgn="auto" hangingPunct="1">
              <a:spcAft>
                <a:spcPts val="0"/>
              </a:spcAft>
              <a:buFont typeface="Arial" pitchFamily="34" charset="0"/>
              <a:buNone/>
              <a:defRPr/>
            </a:pPr>
            <a:r>
              <a:rPr lang="tr-TR" dirty="0" smtClean="0"/>
              <a:t>             Adres – Tüm yazarların adresleri Web of </a:t>
            </a:r>
            <a:r>
              <a:rPr lang="tr-TR" dirty="0" err="1" smtClean="0"/>
              <a:t>Science’da</a:t>
            </a:r>
            <a:r>
              <a:rPr lang="tr-TR" dirty="0" smtClean="0"/>
              <a:t> yer alırken </a:t>
            </a:r>
            <a:r>
              <a:rPr lang="tr-TR" dirty="0" err="1" smtClean="0"/>
              <a:t>reprint</a:t>
            </a:r>
            <a:r>
              <a:rPr lang="tr-TR" dirty="0" smtClean="0"/>
              <a:t> yazarın adresi her zaman ilk sırada yer alır. Taramanızı kısaltmalar listesinden faydalanarak destekleyebilirsiniz. SAME işlemcisi kullanılarak bir üniversitedeki belli bir departmandaki araştırmacıların yazdığı makaleleri bulabilirsiniz. </a:t>
            </a:r>
            <a:r>
              <a:rPr lang="en-US" dirty="0" err="1" smtClean="0"/>
              <a:t>Örnek</a:t>
            </a:r>
            <a:r>
              <a:rPr lang="en-US" dirty="0" smtClean="0"/>
              <a:t>: University of British Columbia, Department of Botany</a:t>
            </a:r>
            <a:r>
              <a:rPr lang="tr-TR" dirty="0" smtClean="0"/>
              <a:t> </a:t>
            </a:r>
            <a:r>
              <a:rPr lang="en-US" dirty="0" err="1" smtClean="0"/>
              <a:t>Giriş</a:t>
            </a:r>
            <a:r>
              <a:rPr lang="en-US" dirty="0" smtClean="0"/>
              <a:t>: </a:t>
            </a:r>
            <a:r>
              <a:rPr lang="en-US" dirty="0" err="1" smtClean="0"/>
              <a:t>univ</a:t>
            </a:r>
            <a:r>
              <a:rPr lang="en-US" dirty="0" smtClean="0"/>
              <a:t> </a:t>
            </a:r>
            <a:r>
              <a:rPr lang="en-US" dirty="0" err="1" smtClean="0"/>
              <a:t>british</a:t>
            </a:r>
            <a:r>
              <a:rPr lang="en-US" dirty="0" smtClean="0"/>
              <a:t> </a:t>
            </a:r>
            <a:r>
              <a:rPr lang="en-US" dirty="0" err="1" smtClean="0"/>
              <a:t>columbia</a:t>
            </a:r>
            <a:r>
              <a:rPr lang="en-US" dirty="0" smtClean="0"/>
              <a:t> same </a:t>
            </a:r>
            <a:r>
              <a:rPr lang="en-US" dirty="0" err="1" smtClean="0"/>
              <a:t>bot</a:t>
            </a: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Başlık"/>
          <p:cNvSpPr>
            <a:spLocks noGrp="1"/>
          </p:cNvSpPr>
          <p:nvPr>
            <p:ph type="title"/>
          </p:nvPr>
        </p:nvSpPr>
        <p:spPr/>
        <p:txBody>
          <a:bodyPr/>
          <a:lstStyle/>
          <a:p>
            <a:pPr eaLnBrk="1" hangingPunct="1"/>
            <a:r>
              <a:rPr lang="tr-TR" smtClean="0"/>
              <a:t>ARAMA SONUÇLARI</a:t>
            </a:r>
          </a:p>
        </p:txBody>
      </p:sp>
      <p:sp>
        <p:nvSpPr>
          <p:cNvPr id="3" name="2 İçerik Yer Tutucusu"/>
          <p:cNvSpPr>
            <a:spLocks noGrp="1"/>
          </p:cNvSpPr>
          <p:nvPr>
            <p:ph idx="1"/>
          </p:nvPr>
        </p:nvSpPr>
        <p:spPr>
          <a:xfrm>
            <a:off x="179388" y="1196975"/>
            <a:ext cx="8713787" cy="5472113"/>
          </a:xfrm>
        </p:spPr>
        <p:txBody>
          <a:bodyPr rtlCol="0">
            <a:normAutofit fontScale="77500" lnSpcReduction="20000"/>
          </a:bodyPr>
          <a:lstStyle/>
          <a:p>
            <a:pPr eaLnBrk="1" fontAlgn="auto" hangingPunct="1">
              <a:spcAft>
                <a:spcPts val="0"/>
              </a:spcAft>
              <a:buFont typeface="Arial" pitchFamily="34" charset="0"/>
              <a:buChar char="•"/>
              <a:defRPr/>
            </a:pPr>
            <a:r>
              <a:rPr lang="tr-TR" dirty="0" smtClean="0"/>
              <a:t>Tarama özet sayfasından tarama sonuçlarınız içerisinde Konuya göre (Başlık, Özet, Anahtar kelime) yeni bir tarama yaparak sonuçlarınızı ikinci bir sınırlamaya tabii tutabilirsiniz. Sonuç </a:t>
            </a:r>
            <a:r>
              <a:rPr lang="tr-TR" dirty="0" err="1" smtClean="0"/>
              <a:t>kümalerini</a:t>
            </a:r>
            <a:r>
              <a:rPr lang="tr-TR" dirty="0" smtClean="0"/>
              <a:t> birleştirmeye gerek bırakmayan bu yol yeni bir özet ekranı oluşturacaktır.</a:t>
            </a:r>
          </a:p>
          <a:p>
            <a:pPr eaLnBrk="1" fontAlgn="auto" hangingPunct="1">
              <a:spcAft>
                <a:spcPts val="0"/>
              </a:spcAft>
              <a:buFont typeface="Arial" pitchFamily="34" charset="0"/>
              <a:buChar char="•"/>
              <a:defRPr/>
            </a:pPr>
            <a:r>
              <a:rPr lang="tr-TR" dirty="0" smtClean="0"/>
              <a:t>Toplam sonuç sayısı sayfa başında verilir. Sonuçlar sayfa başına 10’ar kayıt düşecek şekilde</a:t>
            </a:r>
          </a:p>
          <a:p>
            <a:pPr eaLnBrk="1" fontAlgn="auto" hangingPunct="1">
              <a:spcAft>
                <a:spcPts val="0"/>
              </a:spcAft>
              <a:buFont typeface="Arial" pitchFamily="34" charset="0"/>
              <a:buChar char="•"/>
              <a:defRPr/>
            </a:pPr>
            <a:r>
              <a:rPr lang="tr-TR" dirty="0" smtClean="0"/>
              <a:t> Makalenin aldığı atıf sayısı gösterilir.</a:t>
            </a:r>
          </a:p>
          <a:p>
            <a:pPr eaLnBrk="1" fontAlgn="auto" hangingPunct="1">
              <a:spcAft>
                <a:spcPts val="0"/>
              </a:spcAft>
              <a:buFont typeface="Arial" pitchFamily="34" charset="0"/>
              <a:buChar char="•"/>
              <a:defRPr/>
            </a:pPr>
            <a:r>
              <a:rPr lang="tr-TR" dirty="0" smtClean="0"/>
              <a:t>Eğer kurumunuzun makalenin yayınlandığı dergiye elektronik aboneliği varsa özet sayfasındaki </a:t>
            </a:r>
            <a:r>
              <a:rPr lang="nn-NO" dirty="0" smtClean="0"/>
              <a:t>ilgili kayıttan direkt olarak tam</a:t>
            </a:r>
            <a:r>
              <a:rPr lang="tr-TR" dirty="0" smtClean="0"/>
              <a:t> metne geçilebilir .</a:t>
            </a:r>
          </a:p>
          <a:p>
            <a:pPr eaLnBrk="1" fontAlgn="auto" hangingPunct="1">
              <a:spcAft>
                <a:spcPts val="0"/>
              </a:spcAft>
              <a:buFont typeface="Arial" pitchFamily="34" charset="0"/>
              <a:buChar char="•"/>
              <a:defRPr/>
            </a:pPr>
            <a:r>
              <a:rPr lang="tr-TR" dirty="0" smtClean="0"/>
              <a:t>Tarama sonuçlarınızın sıralanışını değiştirebilirsiniz. “</a:t>
            </a:r>
            <a:r>
              <a:rPr lang="tr-TR" dirty="0" err="1" smtClean="0"/>
              <a:t>Latest</a:t>
            </a:r>
            <a:r>
              <a:rPr lang="tr-TR" dirty="0" smtClean="0"/>
              <a:t> </a:t>
            </a:r>
            <a:r>
              <a:rPr lang="tr-TR" dirty="0" err="1" smtClean="0"/>
              <a:t>Date</a:t>
            </a:r>
            <a:r>
              <a:rPr lang="tr-TR" dirty="0" smtClean="0"/>
              <a:t>” ve ya “</a:t>
            </a:r>
            <a:r>
              <a:rPr lang="tr-TR" dirty="0" err="1" smtClean="0"/>
              <a:t>Relevance</a:t>
            </a:r>
            <a:r>
              <a:rPr lang="tr-TR" dirty="0" smtClean="0"/>
              <a:t>” için 500’e, “</a:t>
            </a:r>
            <a:r>
              <a:rPr lang="tr-TR" dirty="0" err="1" smtClean="0"/>
              <a:t>Times</a:t>
            </a:r>
            <a:r>
              <a:rPr lang="tr-TR" dirty="0" smtClean="0"/>
              <a:t> </a:t>
            </a:r>
            <a:r>
              <a:rPr lang="tr-TR" dirty="0" err="1" smtClean="0"/>
              <a:t>Cited</a:t>
            </a:r>
            <a:r>
              <a:rPr lang="tr-TR" dirty="0" smtClean="0"/>
              <a:t>”, “</a:t>
            </a:r>
            <a:r>
              <a:rPr lang="tr-TR" dirty="0" err="1" smtClean="0"/>
              <a:t>First</a:t>
            </a:r>
            <a:r>
              <a:rPr lang="tr-TR" dirty="0" smtClean="0"/>
              <a:t> </a:t>
            </a:r>
            <a:r>
              <a:rPr lang="tr-TR" dirty="0" err="1" smtClean="0"/>
              <a:t>Author</a:t>
            </a:r>
            <a:r>
              <a:rPr lang="tr-TR" dirty="0" smtClean="0"/>
              <a:t>”, ya da “</a:t>
            </a:r>
            <a:r>
              <a:rPr lang="tr-TR" dirty="0" err="1" smtClean="0"/>
              <a:t>Source</a:t>
            </a:r>
            <a:r>
              <a:rPr lang="tr-TR" dirty="0" smtClean="0"/>
              <a:t> </a:t>
            </a:r>
            <a:r>
              <a:rPr lang="tr-TR" dirty="0" err="1" smtClean="0"/>
              <a:t>Title</a:t>
            </a:r>
            <a:r>
              <a:rPr lang="tr-TR" dirty="0" smtClean="0"/>
              <a:t>” için 300’e kadar kayıt sıralanabilir..</a:t>
            </a:r>
          </a:p>
          <a:p>
            <a:pPr eaLnBrk="1" fontAlgn="auto" hangingPunct="1">
              <a:spcAft>
                <a:spcPts val="0"/>
              </a:spcAft>
              <a:buFont typeface="Arial" pitchFamily="34" charset="0"/>
              <a:buChar char="•"/>
              <a:defRPr/>
            </a:pPr>
            <a:r>
              <a:rPr lang="tr-TR" dirty="0" smtClean="0"/>
              <a:t>Tarama sonuçlarınızı analiz etmek için Sonuçlar Özet sayfasında “</a:t>
            </a:r>
            <a:r>
              <a:rPr lang="tr-TR" dirty="0" err="1" smtClean="0"/>
              <a:t>Analyze</a:t>
            </a:r>
            <a:r>
              <a:rPr lang="tr-TR" dirty="0" smtClean="0"/>
              <a:t>” düğmesine basınız.</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p:cNvPicPr>
            <a:picLocks noChangeAspect="1" noChangeArrowheads="1"/>
          </p:cNvPicPr>
          <p:nvPr/>
        </p:nvPicPr>
        <p:blipFill>
          <a:blip r:embed="rId3"/>
          <a:srcRect/>
          <a:stretch>
            <a:fillRect/>
          </a:stretch>
        </p:blipFill>
        <p:spPr bwMode="auto">
          <a:xfrm>
            <a:off x="0" y="404813"/>
            <a:ext cx="9144000" cy="2663825"/>
          </a:xfrm>
          <a:prstGeom prst="rect">
            <a:avLst/>
          </a:prstGeom>
          <a:noFill/>
          <a:ln w="9525">
            <a:noFill/>
            <a:miter lim="800000"/>
            <a:headEnd/>
            <a:tailEnd/>
          </a:ln>
        </p:spPr>
      </p:pic>
      <p:pic>
        <p:nvPicPr>
          <p:cNvPr id="29698" name="Picture 5"/>
          <p:cNvPicPr>
            <a:picLocks noChangeAspect="1" noChangeArrowheads="1"/>
          </p:cNvPicPr>
          <p:nvPr/>
        </p:nvPicPr>
        <p:blipFill>
          <a:blip r:embed="rId4"/>
          <a:srcRect/>
          <a:stretch>
            <a:fillRect/>
          </a:stretch>
        </p:blipFill>
        <p:spPr bwMode="auto">
          <a:xfrm>
            <a:off x="0" y="3068638"/>
            <a:ext cx="9144000" cy="364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Başlık"/>
          <p:cNvSpPr>
            <a:spLocks noGrp="1"/>
          </p:cNvSpPr>
          <p:nvPr>
            <p:ph type="title"/>
          </p:nvPr>
        </p:nvSpPr>
        <p:spPr/>
        <p:txBody>
          <a:bodyPr/>
          <a:lstStyle/>
          <a:p>
            <a:pPr eaLnBrk="1" hangingPunct="1"/>
            <a:r>
              <a:rPr lang="tr-TR" smtClean="0"/>
              <a:t>ANALİZ SONUÇLARI</a:t>
            </a:r>
          </a:p>
        </p:txBody>
      </p:sp>
      <p:sp>
        <p:nvSpPr>
          <p:cNvPr id="31746" name="3 İçerik Yer Tutucusu"/>
          <p:cNvSpPr>
            <a:spLocks noGrp="1"/>
          </p:cNvSpPr>
          <p:nvPr>
            <p:ph sz="half" idx="2"/>
          </p:nvPr>
        </p:nvSpPr>
        <p:spPr/>
        <p:txBody>
          <a:bodyPr/>
          <a:lstStyle/>
          <a:p>
            <a:pPr eaLnBrk="1" hangingPunct="1">
              <a:buFont typeface="Arial" charset="0"/>
              <a:buNone/>
            </a:pPr>
            <a:r>
              <a:rPr lang="tr-TR" smtClean="0"/>
              <a:t>      “Author, Source Title, Country/Territory, Subject Category, Publication Year, Language, ve Institute Name” kategorilerinde 2000’e kadar kaydı sıralatabilirsiniz</a:t>
            </a:r>
          </a:p>
        </p:txBody>
      </p:sp>
      <p:pic>
        <p:nvPicPr>
          <p:cNvPr id="31747" name="Picture 2"/>
          <p:cNvPicPr>
            <a:picLocks noGrp="1" noChangeAspect="1" noChangeArrowheads="1"/>
          </p:cNvPicPr>
          <p:nvPr>
            <p:ph sz="half" idx="1"/>
          </p:nvPr>
        </p:nvPicPr>
        <p:blipFill>
          <a:blip r:embed="rId2"/>
          <a:srcRect/>
          <a:stretch>
            <a:fillRect/>
          </a:stretch>
        </p:blipFill>
        <p:spPr>
          <a:xfrm>
            <a:off x="250825" y="1484313"/>
            <a:ext cx="4752975" cy="403225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Başlık"/>
          <p:cNvSpPr>
            <a:spLocks noGrp="1"/>
          </p:cNvSpPr>
          <p:nvPr>
            <p:ph type="title"/>
          </p:nvPr>
        </p:nvSpPr>
        <p:spPr/>
        <p:txBody>
          <a:bodyPr/>
          <a:lstStyle/>
          <a:p>
            <a:pPr eaLnBrk="1" hangingPunct="1"/>
            <a:r>
              <a:rPr lang="tr-TR" smtClean="0"/>
              <a:t>ANALİZ SONUÇLARI</a:t>
            </a:r>
          </a:p>
        </p:txBody>
      </p:sp>
      <p:sp>
        <p:nvSpPr>
          <p:cNvPr id="32770" name="3 İçerik Yer Tutucusu"/>
          <p:cNvSpPr>
            <a:spLocks noGrp="1"/>
          </p:cNvSpPr>
          <p:nvPr>
            <p:ph sz="half" idx="2"/>
          </p:nvPr>
        </p:nvSpPr>
        <p:spPr/>
        <p:txBody>
          <a:bodyPr/>
          <a:lstStyle/>
          <a:p>
            <a:pPr eaLnBrk="1" hangingPunct="1"/>
            <a:r>
              <a:rPr lang="tr-TR" smtClean="0"/>
              <a:t>Görmek istediğiniz sonuç kümelerini işaretleyiniz ve “View Records” düğmesine basınız.</a:t>
            </a:r>
          </a:p>
        </p:txBody>
      </p:sp>
      <p:pic>
        <p:nvPicPr>
          <p:cNvPr id="32771" name="Picture 2"/>
          <p:cNvPicPr>
            <a:picLocks noGrp="1" noChangeAspect="1" noChangeArrowheads="1"/>
          </p:cNvPicPr>
          <p:nvPr>
            <p:ph sz="half" idx="1"/>
          </p:nvPr>
        </p:nvPicPr>
        <p:blipFill>
          <a:blip r:embed="rId2"/>
          <a:srcRect/>
          <a:stretch>
            <a:fillRect/>
          </a:stretch>
        </p:blipFill>
        <p:spPr>
          <a:xfrm>
            <a:off x="395288" y="4724400"/>
            <a:ext cx="4105275" cy="1357313"/>
          </a:xfrm>
        </p:spPr>
      </p:pic>
      <p:pic>
        <p:nvPicPr>
          <p:cNvPr id="32772" name="Picture 3"/>
          <p:cNvPicPr>
            <a:picLocks noChangeAspect="1" noChangeArrowheads="1"/>
          </p:cNvPicPr>
          <p:nvPr/>
        </p:nvPicPr>
        <p:blipFill>
          <a:blip r:embed="rId3"/>
          <a:srcRect/>
          <a:stretch>
            <a:fillRect/>
          </a:stretch>
        </p:blipFill>
        <p:spPr bwMode="auto">
          <a:xfrm>
            <a:off x="395288" y="1773238"/>
            <a:ext cx="4032250" cy="295116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BİR WEB OF SCİENCE KAYDININ PARCALARI</a:t>
            </a:r>
            <a:endParaRPr lang="tr-TR" dirty="0"/>
          </a:p>
        </p:txBody>
      </p:sp>
      <p:sp>
        <p:nvSpPr>
          <p:cNvPr id="3" name="2 İçerik Yer Tutucusu"/>
          <p:cNvSpPr>
            <a:spLocks noGrp="1"/>
          </p:cNvSpPr>
          <p:nvPr>
            <p:ph idx="1"/>
          </p:nvPr>
        </p:nvSpPr>
        <p:spPr>
          <a:xfrm>
            <a:off x="179388" y="1600200"/>
            <a:ext cx="8785225" cy="5068888"/>
          </a:xfrm>
        </p:spPr>
        <p:txBody>
          <a:bodyPr rtlCol="0">
            <a:normAutofit fontScale="62500" lnSpcReduction="20000"/>
          </a:bodyPr>
          <a:lstStyle/>
          <a:p>
            <a:pPr eaLnBrk="1" fontAlgn="auto" hangingPunct="1">
              <a:spcAft>
                <a:spcPts val="0"/>
              </a:spcAft>
              <a:buFont typeface="Arial" pitchFamily="34" charset="0"/>
              <a:buNone/>
              <a:defRPr/>
            </a:pPr>
            <a:r>
              <a:rPr lang="tr-TR" dirty="0" smtClean="0"/>
              <a:t>• Yazar adları </a:t>
            </a:r>
            <a:r>
              <a:rPr lang="tr-TR" dirty="0" err="1" smtClean="0"/>
              <a:t>soyad</a:t>
            </a:r>
            <a:r>
              <a:rPr lang="tr-TR" dirty="0" smtClean="0"/>
              <a:t> ve en çok ilk beşe ilk harften oluşur. Tüm yazar adları tutulmakta olup taranabilmektedir de.</a:t>
            </a:r>
          </a:p>
          <a:p>
            <a:pPr eaLnBrk="1" fontAlgn="auto" hangingPunct="1">
              <a:spcAft>
                <a:spcPts val="0"/>
              </a:spcAft>
              <a:buFont typeface="Arial" pitchFamily="34" charset="0"/>
              <a:buNone/>
              <a:defRPr/>
            </a:pPr>
            <a:r>
              <a:rPr lang="tr-TR" dirty="0" smtClean="0"/>
              <a:t>• Tüm Adres bilgileri de tutulmaktadır. </a:t>
            </a:r>
            <a:r>
              <a:rPr lang="tr-TR" dirty="0" err="1" smtClean="0"/>
              <a:t>Reprint</a:t>
            </a:r>
            <a:r>
              <a:rPr lang="tr-TR" dirty="0" smtClean="0"/>
              <a:t> yazarın adresi ilk sırada yer alır. Araştırma adresi takibinde sıralanır. Diğer yazarlar belli araştırma kurum adresi ile kayıt içinde eşlenmezler.</a:t>
            </a:r>
          </a:p>
          <a:p>
            <a:pPr eaLnBrk="1" fontAlgn="auto" hangingPunct="1">
              <a:spcAft>
                <a:spcPts val="0"/>
              </a:spcAft>
              <a:buFont typeface="Arial" pitchFamily="34" charset="0"/>
              <a:buNone/>
              <a:defRPr/>
            </a:pPr>
            <a:r>
              <a:rPr lang="tr-TR" dirty="0" smtClean="0"/>
              <a:t>• Özet İngilizce olmak ve yazar tarafında sağlanmak kaydı ile tutulur.</a:t>
            </a:r>
          </a:p>
          <a:p>
            <a:pPr eaLnBrk="1" fontAlgn="auto" hangingPunct="1">
              <a:spcAft>
                <a:spcPts val="0"/>
              </a:spcAft>
              <a:buFont typeface="Arial" pitchFamily="34" charset="0"/>
              <a:buNone/>
              <a:defRPr/>
            </a:pPr>
            <a:r>
              <a:rPr lang="tr-TR" dirty="0" smtClean="0"/>
              <a:t>• Artı Anahtar Kelimeler atıfların başlıklarında türetilir.</a:t>
            </a:r>
          </a:p>
          <a:p>
            <a:pPr eaLnBrk="1" fontAlgn="auto" hangingPunct="1">
              <a:spcAft>
                <a:spcPts val="0"/>
              </a:spcAft>
              <a:buFont typeface="Arial" pitchFamily="34" charset="0"/>
              <a:buNone/>
              <a:defRPr/>
            </a:pPr>
            <a:r>
              <a:rPr lang="tr-TR" dirty="0" smtClean="0"/>
              <a:t>• Yazar Anahtar Kelimeleri yazarın sağladığı kelimelerdir</a:t>
            </a:r>
          </a:p>
          <a:p>
            <a:pPr eaLnBrk="1" fontAlgn="auto" hangingPunct="1">
              <a:spcAft>
                <a:spcPts val="0"/>
              </a:spcAft>
              <a:buFont typeface="Arial" pitchFamily="34" charset="0"/>
              <a:buNone/>
              <a:defRPr/>
            </a:pPr>
            <a:r>
              <a:rPr lang="tr-TR" dirty="0" smtClean="0"/>
              <a:t>• Yazar e-posta adresi eğer </a:t>
            </a:r>
            <a:r>
              <a:rPr lang="tr-TR" dirty="0" err="1" smtClean="0"/>
              <a:t>reprint</a:t>
            </a:r>
            <a:r>
              <a:rPr lang="tr-TR" dirty="0" smtClean="0"/>
              <a:t> yazarı e-postasını makale içinde vermişse kayıtta yer alır</a:t>
            </a:r>
          </a:p>
          <a:p>
            <a:pPr eaLnBrk="1" fontAlgn="auto" hangingPunct="1">
              <a:spcAft>
                <a:spcPts val="0"/>
              </a:spcAft>
              <a:buFont typeface="Arial" pitchFamily="34" charset="0"/>
              <a:buNone/>
              <a:defRPr/>
            </a:pPr>
            <a:r>
              <a:rPr lang="tr-TR" dirty="0" smtClean="0"/>
              <a:t>• Konu kategorileri makalenin değil derginin konusunu verir. </a:t>
            </a:r>
            <a:r>
              <a:rPr lang="tr-TR" dirty="0" err="1" smtClean="0"/>
              <a:t>Journal</a:t>
            </a:r>
            <a:r>
              <a:rPr lang="tr-TR" dirty="0" smtClean="0"/>
              <a:t> </a:t>
            </a:r>
            <a:r>
              <a:rPr lang="tr-TR" dirty="0" err="1" smtClean="0"/>
              <a:t>Citation</a:t>
            </a:r>
            <a:r>
              <a:rPr lang="tr-TR" dirty="0" smtClean="0"/>
              <a:t> içinde verilen konu kategorisi ile aynıdır</a:t>
            </a:r>
          </a:p>
          <a:p>
            <a:pPr eaLnBrk="1" fontAlgn="auto" hangingPunct="1">
              <a:spcAft>
                <a:spcPts val="0"/>
              </a:spcAft>
              <a:buFont typeface="Arial" pitchFamily="34" charset="0"/>
              <a:buNone/>
              <a:defRPr/>
            </a:pPr>
            <a:r>
              <a:rPr lang="tr-TR" dirty="0" smtClean="0"/>
              <a:t>• Atıf kayıtları yayınladıkları makalenin bibliyografyasında yer alan makaleleri içerir. Bu dokümanlar yazarın çalışmasını bir şekilde etkileyen makalelerdir.</a:t>
            </a:r>
          </a:p>
          <a:p>
            <a:pPr eaLnBrk="1" fontAlgn="auto" hangingPunct="1">
              <a:spcAft>
                <a:spcPts val="0"/>
              </a:spcAft>
              <a:buFont typeface="Arial" pitchFamily="34" charset="0"/>
              <a:buNone/>
              <a:defRPr/>
            </a:pPr>
            <a:r>
              <a:rPr lang="tr-TR" dirty="0" smtClean="0"/>
              <a:t>• </a:t>
            </a:r>
            <a:r>
              <a:rPr lang="tr-TR" dirty="0" err="1" smtClean="0"/>
              <a:t>Times</a:t>
            </a:r>
            <a:r>
              <a:rPr lang="tr-TR" dirty="0" smtClean="0"/>
              <a:t> </a:t>
            </a:r>
            <a:r>
              <a:rPr lang="tr-TR" dirty="0" err="1" smtClean="0"/>
              <a:t>Cited</a:t>
            </a:r>
            <a:r>
              <a:rPr lang="tr-TR" dirty="0" smtClean="0"/>
              <a:t> makale yayınlandığından beri veri tabanında kayıtlı diğer makalelerden aldığı atıf sayısını verir</a:t>
            </a:r>
          </a:p>
          <a:p>
            <a:pPr eaLnBrk="1" fontAlgn="auto" hangingPunct="1">
              <a:spcAft>
                <a:spcPts val="0"/>
              </a:spcAft>
              <a:buFont typeface="Arial" pitchFamily="34" charset="0"/>
              <a:buNone/>
              <a:defRPr/>
            </a:pPr>
            <a:r>
              <a:rPr lang="tr-TR" dirty="0" smtClean="0"/>
              <a:t>• İlişkili Kayıtlar ilgili makale ile aynı bir ya da daha çok makaleye </a:t>
            </a:r>
            <a:r>
              <a:rPr lang="tr-TR" dirty="0" err="1" smtClean="0"/>
              <a:t>atıfda</a:t>
            </a:r>
            <a:r>
              <a:rPr lang="tr-TR" dirty="0" smtClean="0"/>
              <a:t> bulunan makalelerin kayıtlarını gösterir.</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Başlık"/>
          <p:cNvSpPr>
            <a:spLocks noGrp="1"/>
          </p:cNvSpPr>
          <p:nvPr>
            <p:ph type="title"/>
          </p:nvPr>
        </p:nvSpPr>
        <p:spPr/>
        <p:txBody>
          <a:bodyPr/>
          <a:lstStyle/>
          <a:p>
            <a:pPr eaLnBrk="1" hangingPunct="1"/>
            <a:r>
              <a:rPr lang="tr-TR" smtClean="0"/>
              <a:t> ATIF KAYDIN PARCALARI</a:t>
            </a:r>
          </a:p>
        </p:txBody>
      </p:sp>
      <p:sp>
        <p:nvSpPr>
          <p:cNvPr id="3" name="2 İçerik Yer Tutucusu"/>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None/>
              <a:defRPr/>
            </a:pPr>
            <a:r>
              <a:rPr lang="tr-TR" b="1" dirty="0" smtClean="0"/>
              <a:t>Atıf alan dergi makalesi</a:t>
            </a:r>
          </a:p>
          <a:p>
            <a:pPr eaLnBrk="1" fontAlgn="auto" hangingPunct="1">
              <a:spcAft>
                <a:spcPts val="0"/>
              </a:spcAft>
              <a:buFont typeface="Arial" pitchFamily="34" charset="0"/>
              <a:buNone/>
              <a:defRPr/>
            </a:pPr>
            <a:r>
              <a:rPr lang="tr-TR" b="1" dirty="0" smtClean="0"/>
              <a:t>Atıf Alan Yazar: 15 harfe kadar ilk listelenen yazarın soyadı, bir boşluk ve en çok 3 </a:t>
            </a:r>
            <a:r>
              <a:rPr lang="tr-TR" dirty="0" smtClean="0"/>
              <a:t>adet ilk harf</a:t>
            </a:r>
          </a:p>
          <a:p>
            <a:pPr eaLnBrk="1" fontAlgn="auto" hangingPunct="1">
              <a:spcAft>
                <a:spcPts val="0"/>
              </a:spcAft>
              <a:buFont typeface="Arial" pitchFamily="34" charset="0"/>
              <a:buNone/>
              <a:defRPr/>
            </a:pPr>
            <a:r>
              <a:rPr lang="tr-TR" b="1" dirty="0" smtClean="0"/>
              <a:t>Atıf Alan Çalışma: Çalışmanın 20 harfe kadar </a:t>
            </a:r>
            <a:r>
              <a:rPr lang="tr-TR" b="1" dirty="0" err="1" smtClean="0"/>
              <a:t>kısaltılmıs</a:t>
            </a:r>
            <a:r>
              <a:rPr lang="tr-TR" b="1" dirty="0" smtClean="0"/>
              <a:t> başlığı. Atıf Alan Çalışma</a:t>
            </a:r>
            <a:r>
              <a:rPr lang="tr-TR" dirty="0" smtClean="0"/>
              <a:t>k </a:t>
            </a:r>
            <a:r>
              <a:rPr lang="tr-TR" dirty="0" err="1" smtClean="0"/>
              <a:t>ısaltmalar</a:t>
            </a:r>
            <a:r>
              <a:rPr lang="tr-TR" dirty="0" smtClean="0"/>
              <a:t> listesine tarama ekranından bağlantı verilmiştir. Listede sadece ISI kaynak dergileri yer alır.</a:t>
            </a:r>
          </a:p>
          <a:p>
            <a:pPr eaLnBrk="1" fontAlgn="auto" hangingPunct="1">
              <a:spcAft>
                <a:spcPts val="0"/>
              </a:spcAft>
              <a:buFont typeface="Arial" pitchFamily="34" charset="0"/>
              <a:buNone/>
              <a:defRPr/>
            </a:pPr>
            <a:r>
              <a:rPr lang="tr-TR" b="1" dirty="0" smtClean="0"/>
              <a:t>Yıl: Verildiği haliyle yayın yılı</a:t>
            </a:r>
          </a:p>
          <a:p>
            <a:pPr eaLnBrk="1" fontAlgn="auto" hangingPunct="1">
              <a:spcAft>
                <a:spcPts val="0"/>
              </a:spcAft>
              <a:buFont typeface="Arial" pitchFamily="34" charset="0"/>
              <a:buNone/>
              <a:defRPr/>
            </a:pPr>
            <a:r>
              <a:rPr lang="tr-TR" b="1" dirty="0" smtClean="0"/>
              <a:t>Cilt sayısı: 4 karakter ile sınırlıdır</a:t>
            </a:r>
          </a:p>
          <a:p>
            <a:pPr eaLnBrk="1" fontAlgn="auto" hangingPunct="1">
              <a:spcAft>
                <a:spcPts val="0"/>
              </a:spcAft>
              <a:buFont typeface="Arial" pitchFamily="34" charset="0"/>
              <a:buNone/>
              <a:defRPr/>
            </a:pPr>
            <a:r>
              <a:rPr lang="tr-TR" b="1" dirty="0" smtClean="0"/>
              <a:t>Sayfa: Başlangıç sayfa numarası, 5 karakterle sınırlıdır.</a:t>
            </a:r>
          </a:p>
          <a:p>
            <a:pPr eaLnBrk="1" fontAlgn="auto" hangingPunct="1">
              <a:spcAft>
                <a:spcPts val="0"/>
              </a:spcAft>
              <a:buFont typeface="Arial" pitchFamily="34" charset="0"/>
              <a:buNone/>
              <a:defRPr/>
            </a:pPr>
            <a:r>
              <a:rPr lang="tr-TR" b="1" dirty="0" err="1" smtClean="0"/>
              <a:t>Article</a:t>
            </a:r>
            <a:r>
              <a:rPr lang="tr-TR" b="1" dirty="0" smtClean="0"/>
              <a:t> ID: Atıf alan makalenin yer aldığı dergiye yayıncısı tarafından verilen</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Başlık"/>
          <p:cNvSpPr>
            <a:spLocks noGrp="1"/>
          </p:cNvSpPr>
          <p:nvPr>
            <p:ph type="title"/>
          </p:nvPr>
        </p:nvSpPr>
        <p:spPr/>
        <p:txBody>
          <a:bodyPr/>
          <a:lstStyle/>
          <a:p>
            <a:pPr eaLnBrk="1" hangingPunct="1"/>
            <a:r>
              <a:rPr lang="tr-TR" smtClean="0"/>
              <a:t>ATIF UYARI</a:t>
            </a:r>
          </a:p>
        </p:txBody>
      </p:sp>
      <p:sp>
        <p:nvSpPr>
          <p:cNvPr id="4" name="3 İçerik Yer Tutucusu"/>
          <p:cNvSpPr>
            <a:spLocks noGrp="1"/>
          </p:cNvSpPr>
          <p:nvPr>
            <p:ph sz="half" idx="2"/>
          </p:nvPr>
        </p:nvSpPr>
        <p:spPr/>
        <p:txBody>
          <a:bodyPr rtlCol="0">
            <a:normAutofit fontScale="77500" lnSpcReduction="20000"/>
          </a:bodyPr>
          <a:lstStyle/>
          <a:p>
            <a:pPr eaLnBrk="1" fontAlgn="auto" hangingPunct="1">
              <a:spcAft>
                <a:spcPts val="0"/>
              </a:spcAft>
              <a:buFont typeface="Arial" pitchFamily="34" charset="0"/>
              <a:buNone/>
              <a:defRPr/>
            </a:pPr>
            <a:r>
              <a:rPr lang="tr-TR" dirty="0" smtClean="0"/>
              <a:t>       Tam kayıt sayfasından belli bir makalenin yeni aldığı atıfları takip etmek için Atıf Uyarısı yaratabilirisiniz. Bu özellikten yararlanabilmek için e-posta adresiniz ve şifrenizle ISI Web of </a:t>
            </a:r>
            <a:r>
              <a:rPr lang="tr-TR" dirty="0" err="1" smtClean="0"/>
              <a:t>Knowledge</a:t>
            </a:r>
            <a:r>
              <a:rPr lang="tr-TR" dirty="0" smtClean="0"/>
              <a:t> </a:t>
            </a:r>
            <a:r>
              <a:rPr lang="tr-TR" dirty="0" err="1" smtClean="0"/>
              <a:t>portalından</a:t>
            </a:r>
            <a:r>
              <a:rPr lang="tr-TR" dirty="0" smtClean="0"/>
              <a:t> kayıt olmanız gerekmektedir.</a:t>
            </a:r>
          </a:p>
          <a:p>
            <a:pPr eaLnBrk="1" fontAlgn="auto" hangingPunct="1">
              <a:spcAft>
                <a:spcPts val="0"/>
              </a:spcAft>
              <a:buFont typeface="Arial" pitchFamily="34" charset="0"/>
              <a:buNone/>
              <a:defRPr/>
            </a:pPr>
            <a:r>
              <a:rPr lang="tr-TR" dirty="0" smtClean="0"/>
              <a:t>         Her hafta ilgili makaleye yeni atıfta bulunan makalelerin listesinden oluşan bir e-posta alacaksınız. Web of </a:t>
            </a:r>
            <a:r>
              <a:rPr lang="tr-TR" dirty="0" err="1" smtClean="0"/>
              <a:t>Science</a:t>
            </a:r>
            <a:r>
              <a:rPr lang="tr-TR" dirty="0" smtClean="0"/>
              <a:t> </a:t>
            </a:r>
            <a:r>
              <a:rPr lang="tr-TR" i="1" dirty="0" smtClean="0"/>
              <a:t>Kısa Kullanım Kılavuzu</a:t>
            </a:r>
            <a:endParaRPr lang="tr-TR" dirty="0"/>
          </a:p>
        </p:txBody>
      </p:sp>
      <p:pic>
        <p:nvPicPr>
          <p:cNvPr id="35843" name="Picture 2"/>
          <p:cNvPicPr>
            <a:picLocks noGrp="1" noChangeAspect="1" noChangeArrowheads="1"/>
          </p:cNvPicPr>
          <p:nvPr>
            <p:ph sz="half" idx="1"/>
          </p:nvPr>
        </p:nvPicPr>
        <p:blipFill>
          <a:blip r:embed="rId2"/>
          <a:srcRect/>
          <a:stretch>
            <a:fillRect/>
          </a:stretch>
        </p:blipFill>
        <p:spPr>
          <a:xfrm>
            <a:off x="468313" y="1844675"/>
            <a:ext cx="4038600" cy="1584325"/>
          </a:xfrm>
        </p:spPr>
      </p:pic>
      <p:pic>
        <p:nvPicPr>
          <p:cNvPr id="35844" name="Picture 3"/>
          <p:cNvPicPr>
            <a:picLocks noChangeAspect="1" noChangeArrowheads="1"/>
          </p:cNvPicPr>
          <p:nvPr/>
        </p:nvPicPr>
        <p:blipFill>
          <a:blip r:embed="rId3"/>
          <a:srcRect/>
          <a:stretch>
            <a:fillRect/>
          </a:stretch>
        </p:blipFill>
        <p:spPr bwMode="auto">
          <a:xfrm>
            <a:off x="468313" y="3429000"/>
            <a:ext cx="4032250" cy="3095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ÖRNEK KAYNAK KAYIT-İLİŞKİLİ KAYITLAR</a:t>
            </a:r>
            <a:endParaRPr lang="tr-TR" dirty="0"/>
          </a:p>
        </p:txBody>
      </p:sp>
      <p:sp>
        <p:nvSpPr>
          <p:cNvPr id="36866" name="2 Metin Yer Tutucusu"/>
          <p:cNvSpPr>
            <a:spLocks noGrp="1"/>
          </p:cNvSpPr>
          <p:nvPr>
            <p:ph type="body" idx="1"/>
          </p:nvPr>
        </p:nvSpPr>
        <p:spPr/>
        <p:txBody>
          <a:bodyPr/>
          <a:lstStyle/>
          <a:p>
            <a:pPr eaLnBrk="1" hangingPunct="1"/>
            <a:endParaRPr lang="tr-TR" smtClean="0"/>
          </a:p>
        </p:txBody>
      </p:sp>
      <p:sp>
        <p:nvSpPr>
          <p:cNvPr id="36867" name="4 Metin Yer Tutucusu"/>
          <p:cNvSpPr>
            <a:spLocks noGrp="1"/>
          </p:cNvSpPr>
          <p:nvPr>
            <p:ph type="body" sz="quarter" idx="3"/>
          </p:nvPr>
        </p:nvSpPr>
        <p:spPr/>
        <p:txBody>
          <a:bodyPr/>
          <a:lstStyle/>
          <a:p>
            <a:pPr eaLnBrk="1" hangingPunct="1"/>
            <a:endParaRPr lang="tr-TR" smtClean="0"/>
          </a:p>
        </p:txBody>
      </p:sp>
      <p:sp>
        <p:nvSpPr>
          <p:cNvPr id="6" name="5 İçerik Yer Tutucusu"/>
          <p:cNvSpPr>
            <a:spLocks noGrp="1"/>
          </p:cNvSpPr>
          <p:nvPr>
            <p:ph sz="quarter" idx="4"/>
          </p:nvPr>
        </p:nvSpPr>
        <p:spPr/>
        <p:txBody>
          <a:bodyPr rtlCol="0">
            <a:normAutofit fontScale="92500" lnSpcReduction="20000"/>
          </a:bodyPr>
          <a:lstStyle/>
          <a:p>
            <a:pPr eaLnBrk="1" fontAlgn="auto" hangingPunct="1">
              <a:spcAft>
                <a:spcPts val="0"/>
              </a:spcAft>
              <a:buFont typeface="Arial" pitchFamily="34" charset="0"/>
              <a:buChar char="•"/>
              <a:defRPr/>
            </a:pPr>
            <a:r>
              <a:rPr lang="tr-TR" dirty="0" smtClean="0"/>
              <a:t>Bu makaleler başlangıç noktanız olan makale ile aynı atıfları içerirler. İlk örnekteki makalenin bibliyografyasında yer alan 57 makalenin 14’ü ana makalenin 14 tanesi ile ortaktır.</a:t>
            </a:r>
          </a:p>
          <a:p>
            <a:pPr eaLnBrk="1" fontAlgn="auto" hangingPunct="1">
              <a:spcAft>
                <a:spcPts val="0"/>
              </a:spcAft>
              <a:buFont typeface="Arial" pitchFamily="34" charset="0"/>
              <a:buChar char="•"/>
              <a:defRPr/>
            </a:pPr>
            <a:r>
              <a:rPr lang="tr-TR" dirty="0" err="1" smtClean="0"/>
              <a:t>Shared</a:t>
            </a:r>
            <a:r>
              <a:rPr lang="tr-TR" dirty="0" smtClean="0"/>
              <a:t> </a:t>
            </a:r>
            <a:r>
              <a:rPr lang="tr-TR" dirty="0" err="1" smtClean="0"/>
              <a:t>references</a:t>
            </a:r>
            <a:r>
              <a:rPr lang="tr-TR" dirty="0" smtClean="0"/>
              <a:t> başlığı altında bir makaleye baktığınızda sıklıkla birlikte atıf alan temel makale gruplarını görebilirsiniz. Bu temel makaleler sizi o alandaki en önemli makalelere götürür.</a:t>
            </a:r>
            <a:endParaRPr lang="tr-TR" dirty="0"/>
          </a:p>
        </p:txBody>
      </p:sp>
      <p:pic>
        <p:nvPicPr>
          <p:cNvPr id="36869" name="Picture 2"/>
          <p:cNvPicPr>
            <a:picLocks noGrp="1" noChangeAspect="1" noChangeArrowheads="1"/>
          </p:cNvPicPr>
          <p:nvPr>
            <p:ph sz="half" idx="2"/>
          </p:nvPr>
        </p:nvPicPr>
        <p:blipFill>
          <a:blip r:embed="rId2"/>
          <a:srcRect/>
          <a:stretch>
            <a:fillRect/>
          </a:stretch>
        </p:blipFill>
        <p:spPr>
          <a:xfrm>
            <a:off x="468313" y="2276475"/>
            <a:ext cx="4040187" cy="723900"/>
          </a:xfrm>
        </p:spPr>
      </p:pic>
      <p:pic>
        <p:nvPicPr>
          <p:cNvPr id="36870" name="Picture 3"/>
          <p:cNvPicPr>
            <a:picLocks noChangeAspect="1" noChangeArrowheads="1"/>
          </p:cNvPicPr>
          <p:nvPr/>
        </p:nvPicPr>
        <p:blipFill>
          <a:blip r:embed="rId3"/>
          <a:srcRect/>
          <a:stretch>
            <a:fillRect/>
          </a:stretch>
        </p:blipFill>
        <p:spPr bwMode="auto">
          <a:xfrm>
            <a:off x="468313" y="5229225"/>
            <a:ext cx="4032250" cy="1098550"/>
          </a:xfrm>
          <a:prstGeom prst="rect">
            <a:avLst/>
          </a:prstGeom>
          <a:noFill/>
          <a:ln w="9525">
            <a:noFill/>
            <a:miter lim="800000"/>
            <a:headEnd/>
            <a:tailEnd/>
          </a:ln>
        </p:spPr>
      </p:pic>
      <p:pic>
        <p:nvPicPr>
          <p:cNvPr id="36871" name="Picture 4"/>
          <p:cNvPicPr>
            <a:picLocks noChangeAspect="1" noChangeArrowheads="1"/>
          </p:cNvPicPr>
          <p:nvPr/>
        </p:nvPicPr>
        <p:blipFill>
          <a:blip r:embed="rId4"/>
          <a:srcRect/>
          <a:stretch>
            <a:fillRect/>
          </a:stretch>
        </p:blipFill>
        <p:spPr bwMode="auto">
          <a:xfrm>
            <a:off x="468313" y="2997200"/>
            <a:ext cx="4032250" cy="223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Başlık"/>
          <p:cNvSpPr>
            <a:spLocks noGrp="1"/>
          </p:cNvSpPr>
          <p:nvPr>
            <p:ph type="title"/>
          </p:nvPr>
        </p:nvSpPr>
        <p:spPr/>
        <p:txBody>
          <a:bodyPr/>
          <a:lstStyle/>
          <a:p>
            <a:pPr eaLnBrk="1" hangingPunct="1"/>
            <a:r>
              <a:rPr lang="tr-TR" smtClean="0"/>
              <a:t>ÖRNEK KAYNAK KAYIT-TİMES CİTED</a:t>
            </a:r>
          </a:p>
        </p:txBody>
      </p:sp>
      <p:sp>
        <p:nvSpPr>
          <p:cNvPr id="37890" name="3 İçerik Yer Tutucusu"/>
          <p:cNvSpPr>
            <a:spLocks noGrp="1"/>
          </p:cNvSpPr>
          <p:nvPr>
            <p:ph sz="half" idx="2"/>
          </p:nvPr>
        </p:nvSpPr>
        <p:spPr/>
        <p:txBody>
          <a:bodyPr/>
          <a:lstStyle/>
          <a:p>
            <a:pPr eaLnBrk="1" hangingPunct="1"/>
            <a:r>
              <a:rPr lang="tr-TR" smtClean="0"/>
              <a:t>Times cited’a tıklayarak ilgilendiğiniz makaleye atıfta bulunan makalelerin listesine ulaşabilirsiniz</a:t>
            </a:r>
          </a:p>
        </p:txBody>
      </p:sp>
      <p:pic>
        <p:nvPicPr>
          <p:cNvPr id="37891" name="Picture 2"/>
          <p:cNvPicPr>
            <a:picLocks noGrp="1" noChangeAspect="1" noChangeArrowheads="1"/>
          </p:cNvPicPr>
          <p:nvPr>
            <p:ph sz="half" idx="1"/>
          </p:nvPr>
        </p:nvPicPr>
        <p:blipFill>
          <a:blip r:embed="rId2"/>
          <a:srcRect/>
          <a:stretch>
            <a:fillRect/>
          </a:stretch>
        </p:blipFill>
        <p:spPr>
          <a:xfrm>
            <a:off x="395288" y="1557338"/>
            <a:ext cx="4038600" cy="1943100"/>
          </a:xfrm>
        </p:spPr>
      </p:pic>
      <p:pic>
        <p:nvPicPr>
          <p:cNvPr id="37892" name="Picture 3"/>
          <p:cNvPicPr>
            <a:picLocks noChangeAspect="1" noChangeArrowheads="1"/>
          </p:cNvPicPr>
          <p:nvPr/>
        </p:nvPicPr>
        <p:blipFill>
          <a:blip r:embed="rId3"/>
          <a:srcRect/>
          <a:stretch>
            <a:fillRect/>
          </a:stretch>
        </p:blipFill>
        <p:spPr bwMode="auto">
          <a:xfrm>
            <a:off x="395288" y="3500438"/>
            <a:ext cx="4032250" cy="319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Başlık"/>
          <p:cNvSpPr>
            <a:spLocks noGrp="1"/>
          </p:cNvSpPr>
          <p:nvPr>
            <p:ph type="title"/>
          </p:nvPr>
        </p:nvSpPr>
        <p:spPr/>
        <p:txBody>
          <a:bodyPr/>
          <a:lstStyle/>
          <a:p>
            <a:pPr eaLnBrk="1" hangingPunct="1"/>
            <a:r>
              <a:rPr lang="tr-TR" smtClean="0"/>
              <a:t>ATIF TARAMALARI</a:t>
            </a:r>
          </a:p>
        </p:txBody>
      </p:sp>
      <p:sp>
        <p:nvSpPr>
          <p:cNvPr id="3" name="2 İçerik Yer Tutucusu"/>
          <p:cNvSpPr>
            <a:spLocks noGrp="1"/>
          </p:cNvSpPr>
          <p:nvPr>
            <p:ph idx="1"/>
          </p:nvPr>
        </p:nvSpPr>
        <p:spPr>
          <a:xfrm>
            <a:off x="179388" y="1196975"/>
            <a:ext cx="8964612" cy="5661025"/>
          </a:xfrm>
        </p:spPr>
        <p:txBody>
          <a:bodyPr rtlCol="0">
            <a:normAutofit fontScale="62500" lnSpcReduction="20000"/>
          </a:bodyPr>
          <a:lstStyle/>
          <a:p>
            <a:pPr eaLnBrk="1" fontAlgn="auto" hangingPunct="1">
              <a:spcAft>
                <a:spcPts val="0"/>
              </a:spcAft>
              <a:buFont typeface="Arial" pitchFamily="34" charset="0"/>
              <a:buChar char="•"/>
              <a:defRPr/>
            </a:pPr>
            <a:r>
              <a:rPr lang="tr-TR" b="1" dirty="0" smtClean="0"/>
              <a:t>Tanımı ve faydaları:</a:t>
            </a:r>
          </a:p>
          <a:p>
            <a:pPr eaLnBrk="1" fontAlgn="auto" hangingPunct="1">
              <a:spcAft>
                <a:spcPts val="0"/>
              </a:spcAft>
              <a:buFont typeface="Arial" pitchFamily="34" charset="0"/>
              <a:buNone/>
              <a:defRPr/>
            </a:pPr>
            <a:r>
              <a:rPr lang="tr-TR" dirty="0" smtClean="0"/>
              <a:t>- Atıf taraması size mevcut literatür </a:t>
            </a:r>
            <a:r>
              <a:rPr lang="it-IT" dirty="0" smtClean="0"/>
              <a:t>içerisinde ileri geri dolaşma imkanı</a:t>
            </a:r>
            <a:r>
              <a:rPr lang="tr-TR" dirty="0" smtClean="0"/>
              <a:t> verir. Böylece dergi, kitap bölümü, konferans makalesi dahil araştırmanıza uygun her türlü bilgiyi açığa çıkarabilirsiniz.</a:t>
            </a:r>
          </a:p>
          <a:p>
            <a:pPr eaLnBrk="1" fontAlgn="auto" hangingPunct="1">
              <a:spcAft>
                <a:spcPts val="0"/>
              </a:spcAft>
              <a:buFont typeface="Arial" pitchFamily="34" charset="0"/>
              <a:buNone/>
              <a:defRPr/>
            </a:pPr>
            <a:r>
              <a:rPr lang="tr-TR" dirty="0" smtClean="0"/>
              <a:t>- Atıf indeksi indeks terimi olarak yayınlanan makalelerdeki atıfları kullanır. Yazarlar tarafından oluşturulan literatür içindeki </a:t>
            </a:r>
            <a:r>
              <a:rPr lang="tr-TR" dirty="0" err="1" smtClean="0"/>
              <a:t>formal</a:t>
            </a:r>
            <a:r>
              <a:rPr lang="tr-TR" dirty="0" smtClean="0"/>
              <a:t> bağları inceler. Yazarlar etik olarak araştırmalarını etkileyen literatüre atıf yapmak zorundadırlar.</a:t>
            </a:r>
          </a:p>
          <a:p>
            <a:pPr eaLnBrk="1" fontAlgn="auto" hangingPunct="1">
              <a:spcAft>
                <a:spcPts val="0"/>
              </a:spcAft>
              <a:buFont typeface="Arial" pitchFamily="34" charset="0"/>
              <a:buNone/>
              <a:defRPr/>
            </a:pPr>
            <a:r>
              <a:rPr lang="tr-TR" b="1" dirty="0" smtClean="0"/>
              <a:t>      Atıf bilgisinin yararları:</a:t>
            </a:r>
          </a:p>
          <a:p>
            <a:pPr eaLnBrk="1" fontAlgn="auto" hangingPunct="1">
              <a:spcAft>
                <a:spcPts val="0"/>
              </a:spcAft>
              <a:buFont typeface="Arial" pitchFamily="34" charset="0"/>
              <a:buNone/>
              <a:defRPr/>
            </a:pPr>
            <a:r>
              <a:rPr lang="tr-TR" dirty="0" smtClean="0"/>
              <a:t>- Araştırmanıza bir meslektaşınız ya da konunuzda otorite biri tarafından </a:t>
            </a:r>
            <a:r>
              <a:rPr lang="tr-TR" dirty="0" err="1" smtClean="0"/>
              <a:t>atıfda</a:t>
            </a:r>
            <a:r>
              <a:rPr lang="tr-TR" dirty="0" smtClean="0"/>
              <a:t> bulunulduğunu görmek hem çalışmanızın ne şekilde kullanıldığını görmek, hem de araştırmanıza yön vermek adına çok önemlidir;</a:t>
            </a:r>
          </a:p>
          <a:p>
            <a:pPr eaLnBrk="1" fontAlgn="auto" hangingPunct="1">
              <a:spcAft>
                <a:spcPts val="0"/>
              </a:spcAft>
              <a:buFont typeface="Arial" pitchFamily="34" charset="0"/>
              <a:buNone/>
              <a:defRPr/>
            </a:pPr>
            <a:r>
              <a:rPr lang="tr-TR" dirty="0" smtClean="0"/>
              <a:t>- Rakiplerinizin başvurduğu kaynakları tespit edebilirsiniz;</a:t>
            </a:r>
          </a:p>
          <a:p>
            <a:pPr eaLnBrk="1" fontAlgn="auto" hangingPunct="1">
              <a:spcAft>
                <a:spcPts val="0"/>
              </a:spcAft>
              <a:buFont typeface="Arial" pitchFamily="34" charset="0"/>
              <a:buNone/>
              <a:defRPr/>
            </a:pPr>
            <a:r>
              <a:rPr lang="tr-TR" dirty="0" smtClean="0"/>
              <a:t>- Belli bir araştırma alanının, bir keşfin ya da buluşun tarihçesini çıkarabilirsiniz;</a:t>
            </a:r>
          </a:p>
          <a:p>
            <a:pPr eaLnBrk="1" fontAlgn="auto" hangingPunct="1">
              <a:spcAft>
                <a:spcPts val="0"/>
              </a:spcAft>
              <a:buFont typeface="Arial" pitchFamily="34" charset="0"/>
              <a:buNone/>
              <a:defRPr/>
            </a:pPr>
            <a:r>
              <a:rPr lang="tr-TR" dirty="0" smtClean="0"/>
              <a:t>- Bilinen bir makaleyi başlangıç noktası kabul edip araştırmanızı genişletebilirisiniz. Bu makaleye atıf yapanları ve atıf yapanlara atıf yapanları bularak tüm ilintili makaleleri toplayabilirsiniz;</a:t>
            </a:r>
          </a:p>
          <a:p>
            <a:pPr eaLnBrk="1" fontAlgn="auto" hangingPunct="1">
              <a:spcAft>
                <a:spcPts val="0"/>
              </a:spcAft>
              <a:buFont typeface="Arial" pitchFamily="34" charset="0"/>
              <a:buNone/>
              <a:defRPr/>
            </a:pPr>
            <a:r>
              <a:rPr lang="tr-TR" dirty="0" smtClean="0"/>
              <a:t>- Mevcut araştırmalara ek olabilecek ya da boşluklarını dolduracak yeni fikirleri ortaya çıkaracak ortak atıf almış makaleleri kullanarak en güncel </a:t>
            </a:r>
            <a:r>
              <a:rPr lang="tr-TR" dirty="0" err="1" smtClean="0"/>
              <a:t>lonuları</a:t>
            </a:r>
            <a:r>
              <a:rPr lang="tr-TR" dirty="0" smtClean="0"/>
              <a:t> takip edebilirsiniz.</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Başlık"/>
          <p:cNvSpPr>
            <a:spLocks noGrp="1"/>
          </p:cNvSpPr>
          <p:nvPr>
            <p:ph type="title"/>
          </p:nvPr>
        </p:nvSpPr>
        <p:spPr/>
        <p:txBody>
          <a:bodyPr/>
          <a:lstStyle/>
          <a:p>
            <a:pPr eaLnBrk="1" hangingPunct="1"/>
            <a:r>
              <a:rPr lang="tr-TR" smtClean="0"/>
              <a:t>ATIF TARAMALARI</a:t>
            </a:r>
          </a:p>
        </p:txBody>
      </p:sp>
      <p:sp>
        <p:nvSpPr>
          <p:cNvPr id="4" name="3 İçerik Yer Tutucusu"/>
          <p:cNvSpPr>
            <a:spLocks noGrp="1"/>
          </p:cNvSpPr>
          <p:nvPr>
            <p:ph sz="half" idx="2"/>
          </p:nvPr>
        </p:nvSpPr>
        <p:spPr>
          <a:xfrm>
            <a:off x="4648200" y="1412875"/>
            <a:ext cx="4038600" cy="5256213"/>
          </a:xfrm>
        </p:spPr>
        <p:txBody>
          <a:bodyPr rtlCol="0">
            <a:normAutofit fontScale="85000" lnSpcReduction="20000"/>
          </a:bodyPr>
          <a:lstStyle/>
          <a:p>
            <a:pPr eaLnBrk="1" fontAlgn="auto" hangingPunct="1">
              <a:spcAft>
                <a:spcPts val="0"/>
              </a:spcAft>
              <a:buFont typeface="Arial" pitchFamily="34" charset="0"/>
              <a:buChar char="•"/>
              <a:defRPr/>
            </a:pPr>
            <a:r>
              <a:rPr lang="tr-TR" dirty="0" smtClean="0"/>
              <a:t>Yazar adının farklı varyasyonlarını kullanınız ya da ilk harfinden sonra </a:t>
            </a:r>
            <a:r>
              <a:rPr lang="tr-TR" dirty="0" err="1" smtClean="0"/>
              <a:t>truncation</a:t>
            </a:r>
            <a:r>
              <a:rPr lang="tr-TR" dirty="0" smtClean="0"/>
              <a:t> uygulayınız. </a:t>
            </a:r>
            <a:r>
              <a:rPr lang="tr-TR" dirty="0" err="1" smtClean="0"/>
              <a:t>Cited</a:t>
            </a:r>
            <a:r>
              <a:rPr lang="tr-TR" dirty="0" smtClean="0"/>
              <a:t> </a:t>
            </a:r>
            <a:r>
              <a:rPr lang="tr-TR" dirty="0" err="1" smtClean="0"/>
              <a:t>author</a:t>
            </a:r>
            <a:r>
              <a:rPr lang="tr-TR" dirty="0" smtClean="0"/>
              <a:t> indeksini de atıf alan yazar adını bulmak için kullanabilirsiniz.</a:t>
            </a:r>
          </a:p>
          <a:p>
            <a:pPr eaLnBrk="1" fontAlgn="auto" hangingPunct="1">
              <a:spcAft>
                <a:spcPts val="0"/>
              </a:spcAft>
              <a:buFont typeface="Arial" pitchFamily="34" charset="0"/>
              <a:buChar char="•"/>
              <a:defRPr/>
            </a:pPr>
            <a:r>
              <a:rPr lang="en-US" dirty="0" smtClean="0"/>
              <a:t>Cited Work </a:t>
            </a:r>
            <a:r>
              <a:rPr lang="en-US" dirty="0" err="1" smtClean="0"/>
              <a:t>alanına</a:t>
            </a:r>
            <a:r>
              <a:rPr lang="en-US" dirty="0" smtClean="0"/>
              <a:t> </a:t>
            </a:r>
            <a:r>
              <a:rPr lang="en-US" dirty="0" err="1" smtClean="0"/>
              <a:t>girilen</a:t>
            </a:r>
            <a:r>
              <a:rPr lang="en-US" dirty="0" smtClean="0"/>
              <a:t> </a:t>
            </a:r>
            <a:r>
              <a:rPr lang="en-US" dirty="0" err="1" smtClean="0"/>
              <a:t>terimlere</a:t>
            </a:r>
            <a:r>
              <a:rPr lang="tr-TR" dirty="0" smtClean="0"/>
              <a:t> </a:t>
            </a:r>
            <a:r>
              <a:rPr lang="tr-TR" dirty="0" err="1" smtClean="0"/>
              <a:t>truncation</a:t>
            </a:r>
            <a:r>
              <a:rPr lang="tr-TR" dirty="0" smtClean="0"/>
              <a:t> uygulayarak kısaltılmış dergi adı (örneğin </a:t>
            </a:r>
            <a:r>
              <a:rPr lang="tr-TR" dirty="0" err="1" smtClean="0"/>
              <a:t>Science</a:t>
            </a:r>
            <a:r>
              <a:rPr lang="tr-TR" dirty="0" smtClean="0"/>
              <a:t>* </a:t>
            </a:r>
            <a:r>
              <a:rPr lang="tr-TR" dirty="0" err="1" smtClean="0"/>
              <a:t>or</a:t>
            </a:r>
            <a:r>
              <a:rPr lang="tr-TR" dirty="0" smtClean="0"/>
              <a:t> J </a:t>
            </a:r>
            <a:r>
              <a:rPr lang="tr-TR" dirty="0" err="1" smtClean="0"/>
              <a:t>Comput</a:t>
            </a:r>
            <a:r>
              <a:rPr lang="tr-TR" dirty="0" smtClean="0"/>
              <a:t> </a:t>
            </a:r>
            <a:r>
              <a:rPr lang="tr-TR" dirty="0" err="1" smtClean="0"/>
              <a:t>Appl</a:t>
            </a:r>
            <a:r>
              <a:rPr lang="tr-TR" dirty="0" smtClean="0"/>
              <a:t> </a:t>
            </a:r>
            <a:r>
              <a:rPr lang="tr-TR" dirty="0" err="1" smtClean="0"/>
              <a:t>Math</a:t>
            </a:r>
            <a:r>
              <a:rPr lang="tr-TR" dirty="0" smtClean="0"/>
              <a:t>*), kitap adı (örneğin </a:t>
            </a:r>
            <a:r>
              <a:rPr lang="tr-TR" dirty="0" err="1" smtClean="0"/>
              <a:t>Structural</a:t>
            </a:r>
            <a:r>
              <a:rPr lang="tr-TR" dirty="0" smtClean="0"/>
              <a:t> </a:t>
            </a:r>
            <a:r>
              <a:rPr lang="tr-TR" dirty="0" err="1" smtClean="0"/>
              <a:t>Anthropology</a:t>
            </a:r>
            <a:r>
              <a:rPr lang="tr-TR" dirty="0" smtClean="0"/>
              <a:t>) ya da Patent numarası (örneğin 3953566) ile eşleştirmeye çalışınız.</a:t>
            </a:r>
            <a:endParaRPr lang="tr-TR" dirty="0"/>
          </a:p>
        </p:txBody>
      </p:sp>
      <p:pic>
        <p:nvPicPr>
          <p:cNvPr id="39939" name="Picture 2"/>
          <p:cNvPicPr>
            <a:picLocks noGrp="1" noChangeAspect="1" noChangeArrowheads="1"/>
          </p:cNvPicPr>
          <p:nvPr>
            <p:ph sz="half" idx="1"/>
          </p:nvPr>
        </p:nvPicPr>
        <p:blipFill>
          <a:blip r:embed="rId2"/>
          <a:srcRect/>
          <a:stretch>
            <a:fillRect/>
          </a:stretch>
        </p:blipFill>
        <p:spPr>
          <a:xfrm>
            <a:off x="395288" y="1628775"/>
            <a:ext cx="4038600" cy="1800225"/>
          </a:xfrm>
        </p:spPr>
      </p:pic>
      <p:pic>
        <p:nvPicPr>
          <p:cNvPr id="39940" name="Picture 3"/>
          <p:cNvPicPr>
            <a:picLocks noChangeAspect="1" noChangeArrowheads="1"/>
          </p:cNvPicPr>
          <p:nvPr/>
        </p:nvPicPr>
        <p:blipFill>
          <a:blip r:embed="rId3"/>
          <a:srcRect/>
          <a:stretch>
            <a:fillRect/>
          </a:stretch>
        </p:blipFill>
        <p:spPr bwMode="auto">
          <a:xfrm>
            <a:off x="395288" y="3429000"/>
            <a:ext cx="4032250" cy="3240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Başlık"/>
          <p:cNvSpPr>
            <a:spLocks noGrp="1"/>
          </p:cNvSpPr>
          <p:nvPr>
            <p:ph type="title"/>
          </p:nvPr>
        </p:nvSpPr>
        <p:spPr/>
        <p:txBody>
          <a:bodyPr/>
          <a:lstStyle/>
          <a:p>
            <a:pPr eaLnBrk="1" hangingPunct="1"/>
            <a:r>
              <a:rPr lang="tr-TR" smtClean="0"/>
              <a:t>Atıf İndeksi Tarama Uygulamaları</a:t>
            </a:r>
          </a:p>
        </p:txBody>
      </p:sp>
      <p:sp>
        <p:nvSpPr>
          <p:cNvPr id="3" name="2 İçerik Yer Tutucusu"/>
          <p:cNvSpPr>
            <a:spLocks noGrp="1"/>
          </p:cNvSpPr>
          <p:nvPr>
            <p:ph idx="1"/>
          </p:nvPr>
        </p:nvSpPr>
        <p:spPr>
          <a:xfrm>
            <a:off x="179388" y="1196975"/>
            <a:ext cx="8785225" cy="5589588"/>
          </a:xfrm>
        </p:spPr>
        <p:txBody>
          <a:bodyPr rtlCol="0">
            <a:normAutofit fontScale="70000" lnSpcReduction="20000"/>
          </a:bodyPr>
          <a:lstStyle/>
          <a:p>
            <a:pPr eaLnBrk="1" fontAlgn="auto" hangingPunct="1">
              <a:spcAft>
                <a:spcPts val="0"/>
              </a:spcAft>
              <a:buFont typeface="Arial" pitchFamily="34" charset="0"/>
              <a:buNone/>
              <a:defRPr/>
            </a:pPr>
            <a:r>
              <a:rPr lang="tr-TR" dirty="0" smtClean="0"/>
              <a:t>              Web of </a:t>
            </a:r>
            <a:r>
              <a:rPr lang="tr-TR" dirty="0" err="1" smtClean="0"/>
              <a:t>Science</a:t>
            </a:r>
            <a:r>
              <a:rPr lang="tr-TR" dirty="0" smtClean="0"/>
              <a:t> araştırmacıya engin bir bilgi birikimini araştıracak zemin sunan bir araştırma aracıdır ve yapabilecekleri kullanıcın gereksinimleri ve hayal gücü ile sınırlıdır.</a:t>
            </a:r>
          </a:p>
          <a:p>
            <a:pPr eaLnBrk="1" fontAlgn="auto" hangingPunct="1">
              <a:spcAft>
                <a:spcPts val="0"/>
              </a:spcAft>
              <a:buFont typeface="Arial" pitchFamily="34" charset="0"/>
              <a:buNone/>
              <a:defRPr/>
            </a:pPr>
            <a:r>
              <a:rPr lang="tr-TR" dirty="0" smtClean="0"/>
              <a:t>         Web of </a:t>
            </a:r>
            <a:r>
              <a:rPr lang="tr-TR" dirty="0" err="1" smtClean="0"/>
              <a:t>Science’ın</a:t>
            </a:r>
            <a:r>
              <a:rPr lang="tr-TR" dirty="0" smtClean="0"/>
              <a:t> bazı genel uygulamalarından örnekler:</a:t>
            </a:r>
          </a:p>
          <a:p>
            <a:pPr eaLnBrk="1" fontAlgn="auto" hangingPunct="1">
              <a:spcAft>
                <a:spcPts val="0"/>
              </a:spcAft>
              <a:buFont typeface="Arial" pitchFamily="34" charset="0"/>
              <a:buNone/>
              <a:defRPr/>
            </a:pPr>
            <a:r>
              <a:rPr lang="tr-TR" dirty="0" smtClean="0"/>
              <a:t>• Bu makale ne hakkındadır?</a:t>
            </a:r>
          </a:p>
          <a:p>
            <a:pPr eaLnBrk="1" fontAlgn="auto" hangingPunct="1">
              <a:spcAft>
                <a:spcPts val="0"/>
              </a:spcAft>
              <a:buFont typeface="Arial" pitchFamily="34" charset="0"/>
              <a:buNone/>
              <a:defRPr/>
            </a:pPr>
            <a:r>
              <a:rPr lang="tr-TR" dirty="0" smtClean="0"/>
              <a:t>• Bu araştırma konusunda inceleme makalesi mevcut mudur?</a:t>
            </a:r>
          </a:p>
          <a:p>
            <a:pPr eaLnBrk="1" fontAlgn="auto" hangingPunct="1">
              <a:spcAft>
                <a:spcPts val="0"/>
              </a:spcAft>
              <a:buFont typeface="Arial" pitchFamily="34" charset="0"/>
              <a:buNone/>
              <a:defRPr/>
            </a:pPr>
            <a:r>
              <a:rPr lang="tr-TR" dirty="0" smtClean="0"/>
              <a:t>• Teori ya da metodolojide gelişmeler var mıdır?</a:t>
            </a:r>
          </a:p>
          <a:p>
            <a:pPr eaLnBrk="1" fontAlgn="auto" hangingPunct="1">
              <a:spcAft>
                <a:spcPts val="0"/>
              </a:spcAft>
              <a:buFont typeface="Arial" pitchFamily="34" charset="0"/>
              <a:buNone/>
              <a:defRPr/>
            </a:pPr>
            <a:r>
              <a:rPr lang="tr-TR" dirty="0" smtClean="0"/>
              <a:t>• Bir kimyasal tepkimede ilerleme var mıdır ya da bir bileşenin yeni bir sentezi var mıdır?</a:t>
            </a:r>
          </a:p>
          <a:p>
            <a:pPr eaLnBrk="1" fontAlgn="auto" hangingPunct="1">
              <a:spcAft>
                <a:spcPts val="0"/>
              </a:spcAft>
              <a:buFont typeface="Arial" pitchFamily="34" charset="0"/>
              <a:buNone/>
              <a:defRPr/>
            </a:pPr>
            <a:r>
              <a:rPr lang="tr-TR" dirty="0" smtClean="0"/>
              <a:t>• Bu fikre </a:t>
            </a:r>
            <a:r>
              <a:rPr lang="tr-TR" dirty="0" err="1" smtClean="0"/>
              <a:t>makalerinde</a:t>
            </a:r>
            <a:r>
              <a:rPr lang="tr-TR" dirty="0" smtClean="0"/>
              <a:t> kim yer vermiştir?</a:t>
            </a:r>
          </a:p>
          <a:p>
            <a:pPr eaLnBrk="1" fontAlgn="auto" hangingPunct="1">
              <a:spcAft>
                <a:spcPts val="0"/>
              </a:spcAft>
              <a:buFont typeface="Arial" pitchFamily="34" charset="0"/>
              <a:buNone/>
              <a:defRPr/>
            </a:pPr>
            <a:r>
              <a:rPr lang="tr-TR" dirty="0" smtClean="0"/>
              <a:t>• Orijinal makalede değişiklikler olmuş mudur?</a:t>
            </a:r>
          </a:p>
          <a:p>
            <a:pPr eaLnBrk="1" fontAlgn="auto" hangingPunct="1">
              <a:spcAft>
                <a:spcPts val="0"/>
              </a:spcAft>
              <a:buFont typeface="Arial" pitchFamily="34" charset="0"/>
              <a:buNone/>
              <a:defRPr/>
            </a:pPr>
            <a:r>
              <a:rPr lang="tr-TR" dirty="0" smtClean="0"/>
              <a:t>• Aynı araştırma konusunda kimler ve hangi kurumlar çalışmaktadır?</a:t>
            </a:r>
          </a:p>
          <a:p>
            <a:pPr eaLnBrk="1" fontAlgn="auto" hangingPunct="1">
              <a:spcAft>
                <a:spcPts val="0"/>
              </a:spcAft>
              <a:buFont typeface="Arial" pitchFamily="34" charset="0"/>
              <a:buNone/>
              <a:defRPr/>
            </a:pPr>
            <a:r>
              <a:rPr lang="tr-TR" dirty="0" smtClean="0"/>
              <a:t>• Bu alanda araştırmacılar nerelerde yayın yapar?</a:t>
            </a:r>
          </a:p>
          <a:p>
            <a:pPr eaLnBrk="1" fontAlgn="auto" hangingPunct="1">
              <a:spcAft>
                <a:spcPts val="0"/>
              </a:spcAft>
              <a:buFont typeface="Arial" pitchFamily="34" charset="0"/>
              <a:buNone/>
              <a:defRPr/>
            </a:pPr>
            <a:r>
              <a:rPr lang="tr-TR" dirty="0" smtClean="0"/>
              <a:t>• Başka alanlardaki makalelerde bu metodoloji atıf almış mıdır?</a:t>
            </a:r>
          </a:p>
          <a:p>
            <a:pPr eaLnBrk="1" fontAlgn="auto" hangingPunct="1">
              <a:spcAft>
                <a:spcPts val="0"/>
              </a:spcAft>
              <a:buFont typeface="Arial" pitchFamily="34" charset="0"/>
              <a:buNone/>
              <a:defRPr/>
            </a:pPr>
            <a:r>
              <a:rPr lang="tr-TR" dirty="0" smtClean="0"/>
              <a:t>• Yazarlar patentlere nasıl atıf vermektedirler ve nasıl kullanmaktadırlar?</a:t>
            </a:r>
          </a:p>
          <a:p>
            <a:pPr eaLnBrk="1" fontAlgn="auto" hangingPunct="1">
              <a:spcAft>
                <a:spcPts val="0"/>
              </a:spcAft>
              <a:buFont typeface="Arial" pitchFamily="34" charset="0"/>
              <a:buNone/>
              <a:defRPr/>
            </a:pPr>
            <a:r>
              <a:rPr lang="tr-TR" dirty="0" smtClean="0"/>
              <a:t>• Dergi dışı literatür araştırmada kullanılmış mıdır ve etkisi nedir?</a:t>
            </a:r>
          </a:p>
          <a:p>
            <a:pPr eaLnBrk="1" fontAlgn="auto" hangingPunct="1">
              <a:spcAft>
                <a:spcPts val="0"/>
              </a:spcAft>
              <a:buFont typeface="Arial" pitchFamily="34" charset="0"/>
              <a:buNone/>
              <a:defRPr/>
            </a:pPr>
            <a:r>
              <a:rPr lang="tr-TR" dirty="0" smtClean="0"/>
              <a:t>• Belli bir araştırma alanında en çok atıf alan makaleler hangileridir?</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Geçmiş Aramalar ve Duyuru Hizmetleri</a:t>
            </a:r>
            <a:endParaRPr lang="tr-TR" dirty="0"/>
          </a:p>
        </p:txBody>
      </p:sp>
      <p:sp>
        <p:nvSpPr>
          <p:cNvPr id="3" name="2 İçerik Yer Tutucusu"/>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tr-TR" dirty="0" smtClean="0"/>
              <a:t>        Geçmiş aramalarınızı </a:t>
            </a:r>
            <a:r>
              <a:rPr lang="es-ES" dirty="0" smtClean="0"/>
              <a:t>bilgisayarınıza, yerel ağa ya da</a:t>
            </a:r>
            <a:r>
              <a:rPr lang="tr-TR" dirty="0" smtClean="0"/>
              <a:t> ISI sunucusuna kaydedebilirsiniz. Lokale kaydedilmiş dosyalar çağrılarak güncel veri üzerinde çalıştırılabilir. Server </a:t>
            </a:r>
            <a:r>
              <a:rPr lang="tr-TR" dirty="0" err="1" smtClean="0"/>
              <a:t>Save</a:t>
            </a:r>
            <a:r>
              <a:rPr lang="tr-TR" dirty="0" smtClean="0"/>
              <a:t> uyarı yaratmanıza ve geçmiş dosyanızı kolayca idare etmeye imkan tanır. Bu işlem hem Genel hem de Atıf taraması için kullanılabilir.</a:t>
            </a:r>
          </a:p>
          <a:p>
            <a:pPr eaLnBrk="1" fontAlgn="auto" hangingPunct="1">
              <a:spcAft>
                <a:spcPts val="0"/>
              </a:spcAft>
              <a:buFont typeface="Arial" pitchFamily="34" charset="0"/>
              <a:buNone/>
              <a:defRPr/>
            </a:pPr>
            <a:r>
              <a:rPr lang="tr-TR" dirty="0" smtClean="0"/>
              <a:t>          Geçmiş dosyasını / uyarıları “</a:t>
            </a:r>
            <a:r>
              <a:rPr lang="tr-TR" dirty="0" err="1" smtClean="0"/>
              <a:t>Search</a:t>
            </a:r>
            <a:r>
              <a:rPr lang="tr-TR" dirty="0" smtClean="0"/>
              <a:t> </a:t>
            </a:r>
            <a:r>
              <a:rPr lang="tr-TR" dirty="0" err="1" smtClean="0"/>
              <a:t>History</a:t>
            </a:r>
            <a:r>
              <a:rPr lang="tr-TR" dirty="0" smtClean="0"/>
              <a:t>” ya da “</a:t>
            </a:r>
            <a:r>
              <a:rPr lang="tr-TR" dirty="0" err="1" smtClean="0"/>
              <a:t>Advanced</a:t>
            </a:r>
            <a:r>
              <a:rPr lang="tr-TR" dirty="0" smtClean="0"/>
              <a:t> </a:t>
            </a:r>
            <a:r>
              <a:rPr lang="tr-TR" dirty="0" err="1" smtClean="0"/>
              <a:t>Search</a:t>
            </a:r>
            <a:r>
              <a:rPr lang="tr-TR" dirty="0" smtClean="0"/>
              <a:t>” sayfalarından kaydedebilirsiniz. Uyarıların sadece son sonuç kümesinden yaratılabileceğini unutmayınız. En çok 20 sonuç kümesi geçmiş dosyasına kaydedilebilir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Geçmiş Aramalar ve Duyuru Hizmetleri</a:t>
            </a:r>
            <a:endParaRPr lang="tr-TR" dirty="0"/>
          </a:p>
        </p:txBody>
      </p:sp>
      <p:sp>
        <p:nvSpPr>
          <p:cNvPr id="4" name="3 İçerik Yer Tutucusu"/>
          <p:cNvSpPr>
            <a:spLocks noGrp="1"/>
          </p:cNvSpPr>
          <p:nvPr>
            <p:ph sz="half" idx="2"/>
          </p:nvPr>
        </p:nvSpPr>
        <p:spPr>
          <a:xfrm>
            <a:off x="4648200" y="1600200"/>
            <a:ext cx="4038600" cy="5257800"/>
          </a:xfrm>
        </p:spPr>
        <p:txBody>
          <a:bodyPr rtlCol="0">
            <a:normAutofit fontScale="85000" lnSpcReduction="20000"/>
          </a:bodyPr>
          <a:lstStyle/>
          <a:p>
            <a:pPr eaLnBrk="1" fontAlgn="auto" hangingPunct="1">
              <a:spcAft>
                <a:spcPts val="0"/>
              </a:spcAft>
              <a:buFont typeface="Arial" pitchFamily="34" charset="0"/>
              <a:buNone/>
              <a:defRPr/>
            </a:pPr>
            <a:r>
              <a:rPr lang="tr-TR" dirty="0" smtClean="0"/>
              <a:t>           </a:t>
            </a:r>
            <a:r>
              <a:rPr lang="tr-TR" dirty="0" err="1" smtClean="0"/>
              <a:t>Save</a:t>
            </a:r>
            <a:r>
              <a:rPr lang="tr-TR" dirty="0" smtClean="0"/>
              <a:t> </a:t>
            </a:r>
            <a:r>
              <a:rPr lang="tr-TR" dirty="0" err="1" smtClean="0"/>
              <a:t>History’ye</a:t>
            </a:r>
            <a:r>
              <a:rPr lang="tr-TR" dirty="0" smtClean="0"/>
              <a:t> basarak Geçmiş dosyasını kaydederek e-mail duyuru hizmeti oluşturabilirsiniz</a:t>
            </a:r>
          </a:p>
          <a:p>
            <a:pPr eaLnBrk="1" fontAlgn="auto" hangingPunct="1">
              <a:spcAft>
                <a:spcPts val="0"/>
              </a:spcAft>
              <a:buFont typeface="Arial" pitchFamily="34" charset="0"/>
              <a:buNone/>
              <a:defRPr/>
            </a:pPr>
            <a:r>
              <a:rPr lang="tr-TR" dirty="0" smtClean="0"/>
              <a:t>           Eğer uyarınızın önceden yaratılan sonuç kümelerine dayalı olmasını istiyorsanız set #3 örneğinde olduğu gibi bunları birleştiren yeni bir küme oluşturmanız gerekir. Kümelerin solunda yer alan kutuları işaretleyin ve AND ya da OR işlemcileri ile bağlayarak yeni bir arama gerçekleştirin.</a:t>
            </a:r>
          </a:p>
          <a:p>
            <a:pPr eaLnBrk="1" fontAlgn="auto" hangingPunct="1">
              <a:spcAft>
                <a:spcPts val="0"/>
              </a:spcAft>
              <a:buFont typeface="Arial" pitchFamily="34" charset="0"/>
              <a:buNone/>
              <a:defRPr/>
            </a:pPr>
            <a:r>
              <a:rPr lang="tr-TR" dirty="0" smtClean="0"/>
              <a:t>           </a:t>
            </a:r>
          </a:p>
        </p:txBody>
      </p:sp>
      <p:pic>
        <p:nvPicPr>
          <p:cNvPr id="43011" name="Picture 2"/>
          <p:cNvPicPr>
            <a:picLocks noGrp="1" noChangeAspect="1" noChangeArrowheads="1"/>
          </p:cNvPicPr>
          <p:nvPr>
            <p:ph sz="half" idx="1"/>
          </p:nvPr>
        </p:nvPicPr>
        <p:blipFill>
          <a:blip r:embed="rId2"/>
          <a:srcRect/>
          <a:stretch>
            <a:fillRect/>
          </a:stretch>
        </p:blipFill>
        <p:spPr>
          <a:xfrm>
            <a:off x="179388" y="5157788"/>
            <a:ext cx="4321175" cy="1476375"/>
          </a:xfrm>
        </p:spPr>
      </p:pic>
      <p:pic>
        <p:nvPicPr>
          <p:cNvPr id="43012" name="Picture 3"/>
          <p:cNvPicPr>
            <a:picLocks noChangeAspect="1" noChangeArrowheads="1"/>
          </p:cNvPicPr>
          <p:nvPr/>
        </p:nvPicPr>
        <p:blipFill>
          <a:blip r:embed="rId3"/>
          <a:srcRect/>
          <a:stretch>
            <a:fillRect/>
          </a:stretch>
        </p:blipFill>
        <p:spPr bwMode="auto">
          <a:xfrm>
            <a:off x="179388" y="2157413"/>
            <a:ext cx="4321175"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Geçmiş Dosyası ve Duyuru/Uyarı Hizmetlerinin Yönetimi</a:t>
            </a:r>
            <a:endParaRPr lang="tr-TR" dirty="0"/>
          </a:p>
        </p:txBody>
      </p:sp>
      <p:sp>
        <p:nvSpPr>
          <p:cNvPr id="44034" name="2 İçerik Yer Tutucusu"/>
          <p:cNvSpPr>
            <a:spLocks noGrp="1"/>
          </p:cNvSpPr>
          <p:nvPr>
            <p:ph sz="half" idx="1"/>
          </p:nvPr>
        </p:nvSpPr>
        <p:spPr/>
        <p:txBody>
          <a:bodyPr/>
          <a:lstStyle/>
          <a:p>
            <a:pPr eaLnBrk="1" hangingPunct="1">
              <a:buFont typeface="Arial" charset="0"/>
              <a:buNone/>
            </a:pPr>
            <a:r>
              <a:rPr lang="tr-TR" smtClean="0"/>
              <a:t>        Sunucuya kaydedilmiş geçmiş dosyası ve uyarıları görüntülemek için buradan adının üzerine tıklayınız ya da “Open /Manage Saved Searches” linkine basarak diğer opsiyonlara bakınız</a:t>
            </a:r>
          </a:p>
        </p:txBody>
      </p:sp>
      <p:pic>
        <p:nvPicPr>
          <p:cNvPr id="44035" name="Picture 2"/>
          <p:cNvPicPr>
            <a:picLocks noGrp="1" noChangeAspect="1" noChangeArrowheads="1"/>
          </p:cNvPicPr>
          <p:nvPr>
            <p:ph sz="half" idx="2"/>
          </p:nvPr>
        </p:nvPicPr>
        <p:blipFill>
          <a:blip r:embed="rId2"/>
          <a:srcRect/>
          <a:stretch>
            <a:fillRect/>
          </a:stretch>
        </p:blipFill>
        <p:spPr>
          <a:xfrm>
            <a:off x="4572000" y="1628775"/>
            <a:ext cx="4572000" cy="1079500"/>
          </a:xfrm>
        </p:spPr>
      </p:pic>
      <p:pic>
        <p:nvPicPr>
          <p:cNvPr id="44036" name="Picture 3"/>
          <p:cNvPicPr>
            <a:picLocks noChangeAspect="1" noChangeArrowheads="1"/>
          </p:cNvPicPr>
          <p:nvPr/>
        </p:nvPicPr>
        <p:blipFill>
          <a:blip r:embed="rId3"/>
          <a:srcRect/>
          <a:stretch>
            <a:fillRect/>
          </a:stretch>
        </p:blipFill>
        <p:spPr bwMode="auto">
          <a:xfrm>
            <a:off x="4572000" y="2708275"/>
            <a:ext cx="4572000" cy="3960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Geçmiş Dosyası ve Duyuru/Uyarı Hizmetlerinin Yönetimi</a:t>
            </a:r>
            <a:endParaRPr lang="tr-TR" dirty="0"/>
          </a:p>
        </p:txBody>
      </p:sp>
      <p:sp>
        <p:nvSpPr>
          <p:cNvPr id="4" name="3 İçerik Yer Tutucusu"/>
          <p:cNvSpPr>
            <a:spLocks noGrp="1"/>
          </p:cNvSpPr>
          <p:nvPr>
            <p:ph sz="half" idx="2"/>
          </p:nvPr>
        </p:nvSpPr>
        <p:spPr>
          <a:xfrm>
            <a:off x="5867400" y="1412875"/>
            <a:ext cx="3276600" cy="5445125"/>
          </a:xfrm>
        </p:spPr>
        <p:txBody>
          <a:bodyPr rtlCol="0">
            <a:normAutofit fontScale="62500" lnSpcReduction="20000"/>
          </a:bodyPr>
          <a:lstStyle/>
          <a:p>
            <a:pPr eaLnBrk="1" fontAlgn="auto" hangingPunct="1">
              <a:spcAft>
                <a:spcPts val="0"/>
              </a:spcAft>
              <a:buFont typeface="Arial" pitchFamily="34" charset="0"/>
              <a:buNone/>
              <a:defRPr/>
            </a:pPr>
            <a:r>
              <a:rPr lang="tr-TR" dirty="0" smtClean="0"/>
              <a:t>         “</a:t>
            </a:r>
            <a:r>
              <a:rPr lang="tr-TR" dirty="0" err="1" smtClean="0"/>
              <a:t>Settings</a:t>
            </a:r>
            <a:r>
              <a:rPr lang="tr-TR" dirty="0" smtClean="0"/>
              <a:t>” düğmesine Basarak uyarının adını,gönderilme sıklığını, eposta formatını, vb. değiştirebilirsiniz.  </a:t>
            </a:r>
          </a:p>
          <a:p>
            <a:pPr eaLnBrk="1" fontAlgn="auto" hangingPunct="1">
              <a:spcAft>
                <a:spcPts val="0"/>
              </a:spcAft>
              <a:buFont typeface="Arial" pitchFamily="34" charset="0"/>
              <a:buNone/>
              <a:defRPr/>
            </a:pPr>
            <a:r>
              <a:rPr lang="tr-TR" dirty="0" smtClean="0"/>
              <a:t>          Uyarılar 26 hafta için etkin olacaktır. Bu sürenin </a:t>
            </a:r>
            <a:r>
              <a:rPr lang="tr-TR" dirty="0" err="1" smtClean="0"/>
              <a:t>dolumuna</a:t>
            </a:r>
            <a:r>
              <a:rPr lang="tr-TR" dirty="0" smtClean="0"/>
              <a:t> yakın bir e-posta ile uyarılacaksınız. Uyarının süresini uzatmak için “</a:t>
            </a:r>
            <a:r>
              <a:rPr lang="tr-TR" dirty="0" err="1" smtClean="0"/>
              <a:t>Open</a:t>
            </a:r>
            <a:r>
              <a:rPr lang="tr-TR" dirty="0" smtClean="0"/>
              <a:t> /</a:t>
            </a:r>
            <a:r>
              <a:rPr lang="tr-TR" dirty="0" err="1" smtClean="0"/>
              <a:t>Manage</a:t>
            </a:r>
            <a:r>
              <a:rPr lang="tr-TR" dirty="0" smtClean="0"/>
              <a:t> </a:t>
            </a:r>
            <a:r>
              <a:rPr lang="tr-TR" dirty="0" err="1" smtClean="0"/>
              <a:t>Saved</a:t>
            </a:r>
            <a:r>
              <a:rPr lang="tr-TR" dirty="0" smtClean="0"/>
              <a:t> </a:t>
            </a:r>
            <a:r>
              <a:rPr lang="tr-TR" dirty="0" err="1" smtClean="0"/>
              <a:t>Searches</a:t>
            </a:r>
            <a:r>
              <a:rPr lang="tr-TR" dirty="0" smtClean="0"/>
              <a:t>” ekranında ilgili uyarının yanındaki “</a:t>
            </a:r>
            <a:r>
              <a:rPr lang="tr-TR" dirty="0" err="1" smtClean="0"/>
              <a:t>Renew</a:t>
            </a:r>
            <a:r>
              <a:rPr lang="tr-TR" dirty="0" smtClean="0"/>
              <a:t>” düğmesine basmanız gerekmektedir.</a:t>
            </a:r>
          </a:p>
          <a:p>
            <a:pPr eaLnBrk="1" fontAlgn="auto" hangingPunct="1">
              <a:spcAft>
                <a:spcPts val="0"/>
              </a:spcAft>
              <a:buFont typeface="Arial" pitchFamily="34" charset="0"/>
              <a:buNone/>
              <a:defRPr/>
            </a:pPr>
            <a:r>
              <a:rPr lang="tr-TR" dirty="0" smtClean="0"/>
              <a:t>           Eğer geçmiş dosyanızı yerel diske kaydettiyseniz, “</a:t>
            </a:r>
            <a:r>
              <a:rPr lang="tr-TR" dirty="0" err="1" smtClean="0"/>
              <a:t>Browse</a:t>
            </a:r>
            <a:r>
              <a:rPr lang="tr-TR" dirty="0" smtClean="0"/>
              <a:t>” düğmesine basarak dosyanızın yerini tespit ediniz </a:t>
            </a:r>
            <a:r>
              <a:rPr lang="tr-TR" dirty="0" err="1" smtClean="0"/>
              <a:t>vesonra</a:t>
            </a:r>
            <a:r>
              <a:rPr lang="tr-TR" dirty="0" smtClean="0"/>
              <a:t> “</a:t>
            </a:r>
            <a:r>
              <a:rPr lang="tr-TR" dirty="0" err="1" smtClean="0"/>
              <a:t>Open</a:t>
            </a:r>
            <a:r>
              <a:rPr lang="tr-TR" dirty="0" smtClean="0"/>
              <a:t>” düğmesine basarak açınız.</a:t>
            </a:r>
            <a:endParaRPr lang="tr-TR" dirty="0"/>
          </a:p>
        </p:txBody>
      </p:sp>
      <p:pic>
        <p:nvPicPr>
          <p:cNvPr id="45059" name="Picture 2"/>
          <p:cNvPicPr>
            <a:picLocks noGrp="1" noChangeAspect="1" noChangeArrowheads="1"/>
          </p:cNvPicPr>
          <p:nvPr>
            <p:ph sz="half" idx="1"/>
          </p:nvPr>
        </p:nvPicPr>
        <p:blipFill>
          <a:blip r:embed="rId2"/>
          <a:srcRect/>
          <a:stretch>
            <a:fillRect/>
          </a:stretch>
        </p:blipFill>
        <p:spPr>
          <a:xfrm>
            <a:off x="468313" y="1557338"/>
            <a:ext cx="5122862" cy="2519362"/>
          </a:xfrm>
        </p:spPr>
      </p:pic>
      <p:pic>
        <p:nvPicPr>
          <p:cNvPr id="45060" name="Picture 3"/>
          <p:cNvPicPr>
            <a:picLocks noChangeAspect="1" noChangeArrowheads="1"/>
          </p:cNvPicPr>
          <p:nvPr/>
        </p:nvPicPr>
        <p:blipFill>
          <a:blip r:embed="rId3"/>
          <a:srcRect/>
          <a:stretch>
            <a:fillRect/>
          </a:stretch>
        </p:blipFill>
        <p:spPr bwMode="auto">
          <a:xfrm>
            <a:off x="468313" y="4076700"/>
            <a:ext cx="5111750" cy="2582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Kayıtların İşaretlenmesi ve İşlenmesi</a:t>
            </a:r>
            <a:endParaRPr lang="tr-TR" dirty="0"/>
          </a:p>
        </p:txBody>
      </p:sp>
      <p:sp>
        <p:nvSpPr>
          <p:cNvPr id="3" name="2 İçerik Yer Tutucusu"/>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tr-TR" dirty="0" smtClean="0"/>
              <a:t>           Tarama Sonuç Özetleri sayfasının sağında “Mark” menüsü altında çeşitli işaretleme şıkları sunulmuştur. Her kaydın solundaki kutuyu kullanarak ve “</a:t>
            </a:r>
            <a:r>
              <a:rPr lang="tr-TR" dirty="0" err="1" smtClean="0"/>
              <a:t>Selected</a:t>
            </a:r>
            <a:r>
              <a:rPr lang="tr-TR" dirty="0" smtClean="0"/>
              <a:t> </a:t>
            </a:r>
            <a:r>
              <a:rPr lang="tr-TR" dirty="0" err="1" smtClean="0"/>
              <a:t>Records</a:t>
            </a:r>
            <a:r>
              <a:rPr lang="tr-TR" dirty="0" smtClean="0"/>
              <a:t>” şıkkını seçerek kayıtları işaretleyebilirsiniz. “</a:t>
            </a:r>
            <a:r>
              <a:rPr lang="tr-TR" dirty="0" err="1" smtClean="0"/>
              <a:t>All</a:t>
            </a:r>
            <a:r>
              <a:rPr lang="tr-TR" dirty="0" smtClean="0"/>
              <a:t> </a:t>
            </a:r>
            <a:r>
              <a:rPr lang="tr-TR" dirty="0" err="1" smtClean="0"/>
              <a:t>records</a:t>
            </a:r>
            <a:r>
              <a:rPr lang="tr-TR" dirty="0" smtClean="0"/>
              <a:t> </a:t>
            </a:r>
            <a:r>
              <a:rPr lang="en-US" dirty="0" smtClean="0"/>
              <a:t>on this page” </a:t>
            </a:r>
            <a:r>
              <a:rPr lang="en-US" dirty="0" err="1" smtClean="0"/>
              <a:t>şıkkı</a:t>
            </a:r>
            <a:r>
              <a:rPr lang="en-US" dirty="0" smtClean="0"/>
              <a:t> o </a:t>
            </a:r>
            <a:r>
              <a:rPr lang="en-US" dirty="0" err="1" smtClean="0"/>
              <a:t>sayfadaki</a:t>
            </a:r>
            <a:r>
              <a:rPr lang="tr-TR" dirty="0" smtClean="0"/>
              <a:t> tüm kayıtların birden seçilmesine imkan verir. Son şık ise belli kayıt aralığının işaretlenmesi içindir. Bu şıklardan biri tercih edildikten sonra “</a:t>
            </a:r>
            <a:r>
              <a:rPr lang="tr-TR" dirty="0" err="1" smtClean="0"/>
              <a:t>Submit</a:t>
            </a:r>
            <a:r>
              <a:rPr lang="tr-TR" dirty="0" smtClean="0"/>
              <a:t>” düğmesine basılması gerekmektedir. Azami seçilebilecek kayıt sayısı 500 ile sınırlıdır.</a:t>
            </a:r>
          </a:p>
          <a:p>
            <a:pPr eaLnBrk="1" fontAlgn="auto" hangingPunct="1">
              <a:spcAft>
                <a:spcPts val="0"/>
              </a:spcAft>
              <a:buFont typeface="Arial" pitchFamily="34" charset="0"/>
              <a:buNone/>
              <a:defRPr/>
            </a:pPr>
            <a:r>
              <a:rPr lang="tr-TR" dirty="0" smtClean="0"/>
              <a:t>          Kayıt seçimi yapılınca işaret çubuğunda “</a:t>
            </a:r>
            <a:r>
              <a:rPr lang="tr-TR" dirty="0" err="1" smtClean="0"/>
              <a:t>Marked</a:t>
            </a:r>
            <a:r>
              <a:rPr lang="tr-TR" dirty="0" smtClean="0"/>
              <a:t> </a:t>
            </a:r>
            <a:r>
              <a:rPr lang="tr-TR" dirty="0" err="1" smtClean="0"/>
              <a:t>List</a:t>
            </a:r>
            <a:r>
              <a:rPr lang="tr-TR" dirty="0" smtClean="0"/>
              <a:t>” düğmesi oluşur. Bu düğme tıklanarak “</a:t>
            </a:r>
            <a:r>
              <a:rPr lang="tr-TR" dirty="0" err="1" smtClean="0"/>
              <a:t>Marked</a:t>
            </a:r>
            <a:r>
              <a:rPr lang="tr-TR" dirty="0" smtClean="0"/>
              <a:t> </a:t>
            </a:r>
            <a:r>
              <a:rPr lang="tr-TR" dirty="0" err="1" smtClean="0"/>
              <a:t>List</a:t>
            </a:r>
            <a:r>
              <a:rPr lang="tr-TR" dirty="0" smtClean="0"/>
              <a:t>” şıklarına erişilebilir</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Kayıtların İşaretlenmesi ve İşlenmesi</a:t>
            </a:r>
            <a:endParaRPr lang="tr-TR" dirty="0"/>
          </a:p>
        </p:txBody>
      </p:sp>
      <p:pic>
        <p:nvPicPr>
          <p:cNvPr id="47106" name="Picture 2"/>
          <p:cNvPicPr>
            <a:picLocks noGrp="1" noChangeAspect="1" noChangeArrowheads="1"/>
          </p:cNvPicPr>
          <p:nvPr>
            <p:ph idx="1"/>
          </p:nvPr>
        </p:nvPicPr>
        <p:blipFill>
          <a:blip r:embed="rId2"/>
          <a:srcRect/>
          <a:stretch>
            <a:fillRect/>
          </a:stretch>
        </p:blipFill>
        <p:spPr>
          <a:xfrm>
            <a:off x="0" y="2924175"/>
            <a:ext cx="9144000" cy="3673475"/>
          </a:xfrm>
        </p:spPr>
      </p:pic>
      <p:pic>
        <p:nvPicPr>
          <p:cNvPr id="47107" name="Picture 3"/>
          <p:cNvPicPr>
            <a:picLocks noChangeAspect="1" noChangeArrowheads="1"/>
          </p:cNvPicPr>
          <p:nvPr/>
        </p:nvPicPr>
        <p:blipFill>
          <a:blip r:embed="rId3"/>
          <a:srcRect/>
          <a:stretch>
            <a:fillRect/>
          </a:stretch>
        </p:blipFill>
        <p:spPr bwMode="auto">
          <a:xfrm>
            <a:off x="0" y="1196975"/>
            <a:ext cx="9144000" cy="17272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Kayıtların İşaretlenmesi ve İşlenmesi</a:t>
            </a:r>
            <a:endParaRPr lang="tr-TR" dirty="0"/>
          </a:p>
        </p:txBody>
      </p:sp>
      <p:sp>
        <p:nvSpPr>
          <p:cNvPr id="4" name="3 İçerik Yer Tutucusu"/>
          <p:cNvSpPr>
            <a:spLocks noGrp="1"/>
          </p:cNvSpPr>
          <p:nvPr>
            <p:ph sz="half" idx="2"/>
          </p:nvPr>
        </p:nvSpPr>
        <p:spPr>
          <a:xfrm>
            <a:off x="5580063" y="1196975"/>
            <a:ext cx="3563937" cy="5661025"/>
          </a:xfrm>
        </p:spPr>
        <p:txBody>
          <a:bodyPr rtlCol="0">
            <a:normAutofit fontScale="70000" lnSpcReduction="20000"/>
          </a:bodyPr>
          <a:lstStyle/>
          <a:p>
            <a:pPr eaLnBrk="1" fontAlgn="auto" hangingPunct="1">
              <a:spcAft>
                <a:spcPts val="0"/>
              </a:spcAft>
              <a:buFont typeface="Arial" pitchFamily="34" charset="0"/>
              <a:buNone/>
              <a:defRPr/>
            </a:pPr>
            <a:r>
              <a:rPr lang="tr-TR" dirty="0" smtClean="0"/>
              <a:t>              Yazar, Başlık, Kaynak alanları seçili olarak gelir. Diğer alanlar yanlarındaki kutular işaretlenerek eklenebilir.</a:t>
            </a:r>
          </a:p>
          <a:p>
            <a:pPr eaLnBrk="1" fontAlgn="auto" hangingPunct="1">
              <a:spcAft>
                <a:spcPts val="0"/>
              </a:spcAft>
              <a:buFont typeface="Arial" pitchFamily="34" charset="0"/>
              <a:buNone/>
              <a:defRPr/>
            </a:pPr>
            <a:r>
              <a:rPr lang="tr-TR" dirty="0" smtClean="0"/>
              <a:t>            Kayıtlar e-posta ile gönderilebilir, bir dosyaya kaydedilebilir, ya da çıktı alınmak üzere düzenlenebilir. Kayıtlar ayrıca </a:t>
            </a:r>
            <a:r>
              <a:rPr lang="tr-TR" dirty="0" err="1" smtClean="0"/>
              <a:t>Endnote</a:t>
            </a:r>
            <a:r>
              <a:rPr lang="tr-TR" dirty="0" smtClean="0"/>
              <a:t>, </a:t>
            </a:r>
            <a:r>
              <a:rPr lang="tr-TR" dirty="0" err="1" smtClean="0"/>
              <a:t>Procite</a:t>
            </a:r>
            <a:r>
              <a:rPr lang="tr-TR" dirty="0" smtClean="0"/>
              <a:t> gibi yazımlara direkt aktarılabilir. Bunun için </a:t>
            </a:r>
            <a:r>
              <a:rPr lang="tr-TR" dirty="0" err="1" smtClean="0"/>
              <a:t>Thomson</a:t>
            </a:r>
            <a:r>
              <a:rPr lang="tr-TR" dirty="0" smtClean="0"/>
              <a:t> ISI </a:t>
            </a:r>
            <a:r>
              <a:rPr lang="tr-TR" dirty="0" err="1" smtClean="0"/>
              <a:t>ResearchSoft</a:t>
            </a:r>
            <a:r>
              <a:rPr lang="tr-TR" dirty="0" smtClean="0"/>
              <a:t> aktarım uyumlu ekinin (</a:t>
            </a:r>
            <a:r>
              <a:rPr lang="tr-TR" dirty="0" err="1" smtClean="0"/>
              <a:t>plugin’inin</a:t>
            </a:r>
            <a:r>
              <a:rPr lang="tr-TR" dirty="0" smtClean="0"/>
              <a:t>) http://thomsonisiresearchsoft.com/support/export/ sayfasından indirilip kurulması lazımdır. Web of </a:t>
            </a:r>
            <a:r>
              <a:rPr lang="tr-TR" dirty="0" err="1" smtClean="0"/>
              <a:t>Science</a:t>
            </a:r>
            <a:r>
              <a:rPr lang="tr-TR" dirty="0" smtClean="0"/>
              <a:t> </a:t>
            </a:r>
            <a:r>
              <a:rPr lang="tr-TR" i="1" dirty="0" smtClean="0"/>
              <a:t>Kısa Kullanım Kılavuzu</a:t>
            </a:r>
            <a:endParaRPr lang="tr-TR" dirty="0"/>
          </a:p>
        </p:txBody>
      </p:sp>
      <p:pic>
        <p:nvPicPr>
          <p:cNvPr id="48131" name="Picture 2"/>
          <p:cNvPicPr>
            <a:picLocks noGrp="1" noChangeAspect="1" noChangeArrowheads="1"/>
          </p:cNvPicPr>
          <p:nvPr>
            <p:ph sz="half" idx="1"/>
          </p:nvPr>
        </p:nvPicPr>
        <p:blipFill>
          <a:blip r:embed="rId2"/>
          <a:srcRect/>
          <a:stretch>
            <a:fillRect/>
          </a:stretch>
        </p:blipFill>
        <p:spPr>
          <a:xfrm>
            <a:off x="0" y="1196975"/>
            <a:ext cx="5508625" cy="3311525"/>
          </a:xfrm>
        </p:spPr>
      </p:pic>
      <p:pic>
        <p:nvPicPr>
          <p:cNvPr id="48132" name="Picture 3"/>
          <p:cNvPicPr>
            <a:picLocks noChangeAspect="1" noChangeArrowheads="1"/>
          </p:cNvPicPr>
          <p:nvPr/>
        </p:nvPicPr>
        <p:blipFill>
          <a:blip r:embed="rId3"/>
          <a:srcRect/>
          <a:stretch>
            <a:fillRect/>
          </a:stretch>
        </p:blipFill>
        <p:spPr bwMode="auto">
          <a:xfrm>
            <a:off x="0" y="4508500"/>
            <a:ext cx="5508625" cy="19653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Başlık"/>
          <p:cNvSpPr>
            <a:spLocks noGrp="1"/>
          </p:cNvSpPr>
          <p:nvPr>
            <p:ph type="title"/>
          </p:nvPr>
        </p:nvSpPr>
        <p:spPr/>
        <p:txBody>
          <a:bodyPr/>
          <a:lstStyle/>
          <a:p>
            <a:pPr eaLnBrk="1" hangingPunct="1"/>
            <a:r>
              <a:rPr lang="tr-TR" b="1" smtClean="0"/>
              <a:t>Sonuçların Analizi</a:t>
            </a:r>
            <a:endParaRPr lang="tr-TR" smtClean="0"/>
          </a:p>
        </p:txBody>
      </p:sp>
      <p:sp>
        <p:nvSpPr>
          <p:cNvPr id="3" name="2 İçerik Yer Tutucusu"/>
          <p:cNvSpPr>
            <a:spLocks noGrp="1"/>
          </p:cNvSpPr>
          <p:nvPr>
            <p:ph idx="1"/>
          </p:nvPr>
        </p:nvSpPr>
        <p:spPr>
          <a:xfrm>
            <a:off x="250825" y="1484313"/>
            <a:ext cx="8893175" cy="5040312"/>
          </a:xfrm>
        </p:spPr>
        <p:txBody>
          <a:bodyPr rtlCol="0">
            <a:normAutofit fontScale="70000" lnSpcReduction="20000"/>
          </a:bodyPr>
          <a:lstStyle/>
          <a:p>
            <a:pPr eaLnBrk="1" fontAlgn="auto" hangingPunct="1">
              <a:spcAft>
                <a:spcPts val="0"/>
              </a:spcAft>
              <a:buFont typeface="Arial" pitchFamily="34" charset="0"/>
              <a:buNone/>
              <a:defRPr/>
            </a:pPr>
            <a:r>
              <a:rPr lang="tr-TR" dirty="0" smtClean="0"/>
              <a:t>Yazar: Yazara göre analiz ana makaledeki referansları kullanan diğer yazarları </a:t>
            </a:r>
            <a:r>
              <a:rPr lang="es-ES" dirty="0" smtClean="0"/>
              <a:t>tespit etmeye</a:t>
            </a:r>
            <a:r>
              <a:rPr lang="tr-TR" dirty="0" smtClean="0"/>
              <a:t> </a:t>
            </a:r>
            <a:r>
              <a:rPr lang="es-ES" dirty="0" smtClean="0"/>
              <a:t>ve belli bir</a:t>
            </a:r>
            <a:r>
              <a:rPr lang="tr-TR" dirty="0" smtClean="0"/>
              <a:t> alanda kimlerin çalıştığını daha yakından görmeye yarar.</a:t>
            </a:r>
          </a:p>
          <a:p>
            <a:pPr eaLnBrk="1" fontAlgn="auto" hangingPunct="1">
              <a:spcAft>
                <a:spcPts val="0"/>
              </a:spcAft>
              <a:buFont typeface="Arial" pitchFamily="34" charset="0"/>
              <a:buNone/>
              <a:defRPr/>
            </a:pPr>
            <a:r>
              <a:rPr lang="tr-TR" dirty="0" smtClean="0"/>
              <a:t>Doküman tipi: Ana makaledeki referansların sıklıkla kullanıldığı</a:t>
            </a:r>
          </a:p>
          <a:p>
            <a:pPr eaLnBrk="1" fontAlgn="auto" hangingPunct="1">
              <a:spcAft>
                <a:spcPts val="0"/>
              </a:spcAft>
              <a:buFont typeface="Arial" pitchFamily="34" charset="0"/>
              <a:buNone/>
              <a:defRPr/>
            </a:pPr>
            <a:r>
              <a:rPr lang="tr-TR" dirty="0" smtClean="0"/>
              <a:t>      doküman türünü tespite yarar.</a:t>
            </a:r>
          </a:p>
          <a:p>
            <a:pPr eaLnBrk="1" fontAlgn="auto" hangingPunct="1">
              <a:spcAft>
                <a:spcPts val="0"/>
              </a:spcAft>
              <a:buFont typeface="Arial" pitchFamily="34" charset="0"/>
              <a:buNone/>
              <a:defRPr/>
            </a:pPr>
            <a:r>
              <a:rPr lang="tr-TR" dirty="0" smtClean="0"/>
              <a:t>Kurum adı: Ana makaledeki referansların hangi diğer kurumlarca kullanıldığını, böylece de hangi kurumların bu alanda çalıştığını tespite yarar.</a:t>
            </a:r>
          </a:p>
          <a:p>
            <a:pPr eaLnBrk="1" fontAlgn="auto" hangingPunct="1">
              <a:spcAft>
                <a:spcPts val="0"/>
              </a:spcAft>
              <a:buFont typeface="Arial" pitchFamily="34" charset="0"/>
              <a:buNone/>
              <a:defRPr/>
            </a:pPr>
            <a:r>
              <a:rPr lang="tr-TR" dirty="0" smtClean="0"/>
              <a:t>Dil: En sıklıkla kullanılan dilin hangisi olduğunu tespite yarar.</a:t>
            </a:r>
          </a:p>
          <a:p>
            <a:pPr eaLnBrk="1" fontAlgn="auto" hangingPunct="1">
              <a:spcAft>
                <a:spcPts val="0"/>
              </a:spcAft>
              <a:buFont typeface="Arial" pitchFamily="34" charset="0"/>
              <a:buNone/>
              <a:defRPr/>
            </a:pPr>
            <a:r>
              <a:rPr lang="tr-TR" dirty="0" smtClean="0"/>
              <a:t>Yayın yılı: Ana makaledeki referansların hangi yıl yayınlanan makalelerde kullanıldığını tespite yarar</a:t>
            </a:r>
          </a:p>
          <a:p>
            <a:pPr eaLnBrk="1" fontAlgn="auto" hangingPunct="1">
              <a:spcAft>
                <a:spcPts val="0"/>
              </a:spcAft>
              <a:buFont typeface="Arial" pitchFamily="34" charset="0"/>
              <a:buNone/>
              <a:defRPr/>
            </a:pPr>
            <a:r>
              <a:rPr lang="tr-TR" dirty="0" smtClean="0"/>
              <a:t>Kaynağın başlığı: İlişkili kayıtların nerelerde yayınlandığının tespiti ile aynı referanslarla aynı kaynaklarda yayın yapmaya çalışılması düşünülebilir Konu kategorileri: İlişkili makalelerin yayınlandığı dergilerin konularına bakılarak nasıl </a:t>
            </a:r>
            <a:r>
              <a:rPr lang="tr-TR" dirty="0" err="1" smtClean="0"/>
              <a:t>Disiplinlerarası</a:t>
            </a:r>
            <a:r>
              <a:rPr lang="tr-TR" dirty="0" smtClean="0"/>
              <a:t> olabileceklerini gösterir. Web of </a:t>
            </a:r>
            <a:r>
              <a:rPr lang="tr-TR" dirty="0" err="1" smtClean="0"/>
              <a:t>Science</a:t>
            </a:r>
            <a:r>
              <a:rPr lang="tr-TR" dirty="0" smtClean="0"/>
              <a:t> </a:t>
            </a:r>
            <a:r>
              <a:rPr lang="tr-TR" i="1" dirty="0" smtClean="0"/>
              <a:t>Kısa Kullanım Kılavuzu</a:t>
            </a: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Başlık"/>
          <p:cNvSpPr>
            <a:spLocks noGrp="1"/>
          </p:cNvSpPr>
          <p:nvPr>
            <p:ph type="title"/>
          </p:nvPr>
        </p:nvSpPr>
        <p:spPr/>
        <p:txBody>
          <a:bodyPr/>
          <a:lstStyle/>
          <a:p>
            <a:pPr eaLnBrk="1" hangingPunct="1"/>
            <a:r>
              <a:rPr lang="tr-TR" smtClean="0"/>
              <a:t>Analiz- İlişkili kayıtlar</a:t>
            </a:r>
          </a:p>
        </p:txBody>
      </p:sp>
      <p:pic>
        <p:nvPicPr>
          <p:cNvPr id="50178" name="Picture 2"/>
          <p:cNvPicPr>
            <a:picLocks noGrp="1" noChangeAspect="1" noChangeArrowheads="1"/>
          </p:cNvPicPr>
          <p:nvPr>
            <p:ph idx="1"/>
          </p:nvPr>
        </p:nvPicPr>
        <p:blipFill>
          <a:blip r:embed="rId2"/>
          <a:srcRect/>
          <a:stretch>
            <a:fillRect/>
          </a:stretch>
        </p:blipFill>
        <p:spPr>
          <a:xfrm>
            <a:off x="250825" y="1196975"/>
            <a:ext cx="8642350" cy="863600"/>
          </a:xfrm>
        </p:spPr>
      </p:pic>
      <p:pic>
        <p:nvPicPr>
          <p:cNvPr id="50179" name="Picture 3"/>
          <p:cNvPicPr>
            <a:picLocks noChangeAspect="1" noChangeArrowheads="1"/>
          </p:cNvPicPr>
          <p:nvPr/>
        </p:nvPicPr>
        <p:blipFill>
          <a:blip r:embed="rId3"/>
          <a:srcRect/>
          <a:stretch>
            <a:fillRect/>
          </a:stretch>
        </p:blipFill>
        <p:spPr bwMode="auto">
          <a:xfrm>
            <a:off x="250825" y="2060575"/>
            <a:ext cx="8642350" cy="453707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a:srcRect/>
          <a:stretch>
            <a:fillRect/>
          </a:stretch>
        </p:blipFill>
        <p:spPr bwMode="auto">
          <a:xfrm>
            <a:off x="0" y="260350"/>
            <a:ext cx="9144000" cy="5184775"/>
          </a:xfrm>
          <a:prstGeom prst="rect">
            <a:avLst/>
          </a:prstGeom>
          <a:noFill/>
          <a:ln w="9525">
            <a:noFill/>
            <a:miter lim="800000"/>
            <a:headEnd/>
            <a:tailEnd/>
          </a:ln>
        </p:spPr>
      </p:pic>
      <p:pic>
        <p:nvPicPr>
          <p:cNvPr id="51202" name="Picture 3"/>
          <p:cNvPicPr>
            <a:picLocks noChangeAspect="1" noChangeArrowheads="1"/>
          </p:cNvPicPr>
          <p:nvPr/>
        </p:nvPicPr>
        <p:blipFill>
          <a:blip r:embed="rId3"/>
          <a:srcRect/>
          <a:stretch>
            <a:fillRect/>
          </a:stretch>
        </p:blipFill>
        <p:spPr bwMode="auto">
          <a:xfrm>
            <a:off x="0" y="5445125"/>
            <a:ext cx="9144000" cy="1223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Sonuçların Analizi – Atıfta Bulunan Makaleler</a:t>
            </a:r>
            <a:endParaRPr lang="tr-TR" dirty="0"/>
          </a:p>
        </p:txBody>
      </p:sp>
      <p:sp>
        <p:nvSpPr>
          <p:cNvPr id="3" name="2 İçerik Yer Tutucusu"/>
          <p:cNvSpPr>
            <a:spLocks noGrp="1"/>
          </p:cNvSpPr>
          <p:nvPr>
            <p:ph idx="1"/>
          </p:nvPr>
        </p:nvSpPr>
        <p:spPr>
          <a:xfrm>
            <a:off x="179388" y="1600200"/>
            <a:ext cx="8785225" cy="5068888"/>
          </a:xfrm>
        </p:spPr>
        <p:txBody>
          <a:bodyPr rtlCol="0">
            <a:normAutofit fontScale="70000" lnSpcReduction="20000"/>
          </a:bodyPr>
          <a:lstStyle/>
          <a:p>
            <a:pPr eaLnBrk="1" fontAlgn="auto" hangingPunct="1">
              <a:spcAft>
                <a:spcPts val="0"/>
              </a:spcAft>
              <a:buFont typeface="Arial" pitchFamily="34" charset="0"/>
              <a:buNone/>
              <a:defRPr/>
            </a:pPr>
            <a:r>
              <a:rPr lang="tr-TR" dirty="0" smtClean="0"/>
              <a:t>Yazar: seçtiğiniz atıf alan makaleye hangi yazarlarca en çok atıfta bulunulduğunu gösterir ve kimin bir fikri geliştirip ileri götürdüğünü belirlemeye yarar.</a:t>
            </a:r>
          </a:p>
          <a:p>
            <a:pPr eaLnBrk="1" fontAlgn="auto" hangingPunct="1">
              <a:spcAft>
                <a:spcPts val="0"/>
              </a:spcAft>
              <a:buFont typeface="Arial" pitchFamily="34" charset="0"/>
              <a:buNone/>
              <a:defRPr/>
            </a:pPr>
            <a:r>
              <a:rPr lang="tr-TR" dirty="0" smtClean="0"/>
              <a:t>Doküman tipi: seçtiğiniz atıf alan makalenin en sıklıkla atıf aldığı doküman türünü tespite yarar.</a:t>
            </a:r>
          </a:p>
          <a:p>
            <a:pPr eaLnBrk="1" fontAlgn="auto" hangingPunct="1">
              <a:spcAft>
                <a:spcPts val="0"/>
              </a:spcAft>
              <a:buFont typeface="Arial" pitchFamily="34" charset="0"/>
              <a:buNone/>
              <a:defRPr/>
            </a:pPr>
            <a:r>
              <a:rPr lang="tr-TR" dirty="0" smtClean="0"/>
              <a:t>Kurum adı: seçtiğiniz atıf alan makalenin en sıklıkla hangi diğer kurumlarca atıf yapıldığını gösterir.</a:t>
            </a:r>
          </a:p>
          <a:p>
            <a:pPr eaLnBrk="1" fontAlgn="auto" hangingPunct="1">
              <a:spcAft>
                <a:spcPts val="0"/>
              </a:spcAft>
              <a:buFont typeface="Arial" pitchFamily="34" charset="0"/>
              <a:buNone/>
              <a:defRPr/>
            </a:pPr>
            <a:r>
              <a:rPr lang="tr-TR" dirty="0" smtClean="0"/>
              <a:t>Dil: seçtiğiniz atıf alan makalenin en sıklıkla hangi dillerde atıf aldığını tespite yarar.</a:t>
            </a:r>
          </a:p>
          <a:p>
            <a:pPr eaLnBrk="1" fontAlgn="auto" hangingPunct="1">
              <a:spcAft>
                <a:spcPts val="0"/>
              </a:spcAft>
              <a:buFont typeface="Arial" pitchFamily="34" charset="0"/>
              <a:buNone/>
              <a:defRPr/>
            </a:pPr>
            <a:r>
              <a:rPr lang="tr-TR" dirty="0" smtClean="0"/>
              <a:t>  Yayın yılı: seçtiğiniz atıf alan makalenin hangi yıl yayınlanan makalelerde kullanıldığını ve atıf trendini tespite yarar </a:t>
            </a:r>
          </a:p>
          <a:p>
            <a:pPr eaLnBrk="1" fontAlgn="auto" hangingPunct="1">
              <a:spcAft>
                <a:spcPts val="0"/>
              </a:spcAft>
              <a:buFont typeface="Arial" pitchFamily="34" charset="0"/>
              <a:buNone/>
              <a:defRPr/>
            </a:pPr>
            <a:r>
              <a:rPr lang="tr-TR" dirty="0" smtClean="0"/>
              <a:t> Kaynağın başlığı: seçtiğiniz atıf alan makaleye </a:t>
            </a:r>
            <a:r>
              <a:rPr lang="tr-TR" dirty="0" err="1" smtClean="0"/>
              <a:t>atıfda</a:t>
            </a:r>
            <a:r>
              <a:rPr lang="tr-TR" dirty="0" smtClean="0"/>
              <a:t> bulunan makalelerin nerelerde yayınlandığının tespiti ve ileride nerelerde yayın yapabileceğinizi tespite yarar. Konu kategorileri: </a:t>
            </a:r>
            <a:r>
              <a:rPr lang="tr-TR" dirty="0" err="1" smtClean="0"/>
              <a:t>disiplinlerarası</a:t>
            </a:r>
            <a:r>
              <a:rPr lang="tr-TR" dirty="0" smtClean="0"/>
              <a:t> araştırmanın doğasını tespite yarar. Web of </a:t>
            </a:r>
            <a:r>
              <a:rPr lang="tr-TR" dirty="0" err="1" smtClean="0"/>
              <a:t>Science</a:t>
            </a:r>
            <a:r>
              <a:rPr lang="tr-TR" dirty="0" smtClean="0"/>
              <a:t> </a:t>
            </a:r>
            <a:r>
              <a:rPr lang="tr-TR" i="1" dirty="0" smtClean="0"/>
              <a:t>Kısa Kullanım Kılavuzu</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Sonuçların Analizi – Atıfta Bulunan Makaleler</a:t>
            </a:r>
            <a:endParaRPr lang="tr-TR" dirty="0"/>
          </a:p>
        </p:txBody>
      </p:sp>
      <p:pic>
        <p:nvPicPr>
          <p:cNvPr id="53250" name="Picture 2"/>
          <p:cNvPicPr>
            <a:picLocks noGrp="1" noChangeAspect="1" noChangeArrowheads="1"/>
          </p:cNvPicPr>
          <p:nvPr>
            <p:ph idx="1"/>
          </p:nvPr>
        </p:nvPicPr>
        <p:blipFill>
          <a:blip r:embed="rId2"/>
          <a:srcRect/>
          <a:stretch>
            <a:fillRect/>
          </a:stretch>
        </p:blipFill>
        <p:spPr>
          <a:xfrm>
            <a:off x="395288" y="1557338"/>
            <a:ext cx="8280400" cy="1943100"/>
          </a:xfrm>
        </p:spPr>
      </p:pic>
      <p:pic>
        <p:nvPicPr>
          <p:cNvPr id="53251" name="Picture 3"/>
          <p:cNvPicPr>
            <a:picLocks noChangeAspect="1" noChangeArrowheads="1"/>
          </p:cNvPicPr>
          <p:nvPr/>
        </p:nvPicPr>
        <p:blipFill>
          <a:blip r:embed="rId3"/>
          <a:srcRect/>
          <a:stretch>
            <a:fillRect/>
          </a:stretch>
        </p:blipFill>
        <p:spPr bwMode="auto">
          <a:xfrm>
            <a:off x="395288" y="3500438"/>
            <a:ext cx="8280400" cy="335756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Sonuçların Analizi – Atıfta Bulunan Makaleler</a:t>
            </a:r>
            <a:endParaRPr lang="tr-TR" dirty="0"/>
          </a:p>
        </p:txBody>
      </p:sp>
      <p:pic>
        <p:nvPicPr>
          <p:cNvPr id="54274" name="Picture 2"/>
          <p:cNvPicPr>
            <a:picLocks noGrp="1" noChangeAspect="1" noChangeArrowheads="1"/>
          </p:cNvPicPr>
          <p:nvPr>
            <p:ph idx="1"/>
          </p:nvPr>
        </p:nvPicPr>
        <p:blipFill>
          <a:blip r:embed="rId2"/>
          <a:srcRect/>
          <a:stretch>
            <a:fillRect/>
          </a:stretch>
        </p:blipFill>
        <p:spPr>
          <a:xfrm>
            <a:off x="457200" y="2035175"/>
            <a:ext cx="8229600" cy="3409950"/>
          </a:xfrm>
        </p:spPr>
      </p:pic>
      <p:pic>
        <p:nvPicPr>
          <p:cNvPr id="54275" name="Picture 3"/>
          <p:cNvPicPr>
            <a:picLocks noChangeAspect="1" noChangeArrowheads="1"/>
          </p:cNvPicPr>
          <p:nvPr/>
        </p:nvPicPr>
        <p:blipFill>
          <a:blip r:embed="rId3"/>
          <a:srcRect/>
          <a:stretch>
            <a:fillRect/>
          </a:stretch>
        </p:blipFill>
        <p:spPr bwMode="auto">
          <a:xfrm>
            <a:off x="468313" y="5445125"/>
            <a:ext cx="8280400" cy="8667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is Teması">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2184</Words>
  <Application>Microsoft Office PowerPoint</Application>
  <PresentationFormat>Ekran Gösterisi (4:3)</PresentationFormat>
  <Paragraphs>172</Paragraphs>
  <Slides>38</Slides>
  <Notes>2</Notes>
  <HiddenSlides>0</HiddenSlides>
  <MMClips>0</MMClips>
  <ScaleCrop>false</ScaleCrop>
  <HeadingPairs>
    <vt:vector size="6" baseType="variant">
      <vt:variant>
        <vt:lpstr>Kullanılan Yazı Tipleri</vt:lpstr>
      </vt:variant>
      <vt:variant>
        <vt:i4>2</vt:i4>
      </vt:variant>
      <vt:variant>
        <vt:lpstr>Tasarım Şablonu</vt:lpstr>
      </vt:variant>
      <vt:variant>
        <vt:i4>1</vt:i4>
      </vt:variant>
      <vt:variant>
        <vt:lpstr>Slayt Başlıkları</vt:lpstr>
      </vt:variant>
      <vt:variant>
        <vt:i4>38</vt:i4>
      </vt:variant>
    </vt:vector>
  </HeadingPairs>
  <TitlesOfParts>
    <vt:vector size="41" baseType="lpstr">
      <vt:lpstr>Arial</vt:lpstr>
      <vt:lpstr>Calibri</vt:lpstr>
      <vt:lpstr>Ofis Teması</vt:lpstr>
      <vt:lpstr>Slayt 1</vt:lpstr>
      <vt:lpstr>WEB OF SCİENCE</vt:lpstr>
      <vt:lpstr>Güçlü Atıf Taramasına ve Disiplinler arası İçeriğe Erişim  </vt:lpstr>
      <vt:lpstr>Slayt 4</vt:lpstr>
      <vt:lpstr>KİŞİSELLEŞTİRME</vt:lpstr>
      <vt:lpstr>Slayt 6</vt:lpstr>
      <vt:lpstr>ÇAPRAZ TARAMA</vt:lpstr>
      <vt:lpstr>ÇAPRAZ TARAMA </vt:lpstr>
      <vt:lpstr>HIZLI TARAMA</vt:lpstr>
      <vt:lpstr>HIZLI TARAMA</vt:lpstr>
      <vt:lpstr>GENEL TARAMA</vt:lpstr>
      <vt:lpstr>GENEL TARAMA</vt:lpstr>
      <vt:lpstr>GENEL TARAMA</vt:lpstr>
      <vt:lpstr>ARAMA SONUÇLARI</vt:lpstr>
      <vt:lpstr>Slayt 15</vt:lpstr>
      <vt:lpstr>ANALİZ SONUÇLARI</vt:lpstr>
      <vt:lpstr>ANALİZ SONUÇLARI</vt:lpstr>
      <vt:lpstr>BİR WEB OF SCİENCE KAYDININ PARCALARI</vt:lpstr>
      <vt:lpstr> ATIF KAYDIN PARCALARI</vt:lpstr>
      <vt:lpstr>ATIF UYARI</vt:lpstr>
      <vt:lpstr>ÖRNEK KAYNAK KAYIT-İLİŞKİLİ KAYITLAR</vt:lpstr>
      <vt:lpstr>ÖRNEK KAYNAK KAYIT-TİMES CİTED</vt:lpstr>
      <vt:lpstr>ATIF TARAMALARI</vt:lpstr>
      <vt:lpstr>ATIF TARAMALARI</vt:lpstr>
      <vt:lpstr>Atıf İndeksi Tarama Uygulamaları</vt:lpstr>
      <vt:lpstr>Geçmiş Aramalar ve Duyuru Hizmetleri</vt:lpstr>
      <vt:lpstr>Geçmiş Aramalar ve Duyuru Hizmetleri</vt:lpstr>
      <vt:lpstr>Geçmiş Dosyası ve Duyuru/Uyarı Hizmetlerinin Yönetimi</vt:lpstr>
      <vt:lpstr>Geçmiş Dosyası ve Duyuru/Uyarı Hizmetlerinin Yönetimi</vt:lpstr>
      <vt:lpstr>Kayıtların İşaretlenmesi ve İşlenmesi</vt:lpstr>
      <vt:lpstr>Kayıtların İşaretlenmesi ve İşlenmesi</vt:lpstr>
      <vt:lpstr>Kayıtların İşaretlenmesi ve İşlenmesi</vt:lpstr>
      <vt:lpstr>Sonuçların Analizi</vt:lpstr>
      <vt:lpstr>Analiz- İlişkili kayıtlar</vt:lpstr>
      <vt:lpstr>Slayt 35</vt:lpstr>
      <vt:lpstr>Sonuçların Analizi – Atıfta Bulunan Makaleler</vt:lpstr>
      <vt:lpstr>Sonuçların Analizi – Atıfta Bulunan Makaleler</vt:lpstr>
      <vt:lpstr>Sonuçların Analizi – Atıfta Bulunan Makaleler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OF SCİENCE</dc:title>
  <dc:creator>AyseL</dc:creator>
  <cp:lastModifiedBy>CBOX</cp:lastModifiedBy>
  <cp:revision>52</cp:revision>
  <dcterms:created xsi:type="dcterms:W3CDTF">2011-12-04T12:28:06Z</dcterms:created>
  <dcterms:modified xsi:type="dcterms:W3CDTF">2012-01-07T08:03:28Z</dcterms:modified>
</cp:coreProperties>
</file>